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5"/>
  </p:handoutMasterIdLst>
  <p:sldIdLst>
    <p:sldId id="257" r:id="rId2"/>
    <p:sldId id="258" r:id="rId3"/>
    <p:sldId id="265" r:id="rId4"/>
    <p:sldId id="266" r:id="rId5"/>
    <p:sldId id="271" r:id="rId6"/>
    <p:sldId id="315" r:id="rId7"/>
    <p:sldId id="275" r:id="rId8"/>
    <p:sldId id="268" r:id="rId9"/>
    <p:sldId id="267" r:id="rId10"/>
    <p:sldId id="273" r:id="rId11"/>
    <p:sldId id="276" r:id="rId12"/>
    <p:sldId id="269" r:id="rId13"/>
    <p:sldId id="294" r:id="rId14"/>
    <p:sldId id="260" r:id="rId15"/>
    <p:sldId id="261" r:id="rId16"/>
    <p:sldId id="262" r:id="rId17"/>
    <p:sldId id="263" r:id="rId18"/>
    <p:sldId id="286" r:id="rId19"/>
    <p:sldId id="287" r:id="rId20"/>
    <p:sldId id="285" r:id="rId21"/>
    <p:sldId id="288" r:id="rId22"/>
    <p:sldId id="295" r:id="rId23"/>
    <p:sldId id="290" r:id="rId24"/>
    <p:sldId id="279" r:id="rId25"/>
    <p:sldId id="311" r:id="rId26"/>
    <p:sldId id="277" r:id="rId27"/>
    <p:sldId id="278" r:id="rId28"/>
    <p:sldId id="312" r:id="rId29"/>
    <p:sldId id="280" r:id="rId30"/>
    <p:sldId id="281" r:id="rId31"/>
    <p:sldId id="296" r:id="rId32"/>
    <p:sldId id="282" r:id="rId33"/>
    <p:sldId id="283" r:id="rId34"/>
    <p:sldId id="293" r:id="rId35"/>
    <p:sldId id="291" r:id="rId36"/>
    <p:sldId id="292" r:id="rId37"/>
    <p:sldId id="298" r:id="rId38"/>
    <p:sldId id="297" r:id="rId39"/>
    <p:sldId id="299" r:id="rId40"/>
    <p:sldId id="300" r:id="rId41"/>
    <p:sldId id="301" r:id="rId42"/>
    <p:sldId id="302" r:id="rId43"/>
    <p:sldId id="316" r:id="rId44"/>
    <p:sldId id="303" r:id="rId45"/>
    <p:sldId id="314" r:id="rId46"/>
    <p:sldId id="304" r:id="rId47"/>
    <p:sldId id="305" r:id="rId48"/>
    <p:sldId id="306" r:id="rId49"/>
    <p:sldId id="307" r:id="rId50"/>
    <p:sldId id="308" r:id="rId51"/>
    <p:sldId id="309" r:id="rId52"/>
    <p:sldId id="313" r:id="rId53"/>
    <p:sldId id="310" r:id="rId5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2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D6DF8-0DCC-4DC9-8A60-473D380D5AE1}" type="datetimeFigureOut">
              <a:rPr lang="cs-CZ" smtClean="0"/>
              <a:t>5.3.2014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9D471-3F28-4158-8EA0-8B518F4909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093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3A69-5AAF-4191-9933-59E00C42355C}" type="datetimeFigureOut">
              <a:rPr lang="cs-CZ" smtClean="0"/>
              <a:t>5.3.2014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48CF-37F0-4D7A-BA02-50B3CC4258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0705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3A69-5AAF-4191-9933-59E00C42355C}" type="datetimeFigureOut">
              <a:rPr lang="cs-CZ" smtClean="0"/>
              <a:t>5.3.2014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48CF-37F0-4D7A-BA02-50B3CC4258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2772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3A69-5AAF-4191-9933-59E00C42355C}" type="datetimeFigureOut">
              <a:rPr lang="cs-CZ" smtClean="0"/>
              <a:t>5.3.2014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48CF-37F0-4D7A-BA02-50B3CC4258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883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3A69-5AAF-4191-9933-59E00C42355C}" type="datetimeFigureOut">
              <a:rPr lang="cs-CZ" smtClean="0"/>
              <a:t>5.3.2014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48CF-37F0-4D7A-BA02-50B3CC4258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6179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3A69-5AAF-4191-9933-59E00C42355C}" type="datetimeFigureOut">
              <a:rPr lang="cs-CZ" smtClean="0"/>
              <a:t>5.3.2014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48CF-37F0-4D7A-BA02-50B3CC4258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3141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3A69-5AAF-4191-9933-59E00C42355C}" type="datetimeFigureOut">
              <a:rPr lang="cs-CZ" smtClean="0"/>
              <a:t>5.3.2014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48CF-37F0-4D7A-BA02-50B3CC4258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05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3A69-5AAF-4191-9933-59E00C42355C}" type="datetimeFigureOut">
              <a:rPr lang="cs-CZ" smtClean="0"/>
              <a:t>5.3.2014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48CF-37F0-4D7A-BA02-50B3CC4258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5123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3A69-5AAF-4191-9933-59E00C42355C}" type="datetimeFigureOut">
              <a:rPr lang="cs-CZ" smtClean="0"/>
              <a:t>5.3.2014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48CF-37F0-4D7A-BA02-50B3CC4258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902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3A69-5AAF-4191-9933-59E00C42355C}" type="datetimeFigureOut">
              <a:rPr lang="cs-CZ" smtClean="0"/>
              <a:t>5.3.2014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48CF-37F0-4D7A-BA02-50B3CC4258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286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3A69-5AAF-4191-9933-59E00C42355C}" type="datetimeFigureOut">
              <a:rPr lang="cs-CZ" smtClean="0"/>
              <a:t>5.3.2014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48CF-37F0-4D7A-BA02-50B3CC4258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1677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3A69-5AAF-4191-9933-59E00C42355C}" type="datetimeFigureOut">
              <a:rPr lang="cs-CZ" smtClean="0"/>
              <a:t>5.3.2014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48CF-37F0-4D7A-BA02-50B3CC4258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842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F3A69-5AAF-4191-9933-59E00C42355C}" type="datetimeFigureOut">
              <a:rPr lang="cs-CZ" smtClean="0"/>
              <a:t>5.3.2014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F48CF-37F0-4D7A-BA02-50B3CC4258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982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Umění druhé poloviny 19.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89248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Historismus v architektuře, inženýrská architektura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Realismus, impresionismus a postimpresionismus v malířství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Počátky moderního sochařství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989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8229600" cy="108012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Viadukt v </a:t>
            </a:r>
            <a:r>
              <a:rPr lang="cs-CZ" sz="3000" dirty="0" err="1" smtClean="0"/>
              <a:t>Crumlin</a:t>
            </a:r>
            <a:r>
              <a:rPr lang="cs-CZ" sz="3000" dirty="0" smtClean="0"/>
              <a:t> u </a:t>
            </a:r>
            <a:r>
              <a:rPr lang="cs-CZ" sz="3000" dirty="0" err="1" smtClean="0"/>
              <a:t>Newportu</a:t>
            </a:r>
            <a:r>
              <a:rPr lang="cs-CZ" sz="3000" dirty="0" smtClean="0"/>
              <a:t>, 1853-1857</a:t>
            </a:r>
            <a:endParaRPr lang="cs-CZ" sz="3000" dirty="0"/>
          </a:p>
        </p:txBody>
      </p:sp>
      <p:pic>
        <p:nvPicPr>
          <p:cNvPr id="3074" name="Picture 2" descr="C:\Users\dejum22\Desktop\046 Crumlin u Newportu, viadukt, 1853-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8890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04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639472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Gustave Eiffel, Stavba věže pro Světovou výstavu v Paříži 1889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Charles Louis Ferdinand </a:t>
            </a:r>
            <a:r>
              <a:rPr lang="cs-CZ" sz="3000" dirty="0" err="1" smtClean="0"/>
              <a:t>Dutert</a:t>
            </a:r>
            <a:r>
              <a:rPr lang="cs-CZ" sz="3000" dirty="0" smtClean="0"/>
              <a:t>, Victor Contamin, Strojírenská hala na světové výstavě v Paříži 1889</a:t>
            </a:r>
            <a:endParaRPr lang="cs-CZ" sz="3000" dirty="0"/>
          </a:p>
        </p:txBody>
      </p:sp>
      <p:pic>
        <p:nvPicPr>
          <p:cNvPr id="4098" name="Picture 2" descr="C:\Users\dejum22\Desktop\EPOCHY\epochydu02\2.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84" y="188640"/>
            <a:ext cx="4333116" cy="335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jum22\Desktop\EPOCHY\epochydu02\2.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4350586" cy="298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05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08104" y="188640"/>
            <a:ext cx="3178696" cy="626469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George-</a:t>
            </a:r>
            <a:r>
              <a:rPr lang="cs-CZ" sz="3000" dirty="0" err="1" smtClean="0"/>
              <a:t>Eugène</a:t>
            </a:r>
            <a:r>
              <a:rPr lang="cs-CZ" sz="3000" dirty="0" smtClean="0"/>
              <a:t> </a:t>
            </a:r>
            <a:r>
              <a:rPr lang="cs-CZ" sz="3000" dirty="0" err="1" smtClean="0"/>
              <a:t>Haussmann</a:t>
            </a:r>
            <a:r>
              <a:rPr lang="cs-CZ" sz="3000" dirty="0" smtClean="0"/>
              <a:t>, přestavba Paříže, projekt 1853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Projekt vídeňské Ringstrasse, 1860</a:t>
            </a:r>
            <a:endParaRPr lang="cs-CZ" sz="3000" dirty="0"/>
          </a:p>
        </p:txBody>
      </p:sp>
      <p:pic>
        <p:nvPicPr>
          <p:cNvPr id="5122" name="Picture 2" descr="C:\Users\dejum22\Desktop\hausmannpaříž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016"/>
            <a:ext cx="4884133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ejum22\Desktop\vídenskárigstras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36" y="3207350"/>
            <a:ext cx="4788024" cy="353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54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Realismus v malířství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Vědecké objevy, pozitivismus</a:t>
            </a:r>
          </a:p>
          <a:p>
            <a:r>
              <a:rPr lang="cs-CZ" dirty="0" smtClean="0"/>
              <a:t>Od romantického subjektivismu k objektivnímu pozorování bezprostřední reality</a:t>
            </a:r>
          </a:p>
          <a:p>
            <a:r>
              <a:rPr lang="cs-CZ" dirty="0" smtClean="0"/>
              <a:t>Místo minulosti soudobý život</a:t>
            </a:r>
          </a:p>
          <a:p>
            <a:r>
              <a:rPr lang="cs-CZ" dirty="0" smtClean="0"/>
              <a:t>Krajinomalba, náměty ze soudobého venkova</a:t>
            </a:r>
          </a:p>
          <a:p>
            <a:r>
              <a:rPr lang="cs-CZ" dirty="0"/>
              <a:t>Charles Baudelaire jako výtvarný kritik</a:t>
            </a:r>
          </a:p>
          <a:p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075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4752528" cy="1143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805264"/>
            <a:ext cx="8229600" cy="1052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     Gustav </a:t>
            </a:r>
            <a:r>
              <a:rPr lang="cs-CZ" dirty="0" smtClean="0"/>
              <a:t>Courbet, Po večeři v Ornans, </a:t>
            </a:r>
            <a:r>
              <a:rPr lang="cs-CZ" dirty="0" smtClean="0"/>
              <a:t>1849   </a:t>
            </a:r>
            <a:endParaRPr lang="cs-CZ" dirty="0"/>
          </a:p>
        </p:txBody>
      </p:sp>
      <p:pic>
        <p:nvPicPr>
          <p:cNvPr id="1026" name="Picture 2" descr="C:\Users\dejum22\Desktop\a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149"/>
            <a:ext cx="7411689" cy="552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51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13176"/>
            <a:ext cx="8229600" cy="144016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Gustav Courbet, Pohřeb v Ornans, 1849-1850</a:t>
            </a:r>
            <a:endParaRPr lang="cs-CZ" dirty="0"/>
          </a:p>
        </p:txBody>
      </p:sp>
      <p:pic>
        <p:nvPicPr>
          <p:cNvPr id="2050" name="Picture 2" descr="C:\Users\dejum22\Desktop\a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2" y="233623"/>
            <a:ext cx="8908054" cy="420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40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25702" y="0"/>
            <a:ext cx="3318298" cy="68580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cs-CZ" sz="3000" dirty="0" smtClean="0"/>
              <a:t>Gusta Courbet, Pohřeb v Ornans,1849-1850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Thomas Couture, Úpadek Římanů,1847</a:t>
            </a:r>
            <a:endParaRPr lang="cs-CZ" sz="3000" dirty="0"/>
          </a:p>
        </p:txBody>
      </p:sp>
      <p:pic>
        <p:nvPicPr>
          <p:cNvPr id="3074" name="Picture 2" descr="C:\Users\dejum22\Desktop\a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2656"/>
            <a:ext cx="564619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jum22\Desktop\a4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5165248" cy="306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03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56176" y="274638"/>
            <a:ext cx="2530624" cy="639472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Lidové grafiky 19. století: 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Stupně lidského věku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Napoleonův pohřební průvod, cca 1835</a:t>
            </a:r>
            <a:endParaRPr lang="cs-CZ" sz="3000" dirty="0"/>
          </a:p>
        </p:txBody>
      </p:sp>
      <p:pic>
        <p:nvPicPr>
          <p:cNvPr id="4099" name="Picture 3" descr="C:\Users\dejum22\Desktop\a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44" y="3356992"/>
            <a:ext cx="4380260" cy="324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ejum22\Documents\aaazeškoly\19.stol\01real\rea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64" y="188640"/>
            <a:ext cx="450302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66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0" y="188640"/>
            <a:ext cx="4392488" cy="3672408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Gustave Courbet, Dobrý den pane </a:t>
            </a:r>
            <a:r>
              <a:rPr lang="cs-CZ" sz="3000" dirty="0" err="1" smtClean="0"/>
              <a:t>Courbete</a:t>
            </a:r>
            <a:r>
              <a:rPr lang="cs-CZ" sz="3000" dirty="0" smtClean="0"/>
              <a:t>, 1854 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lidová grafika: Bludný Žid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karikatura </a:t>
            </a:r>
            <a:r>
              <a:rPr lang="cs-CZ" sz="3000" dirty="0" err="1" smtClean="0"/>
              <a:t>Courbetova</a:t>
            </a:r>
            <a:r>
              <a:rPr lang="cs-CZ" sz="3000" dirty="0" smtClean="0"/>
              <a:t> obrazu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endParaRPr lang="cs-CZ" sz="3000" dirty="0"/>
          </a:p>
        </p:txBody>
      </p:sp>
      <p:pic>
        <p:nvPicPr>
          <p:cNvPr id="3074" name="Picture 2" descr="C:\Users\dejum22\Documents\aaazeškoly\19.stol\01real\rea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4605"/>
            <a:ext cx="3857099" cy="344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jum22\Documents\aaazeškoly\19.stol\01real\rea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64863"/>
            <a:ext cx="1944216" cy="26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jum22\Documents\aaazeškoly\19.stol\01real\rea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5825"/>
            <a:ext cx="4064967" cy="257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07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536504" cy="6106690"/>
          </a:xfrm>
        </p:spPr>
        <p:txBody>
          <a:bodyPr>
            <a:normAutofit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Gustave Courbet, Pramen řeky </a:t>
            </a:r>
            <a:r>
              <a:rPr lang="cs-CZ" sz="3000" dirty="0" err="1"/>
              <a:t>L</a:t>
            </a:r>
            <a:r>
              <a:rPr lang="cs-CZ" sz="3000" dirty="0" err="1" smtClean="0"/>
              <a:t>oue</a:t>
            </a:r>
            <a:r>
              <a:rPr lang="cs-CZ" sz="3000" dirty="0" smtClean="0"/>
              <a:t>, 1864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Gustave Courbet, Mořský břeh, 1865</a:t>
            </a:r>
            <a:endParaRPr lang="cs-CZ" sz="3000" dirty="0"/>
          </a:p>
        </p:txBody>
      </p:sp>
      <p:pic>
        <p:nvPicPr>
          <p:cNvPr id="4098" name="Picture 2" descr="C:\Users\dejum22\Documents\aaazeškoly\19.stol\01real\rea2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7" y="260648"/>
            <a:ext cx="3987962" cy="297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jum22\Documents\aaazeškoly\19.stol\01real\rea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7" y="3423338"/>
            <a:ext cx="3888431" cy="331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70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Architektura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r>
              <a:rPr lang="cs-CZ" dirty="0" smtClean="0"/>
              <a:t>Romantická a vědecká fáze historismu. Styl stavby je určen jejím účelem</a:t>
            </a:r>
          </a:p>
          <a:p>
            <a:r>
              <a:rPr lang="cs-CZ" dirty="0" smtClean="0"/>
              <a:t>Neorenesance</a:t>
            </a:r>
          </a:p>
          <a:p>
            <a:r>
              <a:rPr lang="cs-CZ" dirty="0" smtClean="0"/>
              <a:t>Neogotika</a:t>
            </a:r>
          </a:p>
          <a:p>
            <a:r>
              <a:rPr lang="cs-CZ" dirty="0" err="1" smtClean="0"/>
              <a:t>Neobaroko</a:t>
            </a:r>
            <a:endParaRPr lang="cs-CZ" dirty="0" smtClean="0"/>
          </a:p>
          <a:p>
            <a:r>
              <a:rPr lang="cs-CZ" dirty="0" smtClean="0"/>
              <a:t>Nové materiály (železo, litina, sklo), skeletové stavby, inženýrské stavby</a:t>
            </a:r>
          </a:p>
          <a:p>
            <a:r>
              <a:rPr lang="cs-CZ" dirty="0" smtClean="0"/>
              <a:t>urbanismus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789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7984" y="332656"/>
            <a:ext cx="4258816" cy="6336704"/>
          </a:xfrm>
        </p:spPr>
        <p:txBody>
          <a:bodyPr>
            <a:normAutofit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Jean François Millet, Sběračky klasů, 1857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>Jean François Millet</a:t>
            </a:r>
            <a:r>
              <a:rPr lang="cs-CZ" sz="3000" dirty="0" smtClean="0"/>
              <a:t>, Pasačka, 1863</a:t>
            </a:r>
            <a:endParaRPr lang="cs-CZ" sz="3000" dirty="0"/>
          </a:p>
        </p:txBody>
      </p:sp>
      <p:pic>
        <p:nvPicPr>
          <p:cNvPr id="2050" name="Picture 2" descr="C:\Users\dejum22\Documents\aaazeškoly\19.stol\01real\rea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" y="188640"/>
            <a:ext cx="4117043" cy="307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jum22\Documents\aaazeškoly\19.stol\01real\rea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3429000"/>
            <a:ext cx="4139952" cy="332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29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716016" cy="6466730"/>
          </a:xfrm>
        </p:spPr>
        <p:txBody>
          <a:bodyPr>
            <a:normAutofit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Honoré Daumier,  Vagon III. Třídy, 1863-1865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Honoré Daumier, Hráči šachu, 1863</a:t>
            </a:r>
            <a:endParaRPr lang="cs-CZ" sz="3000" dirty="0"/>
          </a:p>
        </p:txBody>
      </p:sp>
      <p:pic>
        <p:nvPicPr>
          <p:cNvPr id="5122" name="Picture 2" descr="C:\Users\dejum22\Documents\aaazeškoly\19.stol\01real\rea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4104456" cy="301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ejum22\Documents\aaazeškoly\19.stol\01real\rea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3315047"/>
            <a:ext cx="4186357" cy="313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80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64088" y="188640"/>
            <a:ext cx="3779912" cy="6480720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300" dirty="0"/>
              <a:t/>
            </a:r>
            <a:br>
              <a:rPr lang="cs-CZ" sz="3300" dirty="0"/>
            </a:br>
            <a:r>
              <a:rPr lang="cs-CZ" sz="3300" dirty="0" smtClean="0"/>
              <a:t>Honoré Daumier, Král Louis Philippe jako </a:t>
            </a:r>
            <a:r>
              <a:rPr lang="cs-CZ" sz="3300" dirty="0" err="1" smtClean="0"/>
              <a:t>Gargantua</a:t>
            </a:r>
            <a:r>
              <a:rPr lang="cs-CZ" sz="3300" dirty="0" smtClean="0"/>
              <a:t>, 1832</a:t>
            </a:r>
            <a:br>
              <a:rPr lang="cs-CZ" sz="3300" dirty="0" smtClean="0"/>
            </a:br>
            <a:r>
              <a:rPr lang="cs-CZ" sz="3300" dirty="0"/>
              <a:t/>
            </a:r>
            <a:br>
              <a:rPr lang="cs-CZ" sz="3300" dirty="0"/>
            </a:br>
            <a:r>
              <a:rPr lang="cs-CZ" sz="3300" dirty="0" smtClean="0"/>
              <a:t/>
            </a:r>
            <a:br>
              <a:rPr lang="cs-CZ" sz="3300" dirty="0" smtClean="0"/>
            </a:br>
            <a:r>
              <a:rPr lang="cs-CZ" sz="3300" dirty="0"/>
              <a:t/>
            </a:r>
            <a:br>
              <a:rPr lang="cs-CZ" sz="3300" dirty="0"/>
            </a:br>
            <a:r>
              <a:rPr lang="cs-CZ" sz="3300" dirty="0" smtClean="0"/>
              <a:t>Honoré Daumier,  busty francouzských politiků, cca 1830</a:t>
            </a:r>
            <a:r>
              <a:rPr lang="cs-CZ" sz="3000" dirty="0" smtClean="0"/>
              <a:t/>
            </a:r>
            <a:br>
              <a:rPr lang="cs-CZ" sz="3000" dirty="0" smtClean="0"/>
            </a:br>
            <a:endParaRPr lang="cs-CZ" sz="3000" dirty="0"/>
          </a:p>
        </p:txBody>
      </p:sp>
      <p:pic>
        <p:nvPicPr>
          <p:cNvPr id="1026" name="Picture 2" descr="C:\Users\dejum22\Documents\aaazeškoly\19.stol\01real\rea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90" y="332656"/>
            <a:ext cx="4810785" cy="375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jum22\Documents\aaazeškoly\19.stol\01real\rea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42" y="4581127"/>
            <a:ext cx="2384075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jum22\Documents\aaazeškoly\19.stol\01real\rea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16" y="4428771"/>
            <a:ext cx="2190123" cy="216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63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122413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Édouard Manet, Koncert v </a:t>
            </a:r>
            <a:r>
              <a:rPr lang="cs-CZ" sz="3000" dirty="0" err="1" smtClean="0"/>
              <a:t>Tuilleries</a:t>
            </a:r>
            <a:r>
              <a:rPr lang="cs-CZ" sz="3000" dirty="0" smtClean="0"/>
              <a:t>, 1862 </a:t>
            </a:r>
            <a:endParaRPr lang="cs-CZ" sz="3000" dirty="0"/>
          </a:p>
        </p:txBody>
      </p:sp>
      <p:pic>
        <p:nvPicPr>
          <p:cNvPr id="7170" name="Picture 2" descr="C:\Users\dejum22\Documents\aaazeškoly\19.stol\02impress\i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063"/>
            <a:ext cx="7780633" cy="506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99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29174" y="274638"/>
            <a:ext cx="2914826" cy="6394722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300" dirty="0" smtClean="0"/>
              <a:t>Manet, Balkon,1868</a:t>
            </a:r>
            <a:br>
              <a:rPr lang="cs-CZ" sz="3300" dirty="0" smtClean="0"/>
            </a:br>
            <a:r>
              <a:rPr lang="cs-CZ" sz="3300" dirty="0"/>
              <a:t/>
            </a:r>
            <a:br>
              <a:rPr lang="cs-CZ" sz="3300" dirty="0"/>
            </a:br>
            <a:r>
              <a:rPr lang="cs-CZ" sz="3300" dirty="0" smtClean="0"/>
              <a:t>Goya 1808-1812 </a:t>
            </a:r>
            <a:br>
              <a:rPr lang="cs-CZ" sz="3300" dirty="0" smtClean="0"/>
            </a:br>
            <a:r>
              <a:rPr lang="cs-CZ" sz="3300" dirty="0" smtClean="0"/>
              <a:t/>
            </a:r>
            <a:br>
              <a:rPr lang="cs-CZ" sz="3300" dirty="0" smtClean="0"/>
            </a:br>
            <a:r>
              <a:rPr lang="cs-CZ" sz="3300" dirty="0" smtClean="0"/>
              <a:t/>
            </a:r>
            <a:br>
              <a:rPr lang="cs-CZ" sz="3300" dirty="0" smtClean="0"/>
            </a:br>
            <a:r>
              <a:rPr lang="cs-CZ" sz="3300" dirty="0" smtClean="0"/>
              <a:t>Manet, Snídaně v trávě, 1862-3 </a:t>
            </a:r>
            <a:br>
              <a:rPr lang="cs-CZ" sz="3300" dirty="0" smtClean="0"/>
            </a:br>
            <a:r>
              <a:rPr lang="cs-CZ" sz="3300" dirty="0"/>
              <a:t/>
            </a:r>
            <a:br>
              <a:rPr lang="cs-CZ" sz="3300" dirty="0"/>
            </a:br>
            <a:r>
              <a:rPr lang="cs-CZ" sz="3300" dirty="0" err="1" smtClean="0"/>
              <a:t>Giorgione</a:t>
            </a:r>
            <a:r>
              <a:rPr lang="cs-CZ" sz="3300" dirty="0" smtClean="0"/>
              <a:t>, Koncert v přírodě, 1508-9</a:t>
            </a:r>
            <a:endParaRPr lang="cs-CZ" sz="3300" dirty="0"/>
          </a:p>
        </p:txBody>
      </p:sp>
      <p:pic>
        <p:nvPicPr>
          <p:cNvPr id="3074" name="Picture 2" descr="C:\Users\dejum22\Desktop\EPOCHY\epochydu02\i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51" y="487213"/>
            <a:ext cx="2351149" cy="294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jum22\Desktop\EPOCHY\epochydu02\i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94" y="404664"/>
            <a:ext cx="2044410" cy="319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jum22\Desktop\EPOCHY\epochydu02\i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9" y="4149080"/>
            <a:ext cx="2852150" cy="227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ejum22\Desktop\EPOCHY\epochydu02\i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49080"/>
            <a:ext cx="3025326" cy="226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50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8229600" cy="100811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Édouard Manet</a:t>
            </a:r>
            <a:r>
              <a:rPr lang="cs-CZ" sz="3000" dirty="0"/>
              <a:t>, Snídaně v trávě, 1862-3</a:t>
            </a:r>
          </a:p>
        </p:txBody>
      </p:sp>
      <p:pic>
        <p:nvPicPr>
          <p:cNvPr id="4" name="Picture 4" descr="C:\Users\dejum22\Desktop\EPOCHY\epochydu02\i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991" y="133399"/>
            <a:ext cx="6502353" cy="516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35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134076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Édouard Manet, Olympia, 1863</a:t>
            </a:r>
            <a:endParaRPr lang="cs-CZ" sz="3000" dirty="0"/>
          </a:p>
        </p:txBody>
      </p:sp>
      <p:pic>
        <p:nvPicPr>
          <p:cNvPr id="2050" name="Picture 2" descr="C:\Users\dejum22\Desktop\EPOCHY\epochydu02\2.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7" y="328607"/>
            <a:ext cx="7414237" cy="497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60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88024" y="2120001"/>
            <a:ext cx="4250850" cy="4737999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Tizian, Venuše urbinská, 1538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endParaRPr lang="cs-CZ" sz="3000" dirty="0"/>
          </a:p>
        </p:txBody>
      </p:sp>
      <p:pic>
        <p:nvPicPr>
          <p:cNvPr id="4098" name="Picture 2" descr="C:\Users\dejum22\Desktop\EPOCHY\epochydu02\im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96433"/>
            <a:ext cx="4248472" cy="302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ejum22\Desktop\EPOCHY\epochydu02\2.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248472" cy="285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38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8064" y="2492896"/>
            <a:ext cx="3995936" cy="4248472"/>
          </a:xfrm>
        </p:spPr>
        <p:txBody>
          <a:bodyPr>
            <a:normAutofit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Alexandre </a:t>
            </a:r>
            <a:r>
              <a:rPr lang="cs-CZ" sz="3000" dirty="0" err="1"/>
              <a:t>Cabanel</a:t>
            </a:r>
            <a:r>
              <a:rPr lang="cs-CZ" sz="3000" dirty="0"/>
              <a:t>, Zrození Venuše, 1863</a:t>
            </a:r>
          </a:p>
        </p:txBody>
      </p:sp>
      <p:pic>
        <p:nvPicPr>
          <p:cNvPr id="4" name="Picture 3" descr="C:\Users\dejum22\Desktop\EPOCHY\epochydu02\im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4897234" cy="286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dejum22\Desktop\EPOCHY\epochydu02\2.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4198"/>
            <a:ext cx="4896544" cy="328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41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136815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Édouard Manet, Poprava Maxmiliana Habsburského v Mexiku, 1867</a:t>
            </a:r>
            <a:endParaRPr lang="cs-CZ" sz="3000" dirty="0"/>
          </a:p>
        </p:txBody>
      </p:sp>
      <p:pic>
        <p:nvPicPr>
          <p:cNvPr id="5122" name="Picture 2" descr="C:\Users\dejum22\Desktop\EPOCHY\epochydu02\im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9912"/>
            <a:ext cx="6208388" cy="520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78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2040" y="0"/>
            <a:ext cx="3754760" cy="659735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Gottfried Semper, Opera v Drážďanech</a:t>
            </a:r>
            <a:br>
              <a:rPr lang="cs-CZ" sz="3000" dirty="0" smtClean="0"/>
            </a:br>
            <a:r>
              <a:rPr lang="cs-CZ" sz="3000" dirty="0" smtClean="0"/>
              <a:t>1.stavba 1838-1841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2.stavba 1871-1878</a:t>
            </a:r>
            <a:endParaRPr lang="cs-CZ" sz="3000" dirty="0"/>
          </a:p>
        </p:txBody>
      </p:sp>
      <p:pic>
        <p:nvPicPr>
          <p:cNvPr id="1026" name="Picture 2" descr="C:\Users\dejum22\Desktop\800px-Erstes_Opernhaus_Sempers_ca1850_186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60" y="164539"/>
            <a:ext cx="4327032" cy="292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jum22\Desktop\800px-August_Kotzsch_-_Semperoper_nach_18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19099"/>
            <a:ext cx="4176464" cy="310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87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229600" cy="112474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Édouard Manet, Bar ve </a:t>
            </a:r>
            <a:r>
              <a:rPr lang="cs-CZ" sz="3000" dirty="0" err="1" smtClean="0"/>
              <a:t>Folies-Bergère</a:t>
            </a:r>
            <a:r>
              <a:rPr lang="cs-CZ" sz="3000" dirty="0" smtClean="0"/>
              <a:t>, 1882</a:t>
            </a:r>
            <a:endParaRPr lang="cs-CZ" sz="3000" dirty="0"/>
          </a:p>
        </p:txBody>
      </p:sp>
      <p:pic>
        <p:nvPicPr>
          <p:cNvPr id="6146" name="Picture 2" descr="C:\Users\dejum22\Desktop\EPOCHY\epochydu02\im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286127" cy="54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14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Impresionisté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výstava roku 1874 v ateliéru fotografa Nadara </a:t>
            </a:r>
          </a:p>
          <a:p>
            <a:r>
              <a:rPr lang="cs-CZ" dirty="0" smtClean="0"/>
              <a:t>Imprese=dojem, okamžité působení vjemu na mysl</a:t>
            </a:r>
          </a:p>
          <a:p>
            <a:r>
              <a:rPr lang="cs-CZ" dirty="0" smtClean="0"/>
              <a:t>Skicovitost, atmosféra, světlo</a:t>
            </a:r>
          </a:p>
          <a:p>
            <a:r>
              <a:rPr lang="cs-CZ" dirty="0" smtClean="0"/>
              <a:t>Pomíjivost, chvilkovost, spor mezi objektivním a subjektivním vnímáním</a:t>
            </a:r>
          </a:p>
          <a:p>
            <a:r>
              <a:rPr lang="cs-CZ" dirty="0" smtClean="0"/>
              <a:t>Srovnání s fotografií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470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01208"/>
            <a:ext cx="8229600" cy="144016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Claude Monet,  Imprese, východ slunce,  1872</a:t>
            </a:r>
            <a:endParaRPr lang="cs-CZ" sz="3000" dirty="0"/>
          </a:p>
        </p:txBody>
      </p:sp>
      <p:pic>
        <p:nvPicPr>
          <p:cNvPr id="7170" name="Picture 2" descr="C:\Users\dejum22\Desktop\EPOCHY\epochydu02\im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94" y="188640"/>
            <a:ext cx="618181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01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42112" y="0"/>
            <a:ext cx="3801888" cy="6741368"/>
          </a:xfrm>
        </p:spPr>
        <p:txBody>
          <a:bodyPr>
            <a:normAutofit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Auguste </a:t>
            </a:r>
            <a:r>
              <a:rPr lang="cs-CZ" sz="3000" dirty="0" err="1" smtClean="0"/>
              <a:t>Renoir</a:t>
            </a:r>
            <a:r>
              <a:rPr lang="cs-CZ" sz="3000" dirty="0" smtClean="0"/>
              <a:t>, </a:t>
            </a:r>
            <a:r>
              <a:rPr lang="cs-CZ" sz="3000" dirty="0" err="1" smtClean="0"/>
              <a:t>Moulin</a:t>
            </a:r>
            <a:r>
              <a:rPr lang="cs-CZ" sz="3000" dirty="0" smtClean="0"/>
              <a:t> de la </a:t>
            </a:r>
            <a:r>
              <a:rPr lang="cs-CZ" sz="3000" dirty="0" err="1" smtClean="0"/>
              <a:t>Galette</a:t>
            </a:r>
            <a:r>
              <a:rPr lang="cs-CZ" sz="3000" dirty="0" smtClean="0"/>
              <a:t>, 1876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Camille </a:t>
            </a:r>
            <a:r>
              <a:rPr lang="cs-CZ" sz="3000" dirty="0" err="1" smtClean="0"/>
              <a:t>Pissaro</a:t>
            </a:r>
            <a:r>
              <a:rPr lang="cs-CZ" sz="3000" dirty="0" smtClean="0"/>
              <a:t>, La </a:t>
            </a:r>
            <a:r>
              <a:rPr lang="cs-CZ" sz="3000" dirty="0" err="1" smtClean="0"/>
              <a:t>Côte</a:t>
            </a:r>
            <a:r>
              <a:rPr lang="cs-CZ" sz="3000" dirty="0" smtClean="0"/>
              <a:t> des </a:t>
            </a:r>
            <a:r>
              <a:rPr lang="cs-CZ" sz="3000" dirty="0" err="1" smtClean="0"/>
              <a:t>Boeufs</a:t>
            </a:r>
            <a:r>
              <a:rPr lang="cs-CZ" sz="3000" dirty="0" smtClean="0"/>
              <a:t>, 1877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Alfred </a:t>
            </a:r>
            <a:r>
              <a:rPr lang="cs-CZ" sz="3000" dirty="0" err="1" smtClean="0"/>
              <a:t>Sisley</a:t>
            </a:r>
            <a:r>
              <a:rPr lang="cs-CZ" sz="3000" dirty="0" smtClean="0"/>
              <a:t>, Sníh v </a:t>
            </a:r>
            <a:r>
              <a:rPr lang="cs-CZ" sz="3000" dirty="0" err="1" smtClean="0"/>
              <a:t>Louveciennes</a:t>
            </a:r>
            <a:r>
              <a:rPr lang="cs-CZ" sz="3000" dirty="0" smtClean="0"/>
              <a:t>, 1875</a:t>
            </a:r>
            <a:endParaRPr lang="cs-CZ" sz="3000" dirty="0"/>
          </a:p>
        </p:txBody>
      </p:sp>
      <p:pic>
        <p:nvPicPr>
          <p:cNvPr id="8194" name="Picture 2" descr="C:\Users\dejum22\Documents\aaazeškoly\19.stol\02impress\im2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30" y="404664"/>
            <a:ext cx="344466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ejum22\Documents\aaazeškoly\19.stol\02impress\im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62764"/>
            <a:ext cx="2146622" cy="282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ejum22\Documents\aaazeškoly\19.stol\02impress\im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62764"/>
            <a:ext cx="2282280" cy="285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38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4048" y="0"/>
            <a:ext cx="4032448" cy="6669360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Edgar </a:t>
            </a:r>
            <a:r>
              <a:rPr lang="cs-CZ" sz="3000" dirty="0" err="1" smtClean="0"/>
              <a:t>Degas</a:t>
            </a:r>
            <a:r>
              <a:rPr lang="cs-CZ" sz="3000" dirty="0" smtClean="0"/>
              <a:t>, Place de la Concorde, 1876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Edgar </a:t>
            </a:r>
            <a:r>
              <a:rPr lang="cs-CZ" sz="3000" dirty="0" err="1" smtClean="0"/>
              <a:t>Degas</a:t>
            </a:r>
            <a:r>
              <a:rPr lang="cs-CZ" sz="3000" dirty="0" smtClean="0"/>
              <a:t>,  Ženy v kavárně, 1877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endParaRPr lang="cs-CZ" sz="3000" dirty="0"/>
          </a:p>
        </p:txBody>
      </p:sp>
      <p:pic>
        <p:nvPicPr>
          <p:cNvPr id="11266" name="Picture 2" descr="C:\Users\dejum22\Documents\aaazeškoly\19.stol\02impress\im5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76" y="260648"/>
            <a:ext cx="428106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dejum22\Documents\aaazeškoly\19.stol\02impress\im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62" y="3429000"/>
            <a:ext cx="4236462" cy="291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229600" cy="122413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Claude Monet,  z cyklu Rouenských katedrál, 1893</a:t>
            </a:r>
            <a:br>
              <a:rPr lang="cs-CZ" sz="3000" dirty="0" smtClean="0"/>
            </a:br>
            <a:endParaRPr lang="cs-CZ" sz="3000" dirty="0"/>
          </a:p>
        </p:txBody>
      </p:sp>
      <p:pic>
        <p:nvPicPr>
          <p:cNvPr id="9218" name="Picture 2" descr="C:\Users\dejum22\Documents\aaazeškoly\19.stol\02impress\im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8562"/>
            <a:ext cx="2746347" cy="423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ejum22\Documents\aaazeškoly\19.stol\02impress\im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6671"/>
            <a:ext cx="2736304" cy="41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dejum22\Documents\aaazeškoly\19.stol\02impress\im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830" y="138562"/>
            <a:ext cx="2769634" cy="423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45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76056" y="4437112"/>
            <a:ext cx="3888432" cy="223224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Claude Monet, z cyklu Stohů, 1891 </a:t>
            </a:r>
            <a:endParaRPr lang="cs-CZ" sz="3000" dirty="0"/>
          </a:p>
        </p:txBody>
      </p:sp>
      <p:pic>
        <p:nvPicPr>
          <p:cNvPr id="10242" name="Picture 2" descr="C:\Users\dejum22\Documents\aaazeškoly\19.stol\02impress\im3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6" y="44624"/>
            <a:ext cx="467765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ejum22\Documents\aaazeškoly\19.stol\02impress\im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31847"/>
            <a:ext cx="4652483" cy="323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9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Postimpresionisté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Není škola ani hnutí, nýbrž individuální reakce na impresionismus</a:t>
            </a:r>
          </a:p>
          <a:p>
            <a:r>
              <a:rPr lang="cs-CZ" dirty="0" smtClean="0"/>
              <a:t>Zbavit se pomíjivost, chvilkovosti</a:t>
            </a:r>
          </a:p>
          <a:p>
            <a:r>
              <a:rPr lang="cs-CZ" dirty="0" smtClean="0"/>
              <a:t>Posílit složku tvárných zákonů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347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301208"/>
            <a:ext cx="9144000" cy="155679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Georges </a:t>
            </a:r>
            <a:r>
              <a:rPr lang="cs-CZ" sz="3000" dirty="0" err="1" smtClean="0"/>
              <a:t>Seurat</a:t>
            </a:r>
            <a:r>
              <a:rPr lang="cs-CZ" sz="3000" dirty="0" smtClean="0"/>
              <a:t>,  Nedělní odpoledne  na ostrově La Grande </a:t>
            </a:r>
            <a:r>
              <a:rPr lang="cs-CZ" sz="3000" dirty="0" err="1" smtClean="0"/>
              <a:t>Jatte</a:t>
            </a:r>
            <a:r>
              <a:rPr lang="cs-CZ" sz="3000" dirty="0" smtClean="0"/>
              <a:t>, 1884-1846</a:t>
            </a:r>
            <a:endParaRPr lang="cs-CZ" sz="3000" dirty="0"/>
          </a:p>
        </p:txBody>
      </p:sp>
      <p:pic>
        <p:nvPicPr>
          <p:cNvPr id="2050" name="Picture 2" descr="C:\Users\dejum22\Documents\aaazeškoly\19.stol\04postimpsymb\ges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679445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9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0" y="548680"/>
            <a:ext cx="4114800" cy="6309320"/>
          </a:xfrm>
        </p:spPr>
        <p:txBody>
          <a:bodyPr>
            <a:normAutofit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Vincent van Gogh, Vlastní podobizna, 1887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Hvězdná noc, 1889</a:t>
            </a:r>
            <a:endParaRPr lang="cs-CZ" sz="3000" dirty="0"/>
          </a:p>
        </p:txBody>
      </p:sp>
      <p:pic>
        <p:nvPicPr>
          <p:cNvPr id="4098" name="Picture 2" descr="C:\Users\dejum22\Documents\aaazeškoly\19.stol\04postimpsymb\pim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68" y="188640"/>
            <a:ext cx="2520696" cy="312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jum22\Documents\aaazeškoly\19.stol\04postimpsymb\pim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2115"/>
            <a:ext cx="4032448" cy="331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33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80112" y="388902"/>
            <a:ext cx="3106688" cy="6106690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Gottfried Semper, projekt císařského fóra ve Vídni, 1869 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Gottfried Semper a Karl von </a:t>
            </a:r>
            <a:r>
              <a:rPr lang="cs-CZ" sz="3000" dirty="0" err="1" smtClean="0"/>
              <a:t>Hasenauer</a:t>
            </a:r>
            <a:r>
              <a:rPr lang="cs-CZ" sz="3000" dirty="0" smtClean="0"/>
              <a:t>, </a:t>
            </a: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err="1" smtClean="0"/>
              <a:t>Kunshistorisches</a:t>
            </a:r>
            <a:r>
              <a:rPr lang="cs-CZ" sz="3000" dirty="0" smtClean="0"/>
              <a:t> Museum ve Vídni, 1871-1891 </a:t>
            </a:r>
            <a:endParaRPr lang="cs-CZ" sz="3000" dirty="0"/>
          </a:p>
        </p:txBody>
      </p:sp>
      <p:pic>
        <p:nvPicPr>
          <p:cNvPr id="2050" name="Picture 2" descr="C:\Users\dejum22\Desktop\800px-Gottfried_Semper1869 císařskéforumvíde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5" y="188640"/>
            <a:ext cx="5328794" cy="350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jum22\Desktop\800px-Maria-Theresien-Platz_Kunsthistorisches_Museum_Wien_2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00874"/>
            <a:ext cx="3744416" cy="249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2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644008" cy="6583362"/>
          </a:xfrm>
        </p:spPr>
        <p:txBody>
          <a:bodyPr>
            <a:normAutofit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Paul </a:t>
            </a:r>
            <a:r>
              <a:rPr lang="cs-CZ" sz="3000" dirty="0" err="1" smtClean="0"/>
              <a:t>Gauguin</a:t>
            </a:r>
            <a:r>
              <a:rPr lang="cs-CZ" sz="3000" dirty="0" smtClean="0"/>
              <a:t>, Vidění po kázání, 1888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Radosti (</a:t>
            </a:r>
            <a:r>
              <a:rPr lang="cs-CZ" sz="3000" dirty="0" err="1" smtClean="0"/>
              <a:t>Arearea</a:t>
            </a:r>
            <a:r>
              <a:rPr lang="cs-CZ" sz="3000" dirty="0" smtClean="0"/>
              <a:t>) , 1892</a:t>
            </a:r>
            <a:endParaRPr lang="cs-CZ" sz="3000" dirty="0"/>
          </a:p>
        </p:txBody>
      </p:sp>
      <p:pic>
        <p:nvPicPr>
          <p:cNvPr id="5122" name="Picture 2" descr="C:\Users\dejum22\Documents\aaazeškoly\19.stol\04postimpsymb\plg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9144"/>
            <a:ext cx="3960440" cy="312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ejum22\Documents\aaazeškoly\19.stol\04postimpsymb\plg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05290"/>
            <a:ext cx="3960440" cy="306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03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80112" y="188641"/>
            <a:ext cx="3563888" cy="6495310"/>
          </a:xfrm>
        </p:spPr>
        <p:txBody>
          <a:bodyPr>
            <a:normAutofit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Paul Cézanne, Hora St. Victoire,  1885-87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Nicolas Poussin, Krajina se sbíráním </a:t>
            </a:r>
            <a:r>
              <a:rPr lang="cs-CZ" sz="3000" dirty="0" err="1" smtClean="0"/>
              <a:t>Fosionova</a:t>
            </a:r>
            <a:r>
              <a:rPr lang="cs-CZ" sz="3000" dirty="0" smtClean="0"/>
              <a:t> popela, 1648</a:t>
            </a:r>
            <a:endParaRPr lang="cs-CZ" sz="3000" dirty="0"/>
          </a:p>
        </p:txBody>
      </p:sp>
      <p:pic>
        <p:nvPicPr>
          <p:cNvPr id="6146" name="Picture 2" descr="C:\Users\dejum22\Documents\aaazeškoly\19.stol\05cezanne\ce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944"/>
            <a:ext cx="5340602" cy="375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ejum22\Documents\aaazeškoly\19.stol\05cezanne\ce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95653"/>
            <a:ext cx="4032448" cy="26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12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229600" cy="112474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Paul Cézanne, Kuchyňský stůl, 1888-90</a:t>
            </a:r>
            <a:endParaRPr lang="cs-CZ" sz="3000" dirty="0"/>
          </a:p>
        </p:txBody>
      </p:sp>
      <p:pic>
        <p:nvPicPr>
          <p:cNvPr id="7170" name="Picture 2" descr="C:\Users\dejum22\Documents\aaazeškoly\19.stol\05cezanne\ce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600056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49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229600" cy="1296144"/>
          </a:xfrm>
        </p:spPr>
        <p:txBody>
          <a:bodyPr>
            <a:normAutofit/>
          </a:bodyPr>
          <a:lstStyle/>
          <a:p>
            <a:r>
              <a:rPr lang="cs-CZ" sz="3000" dirty="0" err="1" smtClean="0"/>
              <a:t>Schema</a:t>
            </a:r>
            <a:r>
              <a:rPr lang="cs-CZ" sz="3000" dirty="0" smtClean="0"/>
              <a:t> dynamického vidění</a:t>
            </a:r>
            <a:endParaRPr lang="cs-CZ" sz="3000" dirty="0"/>
          </a:p>
        </p:txBody>
      </p:sp>
      <p:pic>
        <p:nvPicPr>
          <p:cNvPr id="4" name="Picture 4" descr="C:\Users\dejum22\Documents\aaazeškoly\19.stol\05cezanne\ce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4050982" cy="441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jum22\Documents\aaazeškoly\19.stol\05cezanne\ce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400037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12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134076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Paul Cézanne, Velké koupání, 1904-1906</a:t>
            </a:r>
            <a:endParaRPr lang="cs-CZ" sz="3000" dirty="0"/>
          </a:p>
        </p:txBody>
      </p:sp>
      <p:pic>
        <p:nvPicPr>
          <p:cNvPr id="8194" name="Picture 2" descr="C:\Users\dejum22\Documents\aaazeškoly\19.stol\05cezanne\ce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49" y="116632"/>
            <a:ext cx="6447887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39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5085184"/>
            <a:ext cx="8877672" cy="144016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Reverzibilní obrazy</a:t>
            </a:r>
            <a:endParaRPr lang="cs-CZ" sz="3000" dirty="0"/>
          </a:p>
        </p:txBody>
      </p:sp>
      <p:pic>
        <p:nvPicPr>
          <p:cNvPr id="4098" name="Picture 2" descr="C:\Users\dejum22\Documents\aaazeškoly\telč07\av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65" y="1844824"/>
            <a:ext cx="353723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ejum22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08956"/>
            <a:ext cx="2092479" cy="254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11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869160"/>
            <a:ext cx="9144000" cy="187220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Paul Cézanne, Nádrž v parku </a:t>
            </a:r>
            <a:r>
              <a:rPr lang="cs-CZ" sz="3000" dirty="0" err="1" smtClean="0"/>
              <a:t>Chateau</a:t>
            </a:r>
            <a:r>
              <a:rPr lang="cs-CZ" sz="3000" dirty="0" smtClean="0"/>
              <a:t> </a:t>
            </a:r>
            <a:r>
              <a:rPr lang="cs-CZ" sz="3000" dirty="0" err="1" smtClean="0"/>
              <a:t>Noir</a:t>
            </a:r>
            <a:r>
              <a:rPr lang="cs-CZ" sz="3000" dirty="0" smtClean="0"/>
              <a:t>, 1900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Georges Braque, Hrad v LA </a:t>
            </a:r>
            <a:r>
              <a:rPr lang="cs-CZ" sz="3000" dirty="0" err="1" smtClean="0"/>
              <a:t>Roche</a:t>
            </a:r>
            <a:r>
              <a:rPr lang="cs-CZ" sz="3000" dirty="0" smtClean="0"/>
              <a:t> </a:t>
            </a:r>
            <a:r>
              <a:rPr lang="cs-CZ" sz="3000" dirty="0" err="1" smtClean="0"/>
              <a:t>Guyon</a:t>
            </a:r>
            <a:r>
              <a:rPr lang="cs-CZ" sz="3000" dirty="0" smtClean="0"/>
              <a:t>, 1909</a:t>
            </a:r>
            <a:endParaRPr lang="cs-CZ" sz="3000" dirty="0"/>
          </a:p>
        </p:txBody>
      </p:sp>
      <p:pic>
        <p:nvPicPr>
          <p:cNvPr id="9218" name="Picture 2" descr="C:\Users\dejum22\Documents\aaazeškoly\19.stol\05cezanne\ce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5830"/>
            <a:ext cx="3600400" cy="43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ejum22\Documents\aaazeškoly\19.stol\05cezanne\ce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40"/>
            <a:ext cx="326665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69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658336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Auguste Rodin, Bronzový věk, 1876</a:t>
            </a:r>
            <a:endParaRPr lang="cs-CZ" sz="3000" dirty="0"/>
          </a:p>
        </p:txBody>
      </p:sp>
      <p:pic>
        <p:nvPicPr>
          <p:cNvPr id="10242" name="Picture 2" descr="C:\Users\dejum22\Documents\aaazeškoly\U3V\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9523"/>
            <a:ext cx="4548514" cy="673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70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41634" y="4018590"/>
            <a:ext cx="4824536" cy="2808311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Auguste Rodin, Brána pekel, od 1880</a:t>
            </a:r>
            <a:endParaRPr lang="cs-CZ" sz="3000" dirty="0"/>
          </a:p>
        </p:txBody>
      </p:sp>
      <p:pic>
        <p:nvPicPr>
          <p:cNvPr id="11266" name="Picture 2" descr="C:\Users\dejum22\Documents\aaazeškoly\U3V\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016"/>
            <a:ext cx="4010290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dejum22\Documents\aaazeškoly\U3V\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37353"/>
            <a:ext cx="1830555" cy="235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dejum22\Documents\aaazeškoly\U3V\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960" y="1237354"/>
            <a:ext cx="1685073" cy="262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86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01208"/>
            <a:ext cx="8229600" cy="155679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Auguste Rodin, Paolo a Francesca z Brány pekel,</a:t>
            </a:r>
            <a:br>
              <a:rPr lang="cs-CZ" sz="3000" dirty="0" smtClean="0"/>
            </a:br>
            <a:r>
              <a:rPr lang="cs-CZ" sz="3000" dirty="0" smtClean="0"/>
              <a:t>  </a:t>
            </a:r>
            <a:r>
              <a:rPr lang="cs-CZ" sz="3000" dirty="0" err="1" smtClean="0"/>
              <a:t>Fugit</a:t>
            </a:r>
            <a:r>
              <a:rPr lang="cs-CZ" sz="3000" dirty="0" smtClean="0"/>
              <a:t> amor, Ztracený syn, 80.léta 19.století</a:t>
            </a:r>
            <a:endParaRPr lang="cs-CZ" sz="3000" dirty="0"/>
          </a:p>
        </p:txBody>
      </p:sp>
      <p:pic>
        <p:nvPicPr>
          <p:cNvPr id="12290" name="Picture 2" descr="C:\Users\dejum22\Documents\aaazeškoly\U3V\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6601"/>
            <a:ext cx="2785656" cy="383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ejum22\Documents\aaazeškoly\U3V\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12776"/>
            <a:ext cx="317723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dejum22\Documents\aaazeškoly\PEDFAKstará\4.POSTIMCEROD\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755302"/>
            <a:ext cx="1899196" cy="339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30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725144"/>
            <a:ext cx="8712968" cy="2132856"/>
          </a:xfrm>
        </p:spPr>
        <p:txBody>
          <a:bodyPr/>
          <a:lstStyle/>
          <a:p>
            <a:r>
              <a:rPr lang="cs-CZ" sz="3000" dirty="0" err="1" smtClean="0"/>
              <a:t>Eugène</a:t>
            </a:r>
            <a:r>
              <a:rPr lang="cs-CZ" sz="3000" dirty="0" smtClean="0"/>
              <a:t> </a:t>
            </a:r>
            <a:r>
              <a:rPr lang="cs-CZ" sz="3000" dirty="0" err="1" smtClean="0"/>
              <a:t>Viollete</a:t>
            </a:r>
            <a:r>
              <a:rPr lang="cs-CZ" sz="3000" dirty="0" smtClean="0"/>
              <a:t>-</a:t>
            </a:r>
            <a:r>
              <a:rPr lang="cs-CZ" sz="3000" dirty="0" err="1" smtClean="0"/>
              <a:t>le</a:t>
            </a:r>
            <a:r>
              <a:rPr lang="cs-CZ" sz="3000" dirty="0" smtClean="0"/>
              <a:t>-Duc,</a:t>
            </a:r>
            <a:r>
              <a:rPr lang="cs-CZ" dirty="0" smtClean="0"/>
              <a:t> </a:t>
            </a:r>
            <a:r>
              <a:rPr lang="cs-CZ" sz="3000" dirty="0" smtClean="0"/>
              <a:t>neogotická rekonstrukce města </a:t>
            </a:r>
            <a:r>
              <a:rPr lang="cs-CZ" sz="3000" dirty="0" err="1" smtClean="0"/>
              <a:t>Carcassonne</a:t>
            </a:r>
            <a:r>
              <a:rPr lang="cs-CZ" sz="3000" dirty="0" smtClean="0"/>
              <a:t> , po 1853 </a:t>
            </a:r>
            <a:endParaRPr lang="cs-CZ" sz="3000" dirty="0"/>
          </a:p>
        </p:txBody>
      </p:sp>
      <p:pic>
        <p:nvPicPr>
          <p:cNvPr id="1031" name="Picture 7" descr="C:\Users\dejum22\Desktop\038 Carcassonne, mesto pred novogotickou rekonstrukc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50" y="620688"/>
            <a:ext cx="4455650" cy="353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alší sním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468" y="620688"/>
            <a:ext cx="4352028" cy="351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80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24128" y="2996952"/>
            <a:ext cx="3096344" cy="3861048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Antonio </a:t>
            </a:r>
            <a:r>
              <a:rPr lang="cs-CZ" sz="3000" dirty="0"/>
              <a:t>Canova, Tři </a:t>
            </a:r>
            <a:r>
              <a:rPr lang="cs-CZ" sz="3000" dirty="0" smtClean="0"/>
              <a:t>Grácie</a:t>
            </a:r>
            <a:r>
              <a:rPr lang="cs-CZ" sz="3000" dirty="0"/>
              <a:t>, 1814-1817</a:t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                                 Auguste Rodin, Tři stíny, po 1880  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                       </a:t>
            </a:r>
            <a:endParaRPr lang="cs-CZ" sz="3000" dirty="0"/>
          </a:p>
        </p:txBody>
      </p:sp>
      <p:pic>
        <p:nvPicPr>
          <p:cNvPr id="13314" name="Picture 2" descr="C:\Users\dejum22\Documents\aaazeškoly\U3V\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47" y="465138"/>
            <a:ext cx="5607444" cy="609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5" descr="data:image/jpeg;base64,/9j/4AAQSkZJRgABAQAAAQABAAD/2wCEAAkGBhQQEBUUEBQVFRQUEhUUFhQUFBQUFhQWFBQVFBQUFBQXHCYeFxkjGRQUHy8gIycpLCwsFR4xNTAqNSYrLCkBCQoKDgwOGg8PFywcHyQpLCkpKSksKSkpKSkpLCkpLCkpLCwpKSwpKSkpKSwpLCwpKSkpLCkpKSwpLCwpLCksKf/AABEIARAAuQMBIgACEQEDEQH/xAAcAAABBQEBAQAAAAAAAAAAAAAGAgMEBQcBAAj/xABBEAABAwEFBAcECQMEAgMAAAABAAIRAwQFEiExBkFRgRMiYXGRobEyQsHRBxQjUoKSsuHwYnKiJDNDwtLiFlNz/8QAGAEAAwEBAAAAAAAAAAAAAAAAAAECAwT/xAAgEQEBAAIDAQEAAwEAAAAAAAAAAQIRAyExQRIyUYFC/9oADAMBAAIRAxEAPwDFV1eXUyeXQvLoTJ5KC4EoBMnl0BdASgEE4AlJ2z2V1QwxpceARhd2y1B8B2MmBkTAktxRI3jTPglbpUm1BX2dqNoiqCHAtDiBMtacg4iNFWQtXN1tpUepLsIkNBBMDVmI5EHMGclmlusL6bjjYWSSQCCMp3TqEsbfoyx14hwuwl4V7CrZkwvQl4V3CgEYV2EqF6EAmF6EqF2EAiFyEuFyEAiF6EqF6EBWpQC4uqWjoXQvQugJk6AlALkjeUqkJcM8hCVuhJtNu+xB9RrXkta6RigmMjHnCmXxs8+zsa8yWlvWIGTXT7J8s+9X1xUQ0tLm5OkNJGpaJy75AWhWazU6lMtIBa5saagjRTur/MY9s20S5xcWug4RAgw0xPDMjxKMbJ1SQ84iYDXQMUOAdJI3/JVdr2cNjtD2QcBM03HOWnQE8R8FMu94B62kxrGaie9qossfWaSRwb+ECfUuVTtNZ2WyzgUSw1MbSGlwa4DMEQd+fkrS4q7CHZmWSZbEkDPnoo7bbT+tPqOY3EwBoIAJAcSZnISTOZT8HoIq7CWtrS7o5DRJhzScuAnNUELbLx2jp0qWMEGTAaCDLhEjLJY/b6YNapgjDjcRGkSdOxXMmeWOvDNGyudmAcMwXQYHeVZXhs46lT6Rrm1GY8MtmR1cUkEZBWGyzX424OsMwWHQzrrlOREHcjGndPRvqNa2ekbAZOHqO6oGKdGguEdgS/VOYRk8L0Iwv36Pa9GpFJhexwLmxBIj3DxI7NUKPpxruVy7Z2WGoXoS4XITIiFyEuFwhAIhcSyFyEBWJS4lBJbwXQF4BLATI1VbAnj5QkURmpDmTkmG084WWU02xu4K9nLQ9ry1zjBaSDObSZMjdnPotAu61BrmiZaWkkjXLf3xCAdnGT1SJHHf3dyJ6bnBxIBEHDPqIUyir233e6IP2lNxyJ1ZOc4t3og2z3gBVqUarY6xyOuRyIPdnki2jtE2jTJrEYY3+izPaW/PrFbHTGEBoaDvMEmfNO6HY2shNnf1SDzB/gzHiplruZtqLZwtJcS84c4gefBAdy2itPWlze0Z9meqLrPej9TrGSW99DWkHbWk6jUjE5zCPs50bPtAAZDPPmEOfU3sw5e1mRvA3K7t21rn4mVaTXid8jT+aqDZnYnggEN3Akujsko3NaFne066yadYR1SROE6HME6ciMt6N7baHBlKociMifaGF2h/qEx4oXtV2iswBpIeSIcJIBAOZA7MvBX90Pqin0VZgLcgXcQRvg5HXMp+EKrNazUpsJ1DxmDIOIEZHXf/ADUh30n2Nhote1gxsrQ5zRnhe0kBx4Yojv7VYUrcLOC1zgA3OSd0SDrlkdyrLNW+vutLCXYagbhcNBAaGTBkHE0yCPDVL9ap2bjN8K5Cdc2EmF0OY3C4QnIXCEA0QuQnCFyEgq4XQvQugIW6AlhcASggni3JT6tixPZg6znsB3Dj4c1W1quHTVSrotJYcUE9hZiEanPcoyuq0xm4K9n9j34jiJOegOEeaOrNs8Wtk8N/WmO1UezN7tLRuPPynRG1itsjPRQsIXrdrajTIHUBMdoCGKNzsZOJsuK0q2XISSWkAFp9EB3c81y4EQ9jyx3Dl4FTTdu6yYQrF9mxR2KbZrthLqUcKuYp2FL72ee4YqYk7+Ma5KntFZ9AtD26tJBHAOLdOSOxeTWan5qVY7AKrxVe1rWUwSMQGWpLid2/uSuMOVRXDZa74dgIbkQXdWeRzWi3HgLS14BOQMGdeIGnNUl01OlcSD1ScjxHciK7rKxjvZGL7xHxR4ARtxspU6dr2ibP1WksklmZJxjeM8jp3KgvVlWxlrqbh1jlUa4GcIENLfdjWDrqtwdTylBf0m3LisZfSaIY9r3QNBmC4Dj1hPclO7Ni+Vj9RxJJOZJJJ4k5kpEJwtSYXQ5iISSE5CSQgjZC4lkLkINVwlALsLoCDeASgF4BLAQSJbG5gpFIncpdopS3tGaZsJ64WWc7dGF3ivbnt5bGa0bZy+AYDis0t1iwAPZkDr2dqnXRfeHU81Ep6+xswq4mEA6rP7PQNG016ZEZtdJkTOKD25Kbdm0WQzlXrbdSrNiqA4eY7jqE7jvwSoVK0YcMjI5Yt2mWWuarr4vIl2Fglx3BT72pBrYpPBB3O1EQBnvUW7rAGmXZk6lObKk3Ps/mH1c3eQ7l3bG9cLWWamfbgvj7s5DmQfBWlrvBtGmXOMBoklZzStzrTaTUPvPyHBoEAJX+jaBcFXo2gItsVoDohBrKfR2d9Q+6wnnGXnCTsdfRLOuZMp0o05hy5Jm1UBUpvY4S0ggji1wg/FQ6F4ZAmY7BMZgSeAVpRLXiWkEEbioN863nYTRrVKZ1Y9ze+DE89eahkLQPpC2QqNq1LSyHMJBcB7TMg2SN4y13TzQGQujG7jnymqaISSE4QuEKkmoXISyFyEBVQugLsLoCSnQEsBcATjQmTzWqHYhFSDxVgApFx3aalQu3EmMlnm04/ohsFEVKcEblQXrc5oPlvs+n7I/ui7C3UA9ykXpcbajVnZuNZdM+sz3NAM4Z8OY3K1s98OGRz7l3aW5zRpgjTLkqNpinPZ6pYz0sqJLPeknVXtjtkjJZpWfUbBBIBiPP5Il2ev0UhLsz8dI7JRMlXHSu2tv99aoacFrGOjCciSN7vgFI2Wssvb2AeJzPqr++aFGthc6m1z31MJdoYYMb47AI8VZXXsybPVyzac2ns4d40Tk7K3pL2hOCwub98sb/AJAnyBQzs5XDDDntaZnrTBAzIyUzbW8w6vSoA+wDUf3kYWDkMR/EFb7GXQSMWEZ9k+KPaF/c971JAa+zlvaXsPoURWe1NYPZYJzcWCASdT2qoq7NvpuD6GNsRLabwwH8LwW+EJy97HXfDWPDCW5lwL3CBnnkPKEgXf170fq9XFA+zcCcs5BEc9FhZCtb7L21qlN9Rz8Dy2TvIOsKtIW+GOowzy3TJaklqdISSFaDRCTCcISYQFVC8AlQvAKVOhOtSGhODLNMnHjEQwanXsCNtn7syEBC2zlDG8uO8+S0m5bv0IWVu63k1NLCwtjJTTZw7vSXUsMTkR5hPU28UGoNsbsmlGoDZ8kEXddXTB491rCecHD8TyWj7Ss/0tZxOYZA7sgh2x2cULBUe7U03OPNuQ9BzKU8pXuwM2ui19jp8ejnm3AD5OKo6NbCez5aFXNkOKyAH3Jn+09V36mnkh52RjeFk1gwum2g17ED/wDc6RuOKpgInu9UfWm822ei41CPs3Fo4kjqZd5b5rIrvrVA6mWN6zX9R24F0f8AiDyVjtJa3YWtqOxO6QzExkYPeZnNPadI9C0GtbKz3GS58z2EwAOQjkto2Qpjo2wFilyjrg7y70H7lbVstkxvcnPCozjqqvq0pcSdA34qws+YTT2ahInzxeNXHVqO+9Uc7xcSopCt9orrNntNWmfdeY7WnrNPgQqstXXHNfTJCQQni1IIQDJCTCdIScKAqy1JhPFqSWpKcaEm1mGHtyTjWqLeDswOanK6i8JvIR7L0YAWpXHRyHcszuA5NWnXBVyHcso1SbfuTdE5DsyU23UurPDVRGUIEjSJPYN6ZK3aAmo1lEf8jg5/ZTpkOceZwt/Eh7b+14LOyiBBqPEjg1kGPHD4ItoU5e6o4cAB2CcI8SSe09gQFtE41rW0H3QfEwfjHJTfD+qO7bYGDreyHAOH9L+q71B5K7tGyfREPwh7SJB4jdomLy2bLW9K0S0f7jR906nkn23jaLO3onHpaQEMcQSC3UZjNpgjKDqOKnWvVGaNUPrhrW4BRaXHf1j1R5YihW+LQXPEntPeTJ8yr6na4p1ajgGh5wtA4MBE5iSSXHXgheq7E6TvKKJBBs/TlzeZ8/2WwXA6Gt7Fk+zOT2g8B55rXrmgsCqeIvotu6tIUiuzequ73wVcPMhTQzv6U9n8VNtpYOsyGVO1pPVdyJj8XYsuc1fRd52IV6D6btHscw8xH7r57tFAtcWnVpIPeDBW/FdzTLOfUUhILU8WpDmrVmYISYTpCTCQVcLhCUF0hI3GhQLybDx/aPirFqYvKhLJ+76H+BTlNxrx3WS32erZBaTcNpyCynZyrnC0S462YWUa5dUcF/VPcq2m+ZZuGp7NQPRTKTpao9NsEuiZcfXCEJKrU+oe7w/nwWV3TazaKz6jo/3XAQNxOIeq11tPE2OKzC67r+r1bRTP/HaXAf24Wlp/KQpqoLrGzqwdEJbQ2OpZnTSbipkZQ4gtAmGuGhAnI6xluRdY3y0QqXaivFNyq+JgAtlpL2NmAIyaNB81XYVLaZYo8LNpFxYq3R1GHsHotUuC8JaFktc5jkjnZuucIVY1FaTY7WralbRGqD6FR0ZKqvHaSox+AAjiTuHEcUqJGlUbWC095+CxTa2gGW2uBp0hd+YB3xR3YL+ApjPQcfElZ5fVs6avUqfecSO4ZDyC14p2z5PFa5qbc1PEJtwXQwMOCTCdcEmEhtULpC7C8kbzAnXU5aRxBHkkMCkUwnobVVx1IqLRLmqaLNbJ1a0cHEea0K5nZBc0deX9juhXimTwE/JcqVQMLAeE9n8g+ChtqxT7y0ec/BQ7Jai+oXHUgH82Q/xafFNIqsmmfJB9/UMNtqcKjKT+YDqZ/QEZWIS2OCGNrD/qqfE0D/jU/wDZRkcO2NnVQxtk6GHmiq78whbbal9mfBVfCnoAs3+2kgeqdpMwtg6jI8tUlrfVZVqm1NGnuWh7KUA5gWdtzp9xI85+K0DYi0ywKsWeQ/sl3CE3eGztOqJe3PTENY4KdYKmQUrpNe/4BOlGY7Q3WLNk0nrGIJ8f52oceEXbeVprtaPdZPNx+QCFnNXVxzUc/Jd1FcE04KS5qac1WhHckJ14TaQVYC8WpzCuEJHslgUmm1MsapNMJpUNvZgtB7SHeP7yjjZ+pICCL5rzWiIwwO8az5lF2zFQENzXNf5Oyfxgzr1IpE8GujvIDR+pV12VpznV5iODQAPikbTW7orOP6nho/V/1VXctsxOEaCAPn6nml9DUrob1OSD9t6+G20Rxo1PNzP/ABRhcr5p8gs5+ke0ReFHspD/ACe9Tkc9E9zOkKq2noYntbxqN9QrK4TDATwUO9DjrM/u9ASqx70WXW2aW5kOd/e79RUdrVNvCmZdxD3g/mKjWen12A73tHi4LK+rnhdF3tDsnwP7hFmxFogx2oevymKVqeAABjiBoA4DdzVlstVw14VTq6K9zbZLufknqleJ71Fuh/VHcmr7tOCk92+DHecgn7UgS/LR0td7v6oHcMh6KsIUyoFHeF3Saclu6jOCZeFKcEw8JEjPTUJ96bhBq6EgpZKQkRTApFIJhoT4bIImMjmN2WqAGLbVL6pkycRAjSAcgEXbKgDCDxzQjRYOkhmYDjB4jcdAjG624YJGS5b67fmkv6Qav+0xpyALz6BI2ab1QVWXpaOle55BdlDR2D4K32VqQwAqZ3TvjSrgtHVjsWb7fuL7zjgKTRzE/wDZFt23iGPyOSCL5twtF5h40Nam0dobhbPOJT+p87XVw3sWswnTUJ6teMVmF3sl2HuxZA+JCqLrHRvLTuJHgYTt+508uCnG2Kym0C+WNbaKrf655uAcfMqrs7x01P8A/Rn6gvVrS6riqP8Aae4uPeUxZW/as/vZ+oJf9bGtY6Xu31kILHgZEFpO8lsnPl6Jm4RitNKd/wAldfSFS/07Twqjza9DFyWotNN51Y5p5b1pyzWaOK7wbxctkAG/RRNrruiy4wdHNnuJj1hXGz1QPY06yArO02NtWm6k8S1wI4ZHhzUzLV2LNzTFnhMVAru/7ldZqpa6S0zhdEYh81TvXdLubjks0iOTL0+9MVUBHem0t5SJSCrxL0ptrl0FIzzSpNJRGFSqaaVTddIG0ugQASAOGaLbbXa1gpsze4btw4lBDrwNOrUcNS90eJRHsy2Ridm5xkkrkvrt+Ly7LoDRnwT9C68DjCn0TkpDBJR4ESlZjBBORQ/eVjwW6nGhfSPmPki4hUt/UYtFB39TB/k1KenfHr8sfR1sQ0f1uejvgeaq7fVlp7kXX9YjUokj2mdYdo94eHoECW6ocJ3c5S5sfzkXFf1ij1aENgLl0WfHXpNG+qz9Qn0KlvEqfsZZcVrndTY53Mw0fqPgpwm7IrK6lXe3NCbG7sc0+ZHxQTc9gdUY5wGVNkuPInmVoW1NIGyVZMAMnmCCEzdFha2yMa2CH05JG8vEk+ccl058f7z/AMYYZ/nD/RB9HV646DQTm3LwR/j0KxT6P7f0dV1N246eRWwWK0BzeS5rGzt93Qy1Uix+urXb2u3ELILxsTqNR1N4hzTB+BHYRmtnpWgTBQV9JV2iGV2jMHo3dxktPjI5hbcOerplyY7m2e1FGqJ+oVFqFdTnMvSF15TcpBTtcnAVFY5PByk0mmVKplQqZTtW04GzqdAOJOgT3oa2rXXbjtLxuxT+YTHmi27bKGAQqy4rCfadmXGSe0opsFgNR0DmeAXJb9dknw9ZgTorGm2Mk/Z7CGiPiE99XHZ4hSpF1VbfzOtTJyh7DPc4FXf1cfwhRb2sIfSz4RkfjuThVZNCzbaKkGVHtGge5o7pyRjc9vLLKXPM9GXN78Jho8wEC3zaXOqHH7TiXHvOeS057uRnwzVqQ4ZIi2HscMq1D7zg0dzRJ/UPBUL2w3Pgjm5bN0VnY064cTu93WPhMckuDHd2OW9aKvCwtrU3U3zhdEwYORB15JFCxilTaxk4WiBJk8ypLymX1F2a725t9aCNrabPbcQ0ecXjr5ytQuG8C9o7lnu01CWteNWO8j+8eKMNi7SHMHcuPOaysdWF3iszfEWl7D7pb5tafiru87ALXZXs+82AeDhm0+ICBdrappWzEN7GHwy/6ol2UvoVBhJ1yWerirqxlFpYWuLXCC0kEcCDBCh1Ci76Rrt6G1lwGVVuP8Q6r/QH8SDqjl2y7m3JZq6NPKbxLr3JuUJUTXp1r1Fa5PMKldTaBkgcVLsV3mtWAPu7lFuq1NZV+00cAAeB4K+uuw/b4mO3+qyzyvjXDGerO24LLRxOGejR95x3d29Wmy1bG2d5QrtxXd9Yp03aNpg95eTJ/wAQOSu9ha+gWN9bzxe5rsdqlWmlheRu1HcU1hRBswSV1wJpuS3NTlOniY4dnqgBWz4nMA9zG54A3ycif5vVBeDMVraDpPpPxCNxYTTaGgZNbAjj25adiEbXY6lGriqZtc6cUcToot2c6WVpsUupNGeJ7BHYSJ8pRm4qttF3kUmPZk9oBGW+FT//ACl7XFr2tJGurT8V1cWUx9c/Jjb4JXuUeoVUt2npnUOHgfinRe1N2jvGQt5njfrH83+jlspY2ObxEfJP7C2rD1TuKidOHaEHmk3EcNpcBvM/H4rDm11Y24t9xc7fH7WmeNL0cfmqi4bwNOqIO9W23QyoO4h7fAtPxQnZbThqNPAp2frjKXWbQNvLP9asDazfboOl3HA7quPjhPIrKqhWn7O7Rsc4sfGB4IcDoQciCgrbTZ/6lXhhmk8F1MzOW9pPESORBS4svg5cfodeU3iXXvTeJbMQ8xyeY5Q2FPhyzaWJjDOqvdjLT9q5oJIBy7lQ3bZH1piABlmcz2BX+yNidQtBNRjsJykZjXiFnllK1wx0d28ovdacQBwtpsbMZZSTPD2k7s7a3MqNA5wjKrSpVSSOEE93HfoqR9zhlUVKIA4tJyPaFlZ9abGFN4qMz9oDx7FHIzVfZrc/KWwYz3iYmMu2fFTGVS4uxRqYI3icst2SYJf3p2hX3T+6jO1TjBCAkWiuBoJUWvYBWplrsp0PAjMH0TpdJ8lKo0XcEtDZ6zUDLceYFPCQBkSDIcOWSqb32LZaCXCMR5d2avWAjcUvxTDL7y2NtFE9TER4qvo2a0tMOpPP4D66LW65BEGYn0zSege4iILd4Ld87iDluQArc+zJqgGp9mf6dfkrO7rj+r2jrS8TIfvz4opoggRhaPH5JLrG8kEYPB3ySohF63bTrUQHjJr8p3Ysjn4IZvbYxlOm6rTeYaJwnOcwMju1RjeFiNazmniwF0ZjUQQcpjghK8NnrYAWtqNe0xkRhOWmcHhxT/Vk6L8y3sH17aaTx0YeXzlhAIJ4JvaG3Vn1MFodJYdIiMQafSPBGWy9x1KVZ3T0/dBDtRIIGR5qk+km7OjtAqD/AJG5/wBzIHmI8Cjh6vZcvc6Bzim0olJXW5Qy0pzHko4E6LrgQstujQnuO2UwAMUd4IRNZ7e0aOb4hZxY3QVfWW0iNViscNvZkZuHJKbe1M+8PFCtltYnMpk5ZToY8NEAbU7zZ94eKfZebI9tviEEtrAb082qI180DY0p21n32/mClstlMe+z8wQG2uOPmnRVB3+aBsfsttOPbZ+YKRTt7Pvs/MFnPTxvXfrMb+xI2l07wp/fb+YKQLcz77fzNWWG1gJ/62HDXzQGoU67HaOafxBSMQjIjksqpW0AwD5pwW3gT4o2Gni0gbx4gJ2lbWj3m/mCy0WvfKkULYOKRtRp3gx2jmnuIKUaoO6fNZcLRB4EZfJP2e8TOR3ce1A00R1RjTn1eZ+azX6RLcKtVob7LQY8lZ1r2DWEucBl/M0GXveHS1CRmNx48VWHqc/FRK4vA5L0rrc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7" descr="data:image/jpeg;base64,/9j/4AAQSkZJRgABAQAAAQABAAD/2wCEAAkGBhQQEBUUEBQVFRQUEhUUFhQUFBQUFhQWFBQVFBQUFBQXHCYeFxkjGRQUHy8gIycpLCwsFR4xNTAqNSYrLCkBCQoKDgwOGg8PFywcHyQpLCkpKSksKSkpKSkpLCkpLCkpLCwpKSwpKSkpKSwpLCwpKSkpLCkpKSwpLCwpLCksKf/AABEIARAAuQMBIgACEQEDEQH/xAAcAAABBQEBAQAAAAAAAAAAAAAGAgMEBQcBAAj/xABBEAABAwEFBAcECQMEAgMAAAABAAIRAwQFEiExBkFRgRMiYXGRobEyQsHRBxQjUoKSsuHwYnKiJDNDwtLiFlNz/8QAGAEAAwEBAAAAAAAAAAAAAAAAAAECAwT/xAAgEQEBAAIDAQEAAwEAAAAAAAAAAQIRAyExQRIyUYFC/9oADAMBAAIRAxEAPwDFV1eXUyeXQvLoTJ5KC4EoBMnl0BdASgEE4AlJ2z2V1QwxpceARhd2y1B8B2MmBkTAktxRI3jTPglbpUm1BX2dqNoiqCHAtDiBMtacg4iNFWQtXN1tpUepLsIkNBBMDVmI5EHMGclmlusL6bjjYWSSQCCMp3TqEsbfoyx14hwuwl4V7CrZkwvQl4V3CgEYV2EqF6EAmF6EqF2EAiFyEuFyEAiF6EqF6EBWpQC4uqWjoXQvQugJk6AlALkjeUqkJcM8hCVuhJtNu+xB9RrXkta6RigmMjHnCmXxs8+zsa8yWlvWIGTXT7J8s+9X1xUQ0tLm5OkNJGpaJy75AWhWazU6lMtIBa5saagjRTur/MY9s20S5xcWug4RAgw0xPDMjxKMbJ1SQ84iYDXQMUOAdJI3/JVdr2cNjtD2QcBM03HOWnQE8R8FMu94B62kxrGaie9qossfWaSRwb+ECfUuVTtNZ2WyzgUSw1MbSGlwa4DMEQd+fkrS4q7CHZmWSZbEkDPnoo7bbT+tPqOY3EwBoIAJAcSZnISTOZT8HoIq7CWtrS7o5DRJhzScuAnNUELbLx2jp0qWMEGTAaCDLhEjLJY/b6YNapgjDjcRGkSdOxXMmeWOvDNGyudmAcMwXQYHeVZXhs46lT6Rrm1GY8MtmR1cUkEZBWGyzX424OsMwWHQzrrlOREHcjGndPRvqNa2ekbAZOHqO6oGKdGguEdgS/VOYRk8L0Iwv36Pa9GpFJhexwLmxBIj3DxI7NUKPpxruVy7Z2WGoXoS4XITIiFyEuFwhAIhcSyFyEBWJS4lBJbwXQF4BLATI1VbAnj5QkURmpDmTkmG084WWU02xu4K9nLQ9ry1zjBaSDObSZMjdnPotAu61BrmiZaWkkjXLf3xCAdnGT1SJHHf3dyJ6bnBxIBEHDPqIUyir233e6IP2lNxyJ1ZOc4t3og2z3gBVqUarY6xyOuRyIPdnki2jtE2jTJrEYY3+izPaW/PrFbHTGEBoaDvMEmfNO6HY2shNnf1SDzB/gzHiplruZtqLZwtJcS84c4gefBAdy2itPWlze0Z9meqLrPej9TrGSW99DWkHbWk6jUjE5zCPs50bPtAAZDPPmEOfU3sw5e1mRvA3K7t21rn4mVaTXid8jT+aqDZnYnggEN3Akujsko3NaFne066yadYR1SROE6HME6ciMt6N7baHBlKociMifaGF2h/qEx4oXtV2iswBpIeSIcJIBAOZA7MvBX90Pqin0VZgLcgXcQRvg5HXMp+EKrNazUpsJ1DxmDIOIEZHXf/ADUh30n2Nhote1gxsrQ5zRnhe0kBx4Yojv7VYUrcLOC1zgA3OSd0SDrlkdyrLNW+vutLCXYagbhcNBAaGTBkHE0yCPDVL9ap2bjN8K5Cdc2EmF0OY3C4QnIXCEA0QuQnCFyEgq4XQvQugIW6AlhcASggni3JT6tixPZg6znsB3Dj4c1W1quHTVSrotJYcUE9hZiEanPcoyuq0xm4K9n9j34jiJOegOEeaOrNs8Wtk8N/WmO1UezN7tLRuPPynRG1itsjPRQsIXrdrajTIHUBMdoCGKNzsZOJsuK0q2XISSWkAFp9EB3c81y4EQ9jyx3Dl4FTTdu6yYQrF9mxR2KbZrthLqUcKuYp2FL72ee4YqYk7+Ma5KntFZ9AtD26tJBHAOLdOSOxeTWan5qVY7AKrxVe1rWUwSMQGWpLid2/uSuMOVRXDZa74dgIbkQXdWeRzWi3HgLS14BOQMGdeIGnNUl01OlcSD1ScjxHciK7rKxjvZGL7xHxR4ARtxspU6dr2ibP1WksklmZJxjeM8jp3KgvVlWxlrqbh1jlUa4GcIENLfdjWDrqtwdTylBf0m3LisZfSaIY9r3QNBmC4Dj1hPclO7Ni+Vj9RxJJOZJJJ4k5kpEJwtSYXQ5iISSE5CSQgjZC4lkLkINVwlALsLoCDeASgF4BLAQSJbG5gpFIncpdopS3tGaZsJ64WWc7dGF3ivbnt5bGa0bZy+AYDis0t1iwAPZkDr2dqnXRfeHU81Ep6+xswq4mEA6rP7PQNG016ZEZtdJkTOKD25Kbdm0WQzlXrbdSrNiqA4eY7jqE7jvwSoVK0YcMjI5Yt2mWWuarr4vIl2Fglx3BT72pBrYpPBB3O1EQBnvUW7rAGmXZk6lObKk3Ps/mH1c3eQ7l3bG9cLWWamfbgvj7s5DmQfBWlrvBtGmXOMBoklZzStzrTaTUPvPyHBoEAJX+jaBcFXo2gItsVoDohBrKfR2d9Q+6wnnGXnCTsdfRLOuZMp0o05hy5Jm1UBUpvY4S0ggji1wg/FQ6F4ZAmY7BMZgSeAVpRLXiWkEEbioN863nYTRrVKZ1Y9ze+DE89eahkLQPpC2QqNq1LSyHMJBcB7TMg2SN4y13TzQGQujG7jnymqaISSE4QuEKkmoXISyFyEBVQugLsLoCSnQEsBcATjQmTzWqHYhFSDxVgApFx3aalQu3EmMlnm04/ohsFEVKcEblQXrc5oPlvs+n7I/ui7C3UA9ykXpcbajVnZuNZdM+sz3NAM4Z8OY3K1s98OGRz7l3aW5zRpgjTLkqNpinPZ6pYz0sqJLPeknVXtjtkjJZpWfUbBBIBiPP5Il2ev0UhLsz8dI7JRMlXHSu2tv99aoacFrGOjCciSN7vgFI2Wssvb2AeJzPqr++aFGthc6m1z31MJdoYYMb47AI8VZXXsybPVyzac2ns4d40Tk7K3pL2hOCwub98sb/AJAnyBQzs5XDDDntaZnrTBAzIyUzbW8w6vSoA+wDUf3kYWDkMR/EFb7GXQSMWEZ9k+KPaF/c971JAa+zlvaXsPoURWe1NYPZYJzcWCASdT2qoq7NvpuD6GNsRLabwwH8LwW+EJy97HXfDWPDCW5lwL3CBnnkPKEgXf170fq9XFA+zcCcs5BEc9FhZCtb7L21qlN9Rz8Dy2TvIOsKtIW+GOowzy3TJaklqdISSFaDRCTCcISYQFVC8AlQvAKVOhOtSGhODLNMnHjEQwanXsCNtn7syEBC2zlDG8uO8+S0m5bv0IWVu63k1NLCwtjJTTZw7vSXUsMTkR5hPU28UGoNsbsmlGoDZ8kEXddXTB491rCecHD8TyWj7Ss/0tZxOYZA7sgh2x2cULBUe7U03OPNuQ9BzKU8pXuwM2ui19jp8ejnm3AD5OKo6NbCez5aFXNkOKyAH3Jn+09V36mnkh52RjeFk1gwum2g17ED/wDc6RuOKpgInu9UfWm822ei41CPs3Fo4kjqZd5b5rIrvrVA6mWN6zX9R24F0f8AiDyVjtJa3YWtqOxO6QzExkYPeZnNPadI9C0GtbKz3GS58z2EwAOQjkto2Qpjo2wFilyjrg7y70H7lbVstkxvcnPCozjqqvq0pcSdA34qws+YTT2ahInzxeNXHVqO+9Uc7xcSopCt9orrNntNWmfdeY7WnrNPgQqstXXHNfTJCQQni1IIQDJCTCdIScKAqy1JhPFqSWpKcaEm1mGHtyTjWqLeDswOanK6i8JvIR7L0YAWpXHRyHcszuA5NWnXBVyHcso1SbfuTdE5DsyU23UurPDVRGUIEjSJPYN6ZK3aAmo1lEf8jg5/ZTpkOceZwt/Eh7b+14LOyiBBqPEjg1kGPHD4ItoU5e6o4cAB2CcI8SSe09gQFtE41rW0H3QfEwfjHJTfD+qO7bYGDreyHAOH9L+q71B5K7tGyfREPwh7SJB4jdomLy2bLW9K0S0f7jR906nkn23jaLO3onHpaQEMcQSC3UZjNpgjKDqOKnWvVGaNUPrhrW4BRaXHf1j1R5YihW+LQXPEntPeTJ8yr6na4p1ajgGh5wtA4MBE5iSSXHXgheq7E6TvKKJBBs/TlzeZ8/2WwXA6Gt7Fk+zOT2g8B55rXrmgsCqeIvotu6tIUiuzequ73wVcPMhTQzv6U9n8VNtpYOsyGVO1pPVdyJj8XYsuc1fRd52IV6D6btHscw8xH7r57tFAtcWnVpIPeDBW/FdzTLOfUUhILU8WpDmrVmYISYTpCTCQVcLhCUF0hI3GhQLybDx/aPirFqYvKhLJ+76H+BTlNxrx3WS32erZBaTcNpyCynZyrnC0S462YWUa5dUcF/VPcq2m+ZZuGp7NQPRTKTpao9NsEuiZcfXCEJKrU+oe7w/nwWV3TazaKz6jo/3XAQNxOIeq11tPE2OKzC67r+r1bRTP/HaXAf24Wlp/KQpqoLrGzqwdEJbQ2OpZnTSbipkZQ4gtAmGuGhAnI6xluRdY3y0QqXaivFNyq+JgAtlpL2NmAIyaNB81XYVLaZYo8LNpFxYq3R1GHsHotUuC8JaFktc5jkjnZuucIVY1FaTY7WralbRGqD6FR0ZKqvHaSox+AAjiTuHEcUqJGlUbWC095+CxTa2gGW2uBp0hd+YB3xR3YL+ApjPQcfElZ5fVs6avUqfecSO4ZDyC14p2z5PFa5qbc1PEJtwXQwMOCTCdcEmEhtULpC7C8kbzAnXU5aRxBHkkMCkUwnobVVx1IqLRLmqaLNbJ1a0cHEea0K5nZBc0deX9juhXimTwE/JcqVQMLAeE9n8g+ChtqxT7y0ec/BQ7Jai+oXHUgH82Q/xafFNIqsmmfJB9/UMNtqcKjKT+YDqZ/QEZWIS2OCGNrD/qqfE0D/jU/wDZRkcO2NnVQxtk6GHmiq78whbbal9mfBVfCnoAs3+2kgeqdpMwtg6jI8tUlrfVZVqm1NGnuWh7KUA5gWdtzp9xI85+K0DYi0ywKsWeQ/sl3CE3eGztOqJe3PTENY4KdYKmQUrpNe/4BOlGY7Q3WLNk0nrGIJ8f52oceEXbeVprtaPdZPNx+QCFnNXVxzUc/Jd1FcE04KS5qac1WhHckJ14TaQVYC8WpzCuEJHslgUmm1MsapNMJpUNvZgtB7SHeP7yjjZ+pICCL5rzWiIwwO8az5lF2zFQENzXNf5Oyfxgzr1IpE8GujvIDR+pV12VpznV5iODQAPikbTW7orOP6nho/V/1VXctsxOEaCAPn6nml9DUrob1OSD9t6+G20Rxo1PNzP/ABRhcr5p8gs5+ke0ReFHspD/ACe9Tkc9E9zOkKq2noYntbxqN9QrK4TDATwUO9DjrM/u9ASqx70WXW2aW5kOd/e79RUdrVNvCmZdxD3g/mKjWen12A73tHi4LK+rnhdF3tDsnwP7hFmxFogx2oevymKVqeAABjiBoA4DdzVlstVw14VTq6K9zbZLufknqleJ71Fuh/VHcmr7tOCk92+DHecgn7UgS/LR0td7v6oHcMh6KsIUyoFHeF3Saclu6jOCZeFKcEw8JEjPTUJ96bhBq6EgpZKQkRTApFIJhoT4bIImMjmN2WqAGLbVL6pkycRAjSAcgEXbKgDCDxzQjRYOkhmYDjB4jcdAjG624YJGS5b67fmkv6Qav+0xpyALz6BI2ab1QVWXpaOle55BdlDR2D4K32VqQwAqZ3TvjSrgtHVjsWb7fuL7zjgKTRzE/wDZFt23iGPyOSCL5twtF5h40Nam0dobhbPOJT+p87XVw3sWswnTUJ6teMVmF3sl2HuxZA+JCqLrHRvLTuJHgYTt+508uCnG2Kym0C+WNbaKrf655uAcfMqrs7x01P8A/Rn6gvVrS6riqP8Aae4uPeUxZW/as/vZ+oJf9bGtY6Xu31kILHgZEFpO8lsnPl6Jm4RitNKd/wAldfSFS/07Twqjza9DFyWotNN51Y5p5b1pyzWaOK7wbxctkAG/RRNrruiy4wdHNnuJj1hXGz1QPY06yArO02NtWm6k8S1wI4ZHhzUzLV2LNzTFnhMVAru/7ldZqpa6S0zhdEYh81TvXdLubjks0iOTL0+9MVUBHem0t5SJSCrxL0ptrl0FIzzSpNJRGFSqaaVTddIG0ugQASAOGaLbbXa1gpsze4btw4lBDrwNOrUcNS90eJRHsy2Ridm5xkkrkvrt+Ly7LoDRnwT9C68DjCn0TkpDBJR4ESlZjBBORQ/eVjwW6nGhfSPmPki4hUt/UYtFB39TB/k1KenfHr8sfR1sQ0f1uejvgeaq7fVlp7kXX9YjUokj2mdYdo94eHoECW6ocJ3c5S5sfzkXFf1ij1aENgLl0WfHXpNG+qz9Qn0KlvEqfsZZcVrndTY53Mw0fqPgpwm7IrK6lXe3NCbG7sc0+ZHxQTc9gdUY5wGVNkuPInmVoW1NIGyVZMAMnmCCEzdFha2yMa2CH05JG8vEk+ccl058f7z/AMYYZ/nD/RB9HV646DQTm3LwR/j0KxT6P7f0dV1N246eRWwWK0BzeS5rGzt93Qy1Uix+urXb2u3ELILxsTqNR1N4hzTB+BHYRmtnpWgTBQV9JV2iGV2jMHo3dxktPjI5hbcOerplyY7m2e1FGqJ+oVFqFdTnMvSF15TcpBTtcnAVFY5PByk0mmVKplQqZTtW04GzqdAOJOgT3oa2rXXbjtLxuxT+YTHmi27bKGAQqy4rCfadmXGSe0opsFgNR0DmeAXJb9dknw9ZgTorGm2Mk/Z7CGiPiE99XHZ4hSpF1VbfzOtTJyh7DPc4FXf1cfwhRb2sIfSz4RkfjuThVZNCzbaKkGVHtGge5o7pyRjc9vLLKXPM9GXN78Jho8wEC3zaXOqHH7TiXHvOeS057uRnwzVqQ4ZIi2HscMq1D7zg0dzRJ/UPBUL2w3Pgjm5bN0VnY064cTu93WPhMckuDHd2OW9aKvCwtrU3U3zhdEwYORB15JFCxilTaxk4WiBJk8ypLymX1F2a725t9aCNrabPbcQ0ecXjr5ytQuG8C9o7lnu01CWteNWO8j+8eKMNi7SHMHcuPOaysdWF3iszfEWl7D7pb5tafiru87ALXZXs+82AeDhm0+ICBdrappWzEN7GHwy/6ol2UvoVBhJ1yWerirqxlFpYWuLXCC0kEcCDBCh1Ci76Rrt6G1lwGVVuP8Q6r/QH8SDqjl2y7m3JZq6NPKbxLr3JuUJUTXp1r1Fa5PMKldTaBkgcVLsV3mtWAPu7lFuq1NZV+00cAAeB4K+uuw/b4mO3+qyzyvjXDGerO24LLRxOGejR95x3d29Wmy1bG2d5QrtxXd9Yp03aNpg95eTJ/wAQOSu9ha+gWN9bzxe5rsdqlWmlheRu1HcU1hRBswSV1wJpuS3NTlOniY4dnqgBWz4nMA9zG54A3ycif5vVBeDMVraDpPpPxCNxYTTaGgZNbAjj25adiEbXY6lGriqZtc6cUcToot2c6WVpsUupNGeJ7BHYSJ8pRm4qttF3kUmPZk9oBGW+FT//ACl7XFr2tJGurT8V1cWUx9c/Jjb4JXuUeoVUt2npnUOHgfinRe1N2jvGQt5njfrH83+jlspY2ObxEfJP7C2rD1TuKidOHaEHmk3EcNpcBvM/H4rDm11Y24t9xc7fH7WmeNL0cfmqi4bwNOqIO9W23QyoO4h7fAtPxQnZbThqNPAp2frjKXWbQNvLP9asDazfboOl3HA7quPjhPIrKqhWn7O7Rsc4sfGB4IcDoQciCgrbTZ/6lXhhmk8F1MzOW9pPESORBS4svg5cfodeU3iXXvTeJbMQ8xyeY5Q2FPhyzaWJjDOqvdjLT9q5oJIBy7lQ3bZH1piABlmcz2BX+yNidQtBNRjsJykZjXiFnllK1wx0d28ovdacQBwtpsbMZZSTPD2k7s7a3MqNA5wjKrSpVSSOEE93HfoqR9zhlUVKIA4tJyPaFlZ9abGFN4qMz9oDx7FHIzVfZrc/KWwYz3iYmMu2fFTGVS4uxRqYI3icst2SYJf3p2hX3T+6jO1TjBCAkWiuBoJUWvYBWplrsp0PAjMH0TpdJ8lKo0XcEtDZ6zUDLceYFPCQBkSDIcOWSqb32LZaCXCMR5d2avWAjcUvxTDL7y2NtFE9TER4qvo2a0tMOpPP4D66LW65BEGYn0zSege4iILd4Ld87iDluQArc+zJqgGp9mf6dfkrO7rj+r2jrS8TIfvz4opoggRhaPH5JLrG8kEYPB3ySohF63bTrUQHjJr8p3Ysjn4IZvbYxlOm6rTeYaJwnOcwMju1RjeFiNazmniwF0ZjUQQcpjghK8NnrYAWtqNe0xkRhOWmcHhxT/Vk6L8y3sH17aaTx0YeXzlhAIJ4JvaG3Vn1MFodJYdIiMQafSPBGWy9x1KVZ3T0/dBDtRIIGR5qk+km7OjtAqD/AJG5/wBzIHmI8Cjh6vZcvc6Bzim0olJXW5Qy0pzHko4E6LrgQstujQnuO2UwAMUd4IRNZ7e0aOb4hZxY3QVfWW0iNViscNvZkZuHJKbe1M+8PFCtltYnMpk5ZToY8NEAbU7zZ94eKfZebI9tviEEtrAb082qI180DY0p21n32/mClstlMe+z8wQG2uOPmnRVB3+aBsfsttOPbZ+YKRTt7Pvs/MFnPTxvXfrMb+xI2l07wp/fb+YKQLcz77fzNWWG1gJ/62HDXzQGoU67HaOafxBSMQjIjksqpW0AwD5pwW3gT4o2Gni0gbx4gJ2lbWj3m/mCy0WvfKkULYOKRtRp3gx2jmnuIKUaoO6fNZcLRB4EZfJP2e8TOR3ce1A00R1RjTn1eZ+azX6RLcKtVob7LQY8lZ1r2DWEucBl/M0GXveHS1CRmNx48VWHqc/FRK4vA5L0rrc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9" descr="data:image/jpeg;base64,/9j/4AAQSkZJRgABAQAAAQABAAD/2wCEAAkGBhQQEBUUEBQVFRQUEhUUFhQUFBQUFhQWFBQVFBQUFBQXHCYeFxkjGRQUHy8gIycpLCwsFR4xNTAqNSYrLCkBCQoKDgwOGg8PFywcHyQpLCkpKSksKSkpKSkpLCkpLCkpLCwpKSwpKSkpKSwpLCwpKSkpLCkpKSwpLCwpLCksKf/AABEIARAAuQMBIgACEQEDEQH/xAAcAAABBQEBAQAAAAAAAAAAAAAGAgMEBQcBAAj/xABBEAABAwEFBAcECQMEAgMAAAABAAIRAwQFEiExBkFRgRMiYXGRobEyQsHRBxQjUoKSsuHwYnKiJDNDwtLiFlNz/8QAGAEAAwEBAAAAAAAAAAAAAAAAAAECAwT/xAAgEQEBAAIDAQEAAwEAAAAAAAAAAQIRAyExQRIyUYFC/9oADAMBAAIRAxEAPwDFV1eXUyeXQvLoTJ5KC4EoBMnl0BdASgEE4AlJ2z2V1QwxpceARhd2y1B8B2MmBkTAktxRI3jTPglbpUm1BX2dqNoiqCHAtDiBMtacg4iNFWQtXN1tpUepLsIkNBBMDVmI5EHMGclmlusL6bjjYWSSQCCMp3TqEsbfoyx14hwuwl4V7CrZkwvQl4V3CgEYV2EqF6EAmF6EqF2EAiFyEuFyEAiF6EqF6EBWpQC4uqWjoXQvQugJk6AlALkjeUqkJcM8hCVuhJtNu+xB9RrXkta6RigmMjHnCmXxs8+zsa8yWlvWIGTXT7J8s+9X1xUQ0tLm5OkNJGpaJy75AWhWazU6lMtIBa5saagjRTur/MY9s20S5xcWug4RAgw0xPDMjxKMbJ1SQ84iYDXQMUOAdJI3/JVdr2cNjtD2QcBM03HOWnQE8R8FMu94B62kxrGaie9qossfWaSRwb+ECfUuVTtNZ2WyzgUSw1MbSGlwa4DMEQd+fkrS4q7CHZmWSZbEkDPnoo7bbT+tPqOY3EwBoIAJAcSZnISTOZT8HoIq7CWtrS7o5DRJhzScuAnNUELbLx2jp0qWMEGTAaCDLhEjLJY/b6YNapgjDjcRGkSdOxXMmeWOvDNGyudmAcMwXQYHeVZXhs46lT6Rrm1GY8MtmR1cUkEZBWGyzX424OsMwWHQzrrlOREHcjGndPRvqNa2ekbAZOHqO6oGKdGguEdgS/VOYRk8L0Iwv36Pa9GpFJhexwLmxBIj3DxI7NUKPpxruVy7Z2WGoXoS4XITIiFyEuFwhAIhcSyFyEBWJS4lBJbwXQF4BLATI1VbAnj5QkURmpDmTkmG084WWU02xu4K9nLQ9ry1zjBaSDObSZMjdnPotAu61BrmiZaWkkjXLf3xCAdnGT1SJHHf3dyJ6bnBxIBEHDPqIUyir233e6IP2lNxyJ1ZOc4t3og2z3gBVqUarY6xyOuRyIPdnki2jtE2jTJrEYY3+izPaW/PrFbHTGEBoaDvMEmfNO6HY2shNnf1SDzB/gzHiplruZtqLZwtJcS84c4gefBAdy2itPWlze0Z9meqLrPej9TrGSW99DWkHbWk6jUjE5zCPs50bPtAAZDPPmEOfU3sw5e1mRvA3K7t21rn4mVaTXid8jT+aqDZnYnggEN3Akujsko3NaFne066yadYR1SROE6HME6ciMt6N7baHBlKociMifaGF2h/qEx4oXtV2iswBpIeSIcJIBAOZA7MvBX90Pqin0VZgLcgXcQRvg5HXMp+EKrNazUpsJ1DxmDIOIEZHXf/ADUh30n2Nhote1gxsrQ5zRnhe0kBx4Yojv7VYUrcLOC1zgA3OSd0SDrlkdyrLNW+vutLCXYagbhcNBAaGTBkHE0yCPDVL9ap2bjN8K5Cdc2EmF0OY3C4QnIXCEA0QuQnCFyEgq4XQvQugIW6AlhcASggni3JT6tixPZg6znsB3Dj4c1W1quHTVSrotJYcUE9hZiEanPcoyuq0xm4K9n9j34jiJOegOEeaOrNs8Wtk8N/WmO1UezN7tLRuPPynRG1itsjPRQsIXrdrajTIHUBMdoCGKNzsZOJsuK0q2XISSWkAFp9EB3c81y4EQ9jyx3Dl4FTTdu6yYQrF9mxR2KbZrthLqUcKuYp2FL72ee4YqYk7+Ma5KntFZ9AtD26tJBHAOLdOSOxeTWan5qVY7AKrxVe1rWUwSMQGWpLid2/uSuMOVRXDZa74dgIbkQXdWeRzWi3HgLS14BOQMGdeIGnNUl01OlcSD1ScjxHciK7rKxjvZGL7xHxR4ARtxspU6dr2ibP1WksklmZJxjeM8jp3KgvVlWxlrqbh1jlUa4GcIENLfdjWDrqtwdTylBf0m3LisZfSaIY9r3QNBmC4Dj1hPclO7Ni+Vj9RxJJOZJJJ4k5kpEJwtSYXQ5iISSE5CSQgjZC4lkLkINVwlALsLoCDeASgF4BLAQSJbG5gpFIncpdopS3tGaZsJ64WWc7dGF3ivbnt5bGa0bZy+AYDis0t1iwAPZkDr2dqnXRfeHU81Ep6+xswq4mEA6rP7PQNG016ZEZtdJkTOKD25Kbdm0WQzlXrbdSrNiqA4eY7jqE7jvwSoVK0YcMjI5Yt2mWWuarr4vIl2Fglx3BT72pBrYpPBB3O1EQBnvUW7rAGmXZk6lObKk3Ps/mH1c3eQ7l3bG9cLWWamfbgvj7s5DmQfBWlrvBtGmXOMBoklZzStzrTaTUPvPyHBoEAJX+jaBcFXo2gItsVoDohBrKfR2d9Q+6wnnGXnCTsdfRLOuZMp0o05hy5Jm1UBUpvY4S0ggji1wg/FQ6F4ZAmY7BMZgSeAVpRLXiWkEEbioN863nYTRrVKZ1Y9ze+DE89eahkLQPpC2QqNq1LSyHMJBcB7TMg2SN4y13TzQGQujG7jnymqaISSE4QuEKkmoXISyFyEBVQugLsLoCSnQEsBcATjQmTzWqHYhFSDxVgApFx3aalQu3EmMlnm04/ohsFEVKcEblQXrc5oPlvs+n7I/ui7C3UA9ykXpcbajVnZuNZdM+sz3NAM4Z8OY3K1s98OGRz7l3aW5zRpgjTLkqNpinPZ6pYz0sqJLPeknVXtjtkjJZpWfUbBBIBiPP5Il2ev0UhLsz8dI7JRMlXHSu2tv99aoacFrGOjCciSN7vgFI2Wssvb2AeJzPqr++aFGthc6m1z31MJdoYYMb47AI8VZXXsybPVyzac2ns4d40Tk7K3pL2hOCwub98sb/AJAnyBQzs5XDDDntaZnrTBAzIyUzbW8w6vSoA+wDUf3kYWDkMR/EFb7GXQSMWEZ9k+KPaF/c971JAa+zlvaXsPoURWe1NYPZYJzcWCASdT2qoq7NvpuD6GNsRLabwwH8LwW+EJy97HXfDWPDCW5lwL3CBnnkPKEgXf170fq9XFA+zcCcs5BEc9FhZCtb7L21qlN9Rz8Dy2TvIOsKtIW+GOowzy3TJaklqdISSFaDRCTCcISYQFVC8AlQvAKVOhOtSGhODLNMnHjEQwanXsCNtn7syEBC2zlDG8uO8+S0m5bv0IWVu63k1NLCwtjJTTZw7vSXUsMTkR5hPU28UGoNsbsmlGoDZ8kEXddXTB491rCecHD8TyWj7Ss/0tZxOYZA7sgh2x2cULBUe7U03OPNuQ9BzKU8pXuwM2ui19jp8ejnm3AD5OKo6NbCez5aFXNkOKyAH3Jn+09V36mnkh52RjeFk1gwum2g17ED/wDc6RuOKpgInu9UfWm822ei41CPs3Fo4kjqZd5b5rIrvrVA6mWN6zX9R24F0f8AiDyVjtJa3YWtqOxO6QzExkYPeZnNPadI9C0GtbKz3GS58z2EwAOQjkto2Qpjo2wFilyjrg7y70H7lbVstkxvcnPCozjqqvq0pcSdA34qws+YTT2ahInzxeNXHVqO+9Uc7xcSopCt9orrNntNWmfdeY7WnrNPgQqstXXHNfTJCQQni1IIQDJCTCdIScKAqy1JhPFqSWpKcaEm1mGHtyTjWqLeDswOanK6i8JvIR7L0YAWpXHRyHcszuA5NWnXBVyHcso1SbfuTdE5DsyU23UurPDVRGUIEjSJPYN6ZK3aAmo1lEf8jg5/ZTpkOceZwt/Eh7b+14LOyiBBqPEjg1kGPHD4ItoU5e6o4cAB2CcI8SSe09gQFtE41rW0H3QfEwfjHJTfD+qO7bYGDreyHAOH9L+q71B5K7tGyfREPwh7SJB4jdomLy2bLW9K0S0f7jR906nkn23jaLO3onHpaQEMcQSC3UZjNpgjKDqOKnWvVGaNUPrhrW4BRaXHf1j1R5YihW+LQXPEntPeTJ8yr6na4p1ajgGh5wtA4MBE5iSSXHXgheq7E6TvKKJBBs/TlzeZ8/2WwXA6Gt7Fk+zOT2g8B55rXrmgsCqeIvotu6tIUiuzequ73wVcPMhTQzv6U9n8VNtpYOsyGVO1pPVdyJj8XYsuc1fRd52IV6D6btHscw8xH7r57tFAtcWnVpIPeDBW/FdzTLOfUUhILU8WpDmrVmYISYTpCTCQVcLhCUF0hI3GhQLybDx/aPirFqYvKhLJ+76H+BTlNxrx3WS32erZBaTcNpyCynZyrnC0S462YWUa5dUcF/VPcq2m+ZZuGp7NQPRTKTpao9NsEuiZcfXCEJKrU+oe7w/nwWV3TazaKz6jo/3XAQNxOIeq11tPE2OKzC67r+r1bRTP/HaXAf24Wlp/KQpqoLrGzqwdEJbQ2OpZnTSbipkZQ4gtAmGuGhAnI6xluRdY3y0QqXaivFNyq+JgAtlpL2NmAIyaNB81XYVLaZYo8LNpFxYq3R1GHsHotUuC8JaFktc5jkjnZuucIVY1FaTY7WralbRGqD6FR0ZKqvHaSox+AAjiTuHEcUqJGlUbWC095+CxTa2gGW2uBp0hd+YB3xR3YL+ApjPQcfElZ5fVs6avUqfecSO4ZDyC14p2z5PFa5qbc1PEJtwXQwMOCTCdcEmEhtULpC7C8kbzAnXU5aRxBHkkMCkUwnobVVx1IqLRLmqaLNbJ1a0cHEea0K5nZBc0deX9juhXimTwE/JcqVQMLAeE9n8g+ChtqxT7y0ec/BQ7Jai+oXHUgH82Q/xafFNIqsmmfJB9/UMNtqcKjKT+YDqZ/QEZWIS2OCGNrD/qqfE0D/jU/wDZRkcO2NnVQxtk6GHmiq78whbbal9mfBVfCnoAs3+2kgeqdpMwtg6jI8tUlrfVZVqm1NGnuWh7KUA5gWdtzp9xI85+K0DYi0ywKsWeQ/sl3CE3eGztOqJe3PTENY4KdYKmQUrpNe/4BOlGY7Q3WLNk0nrGIJ8f52oceEXbeVprtaPdZPNx+QCFnNXVxzUc/Jd1FcE04KS5qac1WhHckJ14TaQVYC8WpzCuEJHslgUmm1MsapNMJpUNvZgtB7SHeP7yjjZ+pICCL5rzWiIwwO8az5lF2zFQENzXNf5Oyfxgzr1IpE8GujvIDR+pV12VpznV5iODQAPikbTW7orOP6nho/V/1VXctsxOEaCAPn6nml9DUrob1OSD9t6+G20Rxo1PNzP/ABRhcr5p8gs5+ke0ReFHspD/ACe9Tkc9E9zOkKq2noYntbxqN9QrK4TDATwUO9DjrM/u9ASqx70WXW2aW5kOd/e79RUdrVNvCmZdxD3g/mKjWen12A73tHi4LK+rnhdF3tDsnwP7hFmxFogx2oevymKVqeAABjiBoA4DdzVlstVw14VTq6K9zbZLufknqleJ71Fuh/VHcmr7tOCk92+DHecgn7UgS/LR0td7v6oHcMh6KsIUyoFHeF3Saclu6jOCZeFKcEw8JEjPTUJ96bhBq6EgpZKQkRTApFIJhoT4bIImMjmN2WqAGLbVL6pkycRAjSAcgEXbKgDCDxzQjRYOkhmYDjB4jcdAjG624YJGS5b67fmkv6Qav+0xpyALz6BI2ab1QVWXpaOle55BdlDR2D4K32VqQwAqZ3TvjSrgtHVjsWb7fuL7zjgKTRzE/wDZFt23iGPyOSCL5twtF5h40Nam0dobhbPOJT+p87XVw3sWswnTUJ6teMVmF3sl2HuxZA+JCqLrHRvLTuJHgYTt+508uCnG2Kym0C+WNbaKrf655uAcfMqrs7x01P8A/Rn6gvVrS6riqP8Aae4uPeUxZW/as/vZ+oJf9bGtY6Xu31kILHgZEFpO8lsnPl6Jm4RitNKd/wAldfSFS/07Twqjza9DFyWotNN51Y5p5b1pyzWaOK7wbxctkAG/RRNrruiy4wdHNnuJj1hXGz1QPY06yArO02NtWm6k8S1wI4ZHhzUzLV2LNzTFnhMVAru/7ldZqpa6S0zhdEYh81TvXdLubjks0iOTL0+9MVUBHem0t5SJSCrxL0ptrl0FIzzSpNJRGFSqaaVTddIG0ugQASAOGaLbbXa1gpsze4btw4lBDrwNOrUcNS90eJRHsy2Ridm5xkkrkvrt+Ly7LoDRnwT9C68DjCn0TkpDBJR4ESlZjBBORQ/eVjwW6nGhfSPmPki4hUt/UYtFB39TB/k1KenfHr8sfR1sQ0f1uejvgeaq7fVlp7kXX9YjUokj2mdYdo94eHoECW6ocJ3c5S5sfzkXFf1ij1aENgLl0WfHXpNG+qz9Qn0KlvEqfsZZcVrndTY53Mw0fqPgpwm7IrK6lXe3NCbG7sc0+ZHxQTc9gdUY5wGVNkuPInmVoW1NIGyVZMAMnmCCEzdFha2yMa2CH05JG8vEk+ccl058f7z/AMYYZ/nD/RB9HV646DQTm3LwR/j0KxT6P7f0dV1N246eRWwWK0BzeS5rGzt93Qy1Uix+urXb2u3ELILxsTqNR1N4hzTB+BHYRmtnpWgTBQV9JV2iGV2jMHo3dxktPjI5hbcOerplyY7m2e1FGqJ+oVFqFdTnMvSF15TcpBTtcnAVFY5PByk0mmVKplQqZTtW04GzqdAOJOgT3oa2rXXbjtLxuxT+YTHmi27bKGAQqy4rCfadmXGSe0opsFgNR0DmeAXJb9dknw9ZgTorGm2Mk/Z7CGiPiE99XHZ4hSpF1VbfzOtTJyh7DPc4FXf1cfwhRb2sIfSz4RkfjuThVZNCzbaKkGVHtGge5o7pyRjc9vLLKXPM9GXN78Jho8wEC3zaXOqHH7TiXHvOeS057uRnwzVqQ4ZIi2HscMq1D7zg0dzRJ/UPBUL2w3Pgjm5bN0VnY064cTu93WPhMckuDHd2OW9aKvCwtrU3U3zhdEwYORB15JFCxilTaxk4WiBJk8ypLymX1F2a725t9aCNrabPbcQ0ecXjr5ytQuG8C9o7lnu01CWteNWO8j+8eKMNi7SHMHcuPOaysdWF3iszfEWl7D7pb5tafiru87ALXZXs+82AeDhm0+ICBdrappWzEN7GHwy/6ol2UvoVBhJ1yWerirqxlFpYWuLXCC0kEcCDBCh1Ci76Rrt6G1lwGVVuP8Q6r/QH8SDqjl2y7m3JZq6NPKbxLr3JuUJUTXp1r1Fa5PMKldTaBkgcVLsV3mtWAPu7lFuq1NZV+00cAAeB4K+uuw/b4mO3+qyzyvjXDGerO24LLRxOGejR95x3d29Wmy1bG2d5QrtxXd9Yp03aNpg95eTJ/wAQOSu9ha+gWN9bzxe5rsdqlWmlheRu1HcU1hRBswSV1wJpuS3NTlOniY4dnqgBWz4nMA9zG54A3ycif5vVBeDMVraDpPpPxCNxYTTaGgZNbAjj25adiEbXY6lGriqZtc6cUcToot2c6WVpsUupNGeJ7BHYSJ8pRm4qttF3kUmPZk9oBGW+FT//ACl7XFr2tJGurT8V1cWUx9c/Jjb4JXuUeoVUt2npnUOHgfinRe1N2jvGQt5njfrH83+jlspY2ObxEfJP7C2rD1TuKidOHaEHmk3EcNpcBvM/H4rDm11Y24t9xc7fH7WmeNL0cfmqi4bwNOqIO9W23QyoO4h7fAtPxQnZbThqNPAp2frjKXWbQNvLP9asDazfboOl3HA7quPjhPIrKqhWn7O7Rsc4sfGB4IcDoQciCgrbTZ/6lXhhmk8F1MzOW9pPESORBS4svg5cfodeU3iXXvTeJbMQ8xyeY5Q2FPhyzaWJjDOqvdjLT9q5oJIBy7lQ3bZH1piABlmcz2BX+yNidQtBNRjsJykZjXiFnllK1wx0d28ovdacQBwtpsbMZZSTPD2k7s7a3MqNA5wjKrSpVSSOEE93HfoqR9zhlUVKIA4tJyPaFlZ9abGFN4qMz9oDx7FHIzVfZrc/KWwYz3iYmMu2fFTGVS4uxRqYI3icst2SYJf3p2hX3T+6jO1TjBCAkWiuBoJUWvYBWplrsp0PAjMH0TpdJ8lKo0XcEtDZ6zUDLceYFPCQBkSDIcOWSqb32LZaCXCMR5d2avWAjcUvxTDL7y2NtFE9TER4qvo2a0tMOpPP4D66LW65BEGYn0zSege4iILd4Ld87iDluQArc+zJqgGp9mf6dfkrO7rj+r2jrS8TIfvz4opoggRhaPH5JLrG8kEYPB3ySohF63bTrUQHjJr8p3Ysjn4IZvbYxlOm6rTeYaJwnOcwMju1RjeFiNazmniwF0ZjUQQcpjghK8NnrYAWtqNe0xkRhOWmcHhxT/Vk6L8y3sH17aaTx0YeXzlhAIJ4JvaG3Vn1MFodJYdIiMQafSPBGWy9x1KVZ3T0/dBDtRIIGR5qk+km7OjtAqD/AJG5/wBzIHmI8Cjh6vZcvc6Bzim0olJXW5Qy0pzHko4E6LrgQstujQnuO2UwAMUd4IRNZ7e0aOb4hZxY3QVfWW0iNViscNvZkZuHJKbe1M+8PFCtltYnMpk5ZToY8NEAbU7zZ94eKfZebI9tviEEtrAb082qI180DY0p21n32/mClstlMe+z8wQG2uOPmnRVB3+aBsfsttOPbZ+YKRTt7Pvs/MFnPTxvXfrMb+xI2l07wp/fb+YKQLcz77fzNWWG1gJ/62HDXzQGoU67HaOafxBSMQjIjksqpW0AwD5pwW3gT4o2Gni0gbx4gJ2lbWj3m/mCy0WvfKkULYOKRtRp3gx2jmnuIKUaoO6fNZcLRB4EZfJP2e8TOR3ce1A00R1RjTn1eZ+azX6RLcKtVob7LQY8lZ1r2DWEucBl/M0GXveHS1CRmNx48VWHqc/FRK4vA5L0rrc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65138"/>
            <a:ext cx="1854480" cy="272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46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32240" y="0"/>
            <a:ext cx="2411760" cy="753345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Auguste Rodin, Kráčející muž, 1877-78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>Tanec, cca </a:t>
            </a:r>
            <a:r>
              <a:rPr lang="cs-CZ" sz="3000" dirty="0" smtClean="0"/>
              <a:t>1910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studie končetin</a:t>
            </a:r>
            <a:r>
              <a:rPr lang="cs-CZ" sz="3000" dirty="0"/>
              <a:t/>
            </a:r>
            <a:br>
              <a:rPr lang="cs-CZ" sz="3000" dirty="0"/>
            </a:br>
            <a:endParaRPr lang="cs-CZ" sz="3000" dirty="0"/>
          </a:p>
        </p:txBody>
      </p:sp>
      <p:pic>
        <p:nvPicPr>
          <p:cNvPr id="14338" name="Picture 2" descr="C:\Users\dejum22\Documents\aaazeškoly\U3V\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000" y="71543"/>
            <a:ext cx="269022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dejum22\Documents\aaazeškoly\U3V\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0" y="111617"/>
            <a:ext cx="3474516" cy="444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dejum22\Documents\aaazeškoly\socha\macero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831094"/>
            <a:ext cx="3672408" cy="18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37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8229600" cy="126876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Auguste Rodin, Pomník Honoré de Balzaca a přípravné studie, 1891-1898</a:t>
            </a:r>
            <a:endParaRPr lang="cs-CZ" sz="3000" dirty="0"/>
          </a:p>
        </p:txBody>
      </p:sp>
      <p:pic>
        <p:nvPicPr>
          <p:cNvPr id="1029" name="Picture 5" descr="C:\Users\dejum22\Desktop\142-0-1897-Rodin-Head-of-Balza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6256"/>
            <a:ext cx="1790117" cy="188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ejum22\Desktop\Balzac plâtre de Rodin 18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695" y="951012"/>
            <a:ext cx="2782356" cy="370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ejum22\Desktop\Rodin_Balzac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16632"/>
            <a:ext cx="2656071" cy="551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dejum22\Desktop\balzac-rodin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17764"/>
            <a:ext cx="2356098" cy="351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94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8229600" cy="126876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Auguste Rodin, Občané z Calais, 1884-1889</a:t>
            </a:r>
            <a:endParaRPr lang="cs-CZ" sz="3000" dirty="0"/>
          </a:p>
        </p:txBody>
      </p:sp>
      <p:pic>
        <p:nvPicPr>
          <p:cNvPr id="15362" name="Picture 2" descr="C:\Users\dejum22\Desktop\d3b108dee5942124a260bfaaee66df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542" y="173011"/>
            <a:ext cx="6319786" cy="52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ejum22\Documents\aaazeškoly\PEDFAKstará\4.POSTIMCEROD\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36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365104"/>
            <a:ext cx="9036496" cy="2492896"/>
          </a:xfrm>
        </p:spPr>
        <p:txBody>
          <a:bodyPr>
            <a:normAutofit/>
          </a:bodyPr>
          <a:lstStyle/>
          <a:p>
            <a:r>
              <a:rPr lang="cs-CZ" sz="3000" dirty="0" err="1" smtClean="0"/>
              <a:t>Eugène</a:t>
            </a:r>
            <a:r>
              <a:rPr lang="cs-CZ" sz="3000" dirty="0" smtClean="0"/>
              <a:t> </a:t>
            </a:r>
            <a:r>
              <a:rPr lang="cs-CZ" sz="3000" dirty="0" err="1" smtClean="0"/>
              <a:t>Viollete</a:t>
            </a:r>
            <a:r>
              <a:rPr lang="cs-CZ" sz="3000" dirty="0" smtClean="0"/>
              <a:t>-</a:t>
            </a:r>
            <a:r>
              <a:rPr lang="cs-CZ" sz="3000" dirty="0" err="1" smtClean="0"/>
              <a:t>le</a:t>
            </a:r>
            <a:r>
              <a:rPr lang="cs-CZ" sz="3000" dirty="0" smtClean="0"/>
              <a:t>-Duc, Slovník francouzské architektury od 11. do 16.století, 1854-1868</a:t>
            </a:r>
            <a:endParaRPr lang="cs-CZ" sz="3000" dirty="0"/>
          </a:p>
        </p:txBody>
      </p:sp>
      <p:pic>
        <p:nvPicPr>
          <p:cNvPr id="1026" name="Picture 2" descr="C:\Users\dejum22\Desktop\EPOCHY\epochydu02\2.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3024336" cy="492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jum22\Desktop\Pinacle.cathedrale.Chalons.sur.Mar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846" y="2060848"/>
            <a:ext cx="1210523" cy="213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ejum22\Desktop\Arcs.ogiv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3066"/>
            <a:ext cx="2195736" cy="132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ejum22\Desktop\486px-Porte.Narbonnaise.Carcassonne.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642" y="1052736"/>
            <a:ext cx="2016224" cy="248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25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97152"/>
            <a:ext cx="8229600" cy="206084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Charles Barry, Augustus </a:t>
            </a:r>
            <a:r>
              <a:rPr lang="cs-CZ" dirty="0" err="1" smtClean="0"/>
              <a:t>Welby</a:t>
            </a:r>
            <a:r>
              <a:rPr lang="cs-CZ" dirty="0" smtClean="0"/>
              <a:t> Pugin, Londýnský parlament, 1836, 1846-1867</a:t>
            </a:r>
            <a:endParaRPr lang="cs-CZ" dirty="0"/>
          </a:p>
        </p:txBody>
      </p:sp>
      <p:pic>
        <p:nvPicPr>
          <p:cNvPr id="2050" name="Picture 2" descr="C:\Users\dejum22\Desktop\EPOCHY\epochydu02\1.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0647"/>
            <a:ext cx="9179448" cy="414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81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2040" y="3645024"/>
            <a:ext cx="4211960" cy="302433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Henri Labrouste, knihovna S. </a:t>
            </a:r>
            <a:r>
              <a:rPr lang="cs-CZ" sz="3000" dirty="0" err="1" smtClean="0"/>
              <a:t>Geneviève</a:t>
            </a:r>
            <a:r>
              <a:rPr lang="cs-CZ" sz="3000" dirty="0" smtClean="0"/>
              <a:t>, 1842-1850</a:t>
            </a:r>
            <a:endParaRPr lang="cs-CZ" sz="3000" dirty="0"/>
          </a:p>
        </p:txBody>
      </p:sp>
      <p:pic>
        <p:nvPicPr>
          <p:cNvPr id="4098" name="Picture 2" descr="C:\Users\dejum22\Desktop\labrouste-Bibliothèque_St_Geneviève_Paris.jpg18398-5.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14500"/>
            <a:ext cx="3570095" cy="241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jum22\Desktop\Bibliothèque_Sainte-Geneviève_18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623845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52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716042"/>
            <a:ext cx="8363271" cy="114195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Joseph Paxton, </a:t>
            </a:r>
            <a:r>
              <a:rPr lang="cs-CZ" sz="3000" dirty="0" err="1" smtClean="0"/>
              <a:t>Crystal</a:t>
            </a:r>
            <a:r>
              <a:rPr lang="cs-CZ" sz="3000" dirty="0" smtClean="0"/>
              <a:t> </a:t>
            </a:r>
            <a:r>
              <a:rPr lang="cs-CZ" sz="3000" dirty="0" err="1" smtClean="0"/>
              <a:t>Palace</a:t>
            </a:r>
            <a:r>
              <a:rPr lang="cs-CZ" sz="3000" dirty="0" smtClean="0"/>
              <a:t>, 1851 </a:t>
            </a:r>
            <a:endParaRPr lang="cs-CZ" sz="3000" dirty="0"/>
          </a:p>
        </p:txBody>
      </p:sp>
      <p:pic>
        <p:nvPicPr>
          <p:cNvPr id="5122" name="Picture 2" descr="C:\Users\dejum22\Desktop\EPOCHY\epochydu02\2.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31393" cy="50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07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411</Words>
  <Application>Microsoft Office PowerPoint</Application>
  <PresentationFormat>Předvádění na obrazovce (4:3)</PresentationFormat>
  <Paragraphs>79</Paragraphs>
  <Slides>53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4" baseType="lpstr">
      <vt:lpstr>Motiv systému Office</vt:lpstr>
      <vt:lpstr>Umění druhé poloviny 19. století</vt:lpstr>
      <vt:lpstr>Architektura</vt:lpstr>
      <vt:lpstr>Gottfried Semper, Opera v Drážďanech 1.stavba 1838-1841      2.stavba 1871-1878</vt:lpstr>
      <vt:lpstr>  Gottfried Semper, projekt císařského fóra ve Vídni, 1869     Gottfried Semper a Karl von Hasenauer,  Kunshistorisches Museum ve Vídni, 1871-1891 </vt:lpstr>
      <vt:lpstr>Eugène Viollete-le-Duc, neogotická rekonstrukce města Carcassonne , po 1853 </vt:lpstr>
      <vt:lpstr>Eugène Viollete-le-Duc, Slovník francouzské architektury od 11. do 16.století, 1854-1868</vt:lpstr>
      <vt:lpstr>Charles Barry, Augustus Welby Pugin, Londýnský parlament, 1836, 1846-1867</vt:lpstr>
      <vt:lpstr>Henri Labrouste, knihovna S. Geneviève, 1842-1850</vt:lpstr>
      <vt:lpstr>Joseph Paxton, Crystal Palace, 1851 </vt:lpstr>
      <vt:lpstr>Viadukt v Crumlin u Newportu, 1853-1857</vt:lpstr>
      <vt:lpstr>Gustave Eiffel, Stavba věže pro Světovou výstavu v Paříži 1889     Charles Louis Ferdinand Dutert, Victor Contamin, Strojírenská hala na světové výstavě v Paříži 1889</vt:lpstr>
      <vt:lpstr>George-Eugène Haussmann, přestavba Paříže, projekt 1853    Projekt vídeňské Ringstrasse, 1860</vt:lpstr>
      <vt:lpstr>Realismus v malířství</vt:lpstr>
      <vt:lpstr>Prezentace aplikace PowerPoint</vt:lpstr>
      <vt:lpstr>Prezentace aplikace PowerPoint</vt:lpstr>
      <vt:lpstr>Gusta Courbet, Pohřeb v Ornans,1849-1850     Thomas Couture, Úpadek Římanů,1847</vt:lpstr>
      <vt:lpstr>Lidové grafiky 19. století:   Stupně lidského věku    Napoleonův pohřební průvod, cca 1835</vt:lpstr>
      <vt:lpstr>  Gustave Courbet, Dobrý den pane Courbete, 1854   lidová grafika: Bludný Žid   karikatura Courbetova obrazu  </vt:lpstr>
      <vt:lpstr>    Gustave Courbet, Pramen řeky Loue, 1864     Gustave Courbet, Mořský břeh, 1865</vt:lpstr>
      <vt:lpstr>    Jean François Millet, Sběračky klasů, 1857      Jean François Millet, Pasačka, 1863</vt:lpstr>
      <vt:lpstr>   Honoré Daumier,  Vagon III. Třídy, 1863-1865      Honoré Daumier, Hráči šachu, 1863</vt:lpstr>
      <vt:lpstr>    Honoré Daumier, Král Louis Philippe jako Gargantua, 1832    Honoré Daumier,  busty francouzských politiků, cca 1830 </vt:lpstr>
      <vt:lpstr>Édouard Manet, Koncert v Tuilleries, 1862 </vt:lpstr>
      <vt:lpstr>  Manet, Balkon,1868  Goya 1808-1812    Manet, Snídaně v trávě, 1862-3   Giorgione, Koncert v přírodě, 1508-9</vt:lpstr>
      <vt:lpstr>Édouard Manet, Snídaně v trávě, 1862-3</vt:lpstr>
      <vt:lpstr>Édouard Manet, Olympia, 1863</vt:lpstr>
      <vt:lpstr>           Tizian, Venuše urbinská, 1538     </vt:lpstr>
      <vt:lpstr>      Alexandre Cabanel, Zrození Venuše, 1863</vt:lpstr>
      <vt:lpstr>Édouard Manet, Poprava Maxmiliana Habsburského v Mexiku, 1867</vt:lpstr>
      <vt:lpstr>Édouard Manet, Bar ve Folies-Bergère, 1882</vt:lpstr>
      <vt:lpstr>Impresionisté</vt:lpstr>
      <vt:lpstr>Claude Monet,  Imprese, východ slunce,  1872</vt:lpstr>
      <vt:lpstr>   Auguste Renoir, Moulin de la Galette, 1876    Camille Pissaro, La Côte des Boeufs, 1877  Alfred Sisley, Sníh v Louveciennes, 1875</vt:lpstr>
      <vt:lpstr>       Edgar Degas, Place de la Concorde, 1876       Edgar Degas,  Ženy v kavárně, 1877  </vt:lpstr>
      <vt:lpstr>Claude Monet,  z cyklu Rouenských katedrál, 1893 </vt:lpstr>
      <vt:lpstr>Claude Monet, z cyklu Stohů, 1891 </vt:lpstr>
      <vt:lpstr>Postimpresionisté</vt:lpstr>
      <vt:lpstr>Georges Seurat,  Nedělní odpoledne  na ostrově La Grande Jatte, 1884-1846</vt:lpstr>
      <vt:lpstr>  Vincent van Gogh, Vlastní podobizna, 1887      Hvězdná noc, 1889</vt:lpstr>
      <vt:lpstr>   Paul Gauguin, Vidění po kázání, 1888      Radosti (Arearea) , 1892</vt:lpstr>
      <vt:lpstr>    Paul Cézanne, Hora St. Victoire,  1885-87    Nicolas Poussin, Krajina se sbíráním Fosionova popela, 1648</vt:lpstr>
      <vt:lpstr>Paul Cézanne, Kuchyňský stůl, 1888-90</vt:lpstr>
      <vt:lpstr>Schema dynamického vidění</vt:lpstr>
      <vt:lpstr>Paul Cézanne, Velké koupání, 1904-1906</vt:lpstr>
      <vt:lpstr>Reverzibilní obrazy</vt:lpstr>
      <vt:lpstr>Paul Cézanne, Nádrž v parku Chateau Noir, 1900  Georges Braque, Hrad v LA Roche Guyon, 1909</vt:lpstr>
      <vt:lpstr>Auguste Rodin, Bronzový věk, 1876</vt:lpstr>
      <vt:lpstr>Auguste Rodin, Brána pekel, od 1880</vt:lpstr>
      <vt:lpstr>Auguste Rodin, Paolo a Francesca z Brány pekel,   Fugit amor, Ztracený syn, 80.léta 19.století</vt:lpstr>
      <vt:lpstr>   Antonio Canova, Tři Grácie, 1814-1817                                   Auguste Rodin, Tři stíny, po 1880                           </vt:lpstr>
      <vt:lpstr>Auguste Rodin, Kráčející muž, 1877-78    Tanec, cca 1910    studie končetin </vt:lpstr>
      <vt:lpstr>Auguste Rodin, Pomník Honoré de Balzaca a přípravné studie, 1891-1898</vt:lpstr>
      <vt:lpstr>Auguste Rodin, Občané z Calais, 1884-1889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Druhá polovina 19.století</dc:title>
  <dc:creator>dejum22</dc:creator>
  <cp:lastModifiedBy>dejum22</cp:lastModifiedBy>
  <cp:revision>44</cp:revision>
  <cp:lastPrinted>2014-03-02T21:30:03Z</cp:lastPrinted>
  <dcterms:created xsi:type="dcterms:W3CDTF">2014-02-26T18:10:30Z</dcterms:created>
  <dcterms:modified xsi:type="dcterms:W3CDTF">2014-03-05T13:42:01Z</dcterms:modified>
</cp:coreProperties>
</file>