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8" r:id="rId4"/>
    <p:sldId id="267" r:id="rId5"/>
    <p:sldId id="269" r:id="rId6"/>
    <p:sldId id="270" r:id="rId7"/>
    <p:sldId id="275" r:id="rId8"/>
    <p:sldId id="271" r:id="rId9"/>
    <p:sldId id="272" r:id="rId10"/>
    <p:sldId id="273" r:id="rId11"/>
    <p:sldId id="274" r:id="rId12"/>
    <p:sldId id="277" r:id="rId13"/>
    <p:sldId id="278" r:id="rId14"/>
    <p:sldId id="314" r:id="rId15"/>
    <p:sldId id="279" r:id="rId16"/>
    <p:sldId id="280" r:id="rId17"/>
    <p:sldId id="281" r:id="rId18"/>
    <p:sldId id="283" r:id="rId19"/>
    <p:sldId id="285" r:id="rId20"/>
    <p:sldId id="284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20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3EEF-F9ED-4AA2-AAA5-F6399C37D83C}" type="datetimeFigureOut">
              <a:rPr lang="cs-CZ" smtClean="0"/>
              <a:t>23.3.2014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7AC1-07C6-47B3-A6AB-41B0D164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87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3EEF-F9ED-4AA2-AAA5-F6399C37D83C}" type="datetimeFigureOut">
              <a:rPr lang="cs-CZ" smtClean="0"/>
              <a:t>23.3.2014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7AC1-07C6-47B3-A6AB-41B0D164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380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3EEF-F9ED-4AA2-AAA5-F6399C37D83C}" type="datetimeFigureOut">
              <a:rPr lang="cs-CZ" smtClean="0"/>
              <a:t>23.3.2014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7AC1-07C6-47B3-A6AB-41B0D164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75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3EEF-F9ED-4AA2-AAA5-F6399C37D83C}" type="datetimeFigureOut">
              <a:rPr lang="cs-CZ" smtClean="0"/>
              <a:t>23.3.2014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7AC1-07C6-47B3-A6AB-41B0D164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1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3EEF-F9ED-4AA2-AAA5-F6399C37D83C}" type="datetimeFigureOut">
              <a:rPr lang="cs-CZ" smtClean="0"/>
              <a:t>23.3.2014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7AC1-07C6-47B3-A6AB-41B0D164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225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3EEF-F9ED-4AA2-AAA5-F6399C37D83C}" type="datetimeFigureOut">
              <a:rPr lang="cs-CZ" smtClean="0"/>
              <a:t>23.3.2014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7AC1-07C6-47B3-A6AB-41B0D164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11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3EEF-F9ED-4AA2-AAA5-F6399C37D83C}" type="datetimeFigureOut">
              <a:rPr lang="cs-CZ" smtClean="0"/>
              <a:t>23.3.2014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7AC1-07C6-47B3-A6AB-41B0D164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1627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3EEF-F9ED-4AA2-AAA5-F6399C37D83C}" type="datetimeFigureOut">
              <a:rPr lang="cs-CZ" smtClean="0"/>
              <a:t>23.3.2014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7AC1-07C6-47B3-A6AB-41B0D164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060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3EEF-F9ED-4AA2-AAA5-F6399C37D83C}" type="datetimeFigureOut">
              <a:rPr lang="cs-CZ" smtClean="0"/>
              <a:t>23.3.2014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7AC1-07C6-47B3-A6AB-41B0D164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5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3EEF-F9ED-4AA2-AAA5-F6399C37D83C}" type="datetimeFigureOut">
              <a:rPr lang="cs-CZ" smtClean="0"/>
              <a:t>23.3.2014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7AC1-07C6-47B3-A6AB-41B0D164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6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3EEF-F9ED-4AA2-AAA5-F6399C37D83C}" type="datetimeFigureOut">
              <a:rPr lang="cs-CZ" smtClean="0"/>
              <a:t>23.3.2014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7AC1-07C6-47B3-A6AB-41B0D164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36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E3EEF-F9ED-4AA2-AAA5-F6399C37D83C}" type="datetimeFigureOut">
              <a:rPr lang="cs-CZ" smtClean="0"/>
              <a:t>23.3.2014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97AC1-07C6-47B3-A6AB-41B0D164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76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Umění první třetiny 20.století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820472" cy="5517232"/>
          </a:xfrm>
        </p:spPr>
        <p:txBody>
          <a:bodyPr>
            <a:normAutofit/>
          </a:bodyPr>
          <a:lstStyle/>
          <a:p>
            <a:r>
              <a:rPr lang="cs-CZ" dirty="0" smtClean="0"/>
              <a:t>Zdroje moderní architektury</a:t>
            </a:r>
          </a:p>
          <a:p>
            <a:r>
              <a:rPr lang="cs-CZ" dirty="0" smtClean="0"/>
              <a:t>Secese: stylotvorný charakter ornamentu</a:t>
            </a:r>
          </a:p>
          <a:p>
            <a:r>
              <a:rPr lang="cs-CZ" dirty="0" smtClean="0"/>
              <a:t>Fauvismus a expresionismus: barva, deformace, primitivismus</a:t>
            </a:r>
          </a:p>
          <a:p>
            <a:r>
              <a:rPr lang="cs-CZ" dirty="0" smtClean="0"/>
              <a:t>Kubismus: vidění a racionalita - nový obrazový prostor</a:t>
            </a:r>
          </a:p>
          <a:p>
            <a:r>
              <a:rPr lang="cs-CZ" dirty="0" smtClean="0"/>
              <a:t>Futurismus: dynamismus umění a žitá skutečnost</a:t>
            </a:r>
          </a:p>
          <a:p>
            <a:r>
              <a:rPr lang="cs-CZ" dirty="0" smtClean="0"/>
              <a:t>Abstrakce: nezobrazivé umění, hledání řádu světa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35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219256" cy="115212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Adolf Loos Müllerova vila v Praze, 1930 </a:t>
            </a:r>
            <a:endParaRPr lang="cs-CZ" sz="3000" dirty="0"/>
          </a:p>
        </p:txBody>
      </p:sp>
      <p:pic>
        <p:nvPicPr>
          <p:cNvPr id="15362" name="Picture 2" descr="C:\Users\dejum22\Documents\aaazeškoly\PEDFAKstará\5.ZAKLARCH.SECESE\sb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6282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dejum22\Documents\aaazeškoly\PEDFAKstará\5.ZAKLARCH.SECESE\sb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622" y="1412776"/>
            <a:ext cx="4316413" cy="342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01208"/>
            <a:ext cx="8229600" cy="129614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Frank Lloyd </a:t>
            </a:r>
            <a:r>
              <a:rPr lang="cs-CZ" sz="3000" dirty="0" err="1" smtClean="0"/>
              <a:t>Wright</a:t>
            </a:r>
            <a:r>
              <a:rPr lang="cs-CZ" sz="3000" dirty="0" smtClean="0"/>
              <a:t>, Dům pro Darwina Martina, Buffalo, 1904</a:t>
            </a:r>
            <a:endParaRPr lang="cs-CZ" sz="3000" dirty="0"/>
          </a:p>
        </p:txBody>
      </p:sp>
      <p:pic>
        <p:nvPicPr>
          <p:cNvPr id="16386" name="Picture 2" descr="C:\Users\dejum22\Documents\aaazeškoly\PEDFAKstará\5.ZAKLARCH.SECESE\sb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632848" cy="476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67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05264"/>
            <a:ext cx="8229600" cy="1008112"/>
          </a:xfrm>
        </p:spPr>
        <p:txBody>
          <a:bodyPr>
            <a:normAutofit/>
          </a:bodyPr>
          <a:lstStyle/>
          <a:p>
            <a:r>
              <a:rPr lang="cs-CZ" sz="3000" dirty="0" err="1" smtClean="0"/>
              <a:t>Oven</a:t>
            </a:r>
            <a:r>
              <a:rPr lang="cs-CZ" sz="3000" dirty="0" smtClean="0"/>
              <a:t> Jones, z Gramatiky ornamentu, 1856</a:t>
            </a:r>
            <a:endParaRPr lang="cs-CZ" sz="3000" dirty="0"/>
          </a:p>
        </p:txBody>
      </p:sp>
      <p:pic>
        <p:nvPicPr>
          <p:cNvPr id="1026" name="Picture 2" descr="C:\Users\dejum22\Documents\aaazeškoly\PEDFAKstará\pedfak13\3.SEFAUVEX\s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2063"/>
            <a:ext cx="3600400" cy="543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jum22\Documents\aaazeškoly\1900-1940\102secegen90\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3748346" cy="53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39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45224"/>
            <a:ext cx="8229600" cy="141277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Victor Horta,  </a:t>
            </a:r>
            <a:r>
              <a:rPr lang="cs-CZ" sz="3000" dirty="0" err="1" smtClean="0"/>
              <a:t>Tasselův</a:t>
            </a:r>
            <a:r>
              <a:rPr lang="cs-CZ" sz="3000" dirty="0" smtClean="0"/>
              <a:t> dům v Bruselu, 1892-93</a:t>
            </a:r>
            <a:br>
              <a:rPr lang="cs-CZ" sz="3000" dirty="0" smtClean="0"/>
            </a:br>
            <a:r>
              <a:rPr lang="cs-CZ" sz="3000" dirty="0" smtClean="0"/>
              <a:t>Vlastní dům s ateliérem v Bruselu, 1898</a:t>
            </a:r>
            <a:endParaRPr lang="cs-CZ" sz="3000" dirty="0"/>
          </a:p>
        </p:txBody>
      </p:sp>
      <p:pic>
        <p:nvPicPr>
          <p:cNvPr id="5122" name="Picture 2" descr="C:\Users\dejum22\Documents\aaazeškoly\PEDFAKstará\pedfak13\3.SEFAUVEX\s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2" y="432351"/>
            <a:ext cx="3540970" cy="47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ejum22\Documents\aaazeškoly\PEDFAKstará\pedfak13\3.SEFAUVEX\s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0343"/>
            <a:ext cx="4688926" cy="486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23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149080"/>
            <a:ext cx="6300192" cy="244827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Josef Hofmann, návrhy tapet, látek, 1902</a:t>
            </a:r>
            <a:br>
              <a:rPr lang="cs-CZ" sz="3000" dirty="0" smtClean="0"/>
            </a:br>
            <a:r>
              <a:rPr lang="cs-CZ" sz="3000" dirty="0" smtClean="0"/>
              <a:t>Koloman Moser, typografie, 1901</a:t>
            </a:r>
            <a:endParaRPr lang="cs-CZ" sz="3000" dirty="0"/>
          </a:p>
        </p:txBody>
      </p:sp>
      <p:pic>
        <p:nvPicPr>
          <p:cNvPr id="12290" name="Picture 2" descr="C:\Users\dejum22\Documents\aaazeškoly\PEDFAKstará\5.ZAKLARCH.SECESE\sa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32656"/>
            <a:ext cx="613497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dejum22\Documents\aaazeškoly\PEDFAKstará\pedfak13\3.SEFAUVEX\sc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96752"/>
            <a:ext cx="2088232" cy="465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71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221088"/>
            <a:ext cx="5760640" cy="2376264"/>
          </a:xfrm>
        </p:spPr>
        <p:txBody>
          <a:bodyPr>
            <a:normAutofit fontScale="90000"/>
          </a:bodyPr>
          <a:lstStyle/>
          <a:p>
            <a:r>
              <a:rPr lang="cs-CZ" sz="3000" dirty="0"/>
              <a:t>Joseph Maria </a:t>
            </a:r>
            <a:r>
              <a:rPr lang="cs-CZ" sz="3000" dirty="0" err="1"/>
              <a:t>Olbrich</a:t>
            </a:r>
            <a:r>
              <a:rPr lang="cs-CZ" sz="3000" dirty="0"/>
              <a:t>, Pavilon </a:t>
            </a:r>
            <a:r>
              <a:rPr lang="cs-CZ" sz="3000" dirty="0" err="1"/>
              <a:t>vídenské</a:t>
            </a:r>
            <a:r>
              <a:rPr lang="cs-CZ" sz="3000" dirty="0"/>
              <a:t> secese, </a:t>
            </a:r>
            <a:r>
              <a:rPr lang="cs-CZ" sz="3000" dirty="0" smtClean="0"/>
              <a:t>1898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Plakát na výstavu vídeňské secese, 1898</a:t>
            </a:r>
            <a:endParaRPr lang="cs-CZ" sz="3000" dirty="0"/>
          </a:p>
        </p:txBody>
      </p:sp>
      <p:pic>
        <p:nvPicPr>
          <p:cNvPr id="4" name="Picture 4" descr="C:\Users\dejum22\Desktop\sc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ejum22\Documents\aaazeškoly\1900-1940\secese\sc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22" y="282352"/>
            <a:ext cx="2384242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9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949280"/>
            <a:ext cx="9143999" cy="92697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Gustav Klimt, vlys do pavilonu vídeňské secese, 1902</a:t>
            </a:r>
            <a:endParaRPr lang="cs-CZ" sz="3000" dirty="0"/>
          </a:p>
        </p:txBody>
      </p:sp>
      <p:pic>
        <p:nvPicPr>
          <p:cNvPr id="10242" name="Picture 2" descr="C:\Users\dejum22\Documents\aaazeškoly\1900-1940\102secegen90\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517"/>
            <a:ext cx="8136904" cy="281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jum22\Documents\aaazeškoly\1900-1940\102secegen90\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8388424" cy="273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38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373216"/>
            <a:ext cx="8964488" cy="115212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Gustav Klimt, vlys do pavilonu vídeňské secese, 1902</a:t>
            </a:r>
            <a:endParaRPr lang="cs-CZ" sz="3000" dirty="0"/>
          </a:p>
        </p:txBody>
      </p:sp>
      <p:pic>
        <p:nvPicPr>
          <p:cNvPr id="4" name="Picture 4" descr="C:\Users\dejum22\Documents\aaazeškoly\1900-1940\102secegen90\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38774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58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0192" y="3212976"/>
            <a:ext cx="2664296" cy="331236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Alfred </a:t>
            </a:r>
            <a:r>
              <a:rPr lang="cs-CZ" sz="3000" dirty="0" err="1" smtClean="0"/>
              <a:t>Barr</a:t>
            </a:r>
            <a:r>
              <a:rPr lang="cs-CZ" sz="3000" dirty="0" smtClean="0"/>
              <a:t>, </a:t>
            </a:r>
            <a:r>
              <a:rPr lang="cs-CZ" sz="3000" dirty="0" err="1" smtClean="0"/>
              <a:t>schema</a:t>
            </a:r>
            <a:r>
              <a:rPr lang="cs-CZ" sz="3000" dirty="0" smtClean="0"/>
              <a:t> vývoje moderního umění</a:t>
            </a:r>
            <a:endParaRPr lang="cs-CZ" sz="3000" dirty="0"/>
          </a:p>
        </p:txBody>
      </p:sp>
      <p:pic>
        <p:nvPicPr>
          <p:cNvPr id="30722" name="Picture 2" descr="C:\Users\dejum22\Documents\aaazeškoly\PEDFAKstará\pedfak13\4.KUBOFUTU\fk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6632"/>
            <a:ext cx="5578535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39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/>
          <a:lstStyle/>
          <a:p>
            <a:r>
              <a:rPr lang="cs-CZ" dirty="0" smtClean="0"/>
              <a:t>Fauvismus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Francie cca  od 1905, krátké trvání</a:t>
            </a:r>
          </a:p>
          <a:p>
            <a:r>
              <a:rPr lang="cs-CZ" dirty="0" smtClean="0"/>
              <a:t>Netvoří skupinu</a:t>
            </a:r>
          </a:p>
          <a:p>
            <a:r>
              <a:rPr lang="cs-CZ" dirty="0" smtClean="0"/>
              <a:t>Hlavní rys – autonomní charakter barvy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11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0152" y="3212976"/>
            <a:ext cx="3203848" cy="352839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Charles </a:t>
            </a:r>
            <a:r>
              <a:rPr lang="cs-CZ" sz="3000" dirty="0" err="1" smtClean="0"/>
              <a:t>Rennie</a:t>
            </a:r>
            <a:r>
              <a:rPr lang="cs-CZ" sz="3000" dirty="0" smtClean="0"/>
              <a:t> Mackintosh, Glasgowská škola umění, 1896-1909</a:t>
            </a:r>
            <a:endParaRPr lang="cs-CZ" sz="3000" dirty="0"/>
          </a:p>
        </p:txBody>
      </p:sp>
      <p:pic>
        <p:nvPicPr>
          <p:cNvPr id="3074" name="Picture 2" descr="C:\Users\dejum22\Documents\aaazeškoly\PEDFAKstará\pedfak13\3.SEFAUVEX\s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483739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jum22\Documents\aaazeškoly\PEDFAKstará\pedfak13\3.SEFAUVEX\s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75037"/>
            <a:ext cx="2232248" cy="220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jum22\Documents\aaazeškoly\PEDFAKstará\pedfak13\3.SEFAUVEX\s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98335"/>
            <a:ext cx="2243990" cy="168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72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57192"/>
            <a:ext cx="8229600" cy="170080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Henri Matisse, Mořský útes, 1905</a:t>
            </a:r>
            <a:br>
              <a:rPr lang="cs-CZ" sz="3000" dirty="0" smtClean="0"/>
            </a:br>
            <a:r>
              <a:rPr lang="cs-CZ" sz="3000" dirty="0" smtClean="0"/>
              <a:t>Interiér v </a:t>
            </a:r>
            <a:r>
              <a:rPr lang="cs-CZ" sz="3000" dirty="0" err="1" smtClean="0"/>
              <a:t>Aubergines</a:t>
            </a:r>
            <a:r>
              <a:rPr lang="cs-CZ" sz="3000" dirty="0" smtClean="0"/>
              <a:t>, 1911</a:t>
            </a:r>
            <a:endParaRPr lang="cs-CZ" sz="3000" dirty="0"/>
          </a:p>
        </p:txBody>
      </p:sp>
      <p:pic>
        <p:nvPicPr>
          <p:cNvPr id="2050" name="Picture 2" descr="C:\Users\dejum22\Documents\aaazeškoly\1900-1940\103prifauvexb\pr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33406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jum22\Desktop\v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19118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11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Expresionismus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Začíná v Německu, šíří se i do ostatních zemí</a:t>
            </a:r>
          </a:p>
          <a:p>
            <a:r>
              <a:rPr lang="cs-CZ" dirty="0" smtClean="0"/>
              <a:t>Výtvarné umění, literatura, divadlo, poesie</a:t>
            </a:r>
          </a:p>
          <a:p>
            <a:r>
              <a:rPr lang="cs-CZ" dirty="0" smtClean="0"/>
              <a:t>sociálně kritický, ironický, excentrický, provokativní, založený na polaritách</a:t>
            </a:r>
          </a:p>
          <a:p>
            <a:r>
              <a:rPr lang="cs-CZ" dirty="0" smtClean="0"/>
              <a:t>1905 založena skupina Die Brücke (Drážďany)</a:t>
            </a:r>
          </a:p>
          <a:p>
            <a:r>
              <a:rPr lang="cs-CZ" dirty="0" smtClean="0"/>
              <a:t>1911 skupina Der </a:t>
            </a:r>
            <a:r>
              <a:rPr lang="cs-CZ" dirty="0" err="1" smtClean="0"/>
              <a:t>Blaue</a:t>
            </a:r>
            <a:r>
              <a:rPr lang="cs-CZ" dirty="0" smtClean="0"/>
              <a:t> Reiter (Mnichov)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61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445224"/>
            <a:ext cx="9144000" cy="141277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Ernst Ludwig Kirchner, Program skupiny Die Brücke, 1905</a:t>
            </a:r>
            <a:br>
              <a:rPr lang="cs-CZ" sz="3000" dirty="0" smtClean="0"/>
            </a:br>
            <a:r>
              <a:rPr lang="cs-CZ" sz="3000" dirty="0" smtClean="0"/>
              <a:t>                                     Plakát skupiny Die Brücke, 1910</a:t>
            </a:r>
            <a:endParaRPr lang="cs-CZ" sz="3000" dirty="0"/>
          </a:p>
        </p:txBody>
      </p:sp>
      <p:pic>
        <p:nvPicPr>
          <p:cNvPr id="5122" name="Picture 2" descr="C:\Users\dejum22\Documents\aaazeškoly\1900-1940\103prifauvexb\pr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726" y="106136"/>
            <a:ext cx="3715174" cy="548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ejum22\Documents\aaazeškoly\1900-1940\103prifauvexb\pr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4" y="178144"/>
            <a:ext cx="2735507" cy="541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41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373216"/>
            <a:ext cx="9144000" cy="148478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Ernst Ludwig Kirchner, Potsdamské náměstí, 1914</a:t>
            </a:r>
            <a:br>
              <a:rPr lang="cs-CZ" sz="3000" dirty="0" smtClean="0"/>
            </a:br>
            <a:r>
              <a:rPr lang="cs-CZ" sz="3000" dirty="0" smtClean="0"/>
              <a:t>Emil </a:t>
            </a:r>
            <a:r>
              <a:rPr lang="cs-CZ" sz="3000" dirty="0" err="1" smtClean="0"/>
              <a:t>Nolde</a:t>
            </a:r>
            <a:r>
              <a:rPr lang="cs-CZ" sz="3000" dirty="0" smtClean="0"/>
              <a:t>, Ukřižování, 1911-1912</a:t>
            </a:r>
            <a:endParaRPr lang="cs-CZ" sz="3000" dirty="0"/>
          </a:p>
        </p:txBody>
      </p:sp>
      <p:pic>
        <p:nvPicPr>
          <p:cNvPr id="6148" name="Picture 4" descr="C:\Users\dejum22\Documents\aaazeškoly\1900-1940\103prifauvexb\pr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533969" cy="473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jum22\Documents\aaazeškoly\1900-1940\103prifauvexb\prim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716" y="188640"/>
            <a:ext cx="413913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70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085184"/>
            <a:ext cx="9144000" cy="177281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Vasilij </a:t>
            </a:r>
            <a:r>
              <a:rPr lang="cs-CZ" sz="3000" dirty="0" err="1" smtClean="0"/>
              <a:t>Kandinskij</a:t>
            </a:r>
            <a:r>
              <a:rPr lang="cs-CZ" sz="3000" dirty="0" smtClean="0"/>
              <a:t> , Obálka almanachu Der </a:t>
            </a:r>
            <a:r>
              <a:rPr lang="cs-CZ" sz="3000" dirty="0" err="1" smtClean="0"/>
              <a:t>Blaue</a:t>
            </a:r>
            <a:r>
              <a:rPr lang="cs-CZ" sz="3000" dirty="0" smtClean="0"/>
              <a:t> Reiter, 1911</a:t>
            </a:r>
            <a:br>
              <a:rPr lang="cs-CZ" sz="3000" dirty="0" smtClean="0"/>
            </a:br>
            <a:r>
              <a:rPr lang="cs-CZ" sz="3000" dirty="0" err="1" smtClean="0"/>
              <a:t>Murnau</a:t>
            </a:r>
            <a:r>
              <a:rPr lang="cs-CZ" sz="3000" dirty="0" smtClean="0"/>
              <a:t>, 1909</a:t>
            </a:r>
            <a:endParaRPr lang="cs-CZ" sz="3000" dirty="0"/>
          </a:p>
        </p:txBody>
      </p:sp>
      <p:pic>
        <p:nvPicPr>
          <p:cNvPr id="9218" name="Picture 2" descr="C:\Users\dejum22\Documents\aaazeškoly\1900-1940\103prifauvexb\prim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293342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ejum22\Documents\aaazeškoly\1900-1940\103prifauvexb\prim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64704"/>
            <a:ext cx="517584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38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Kubismus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Nová koncepce obrazu, obrazového prostoru a předmětu v něm</a:t>
            </a:r>
          </a:p>
          <a:p>
            <a:r>
              <a:rPr lang="cs-CZ" dirty="0" smtClean="0"/>
              <a:t>Není vnější nápodoba, východiskem je tvar</a:t>
            </a:r>
          </a:p>
          <a:p>
            <a:r>
              <a:rPr lang="cs-CZ" dirty="0" smtClean="0"/>
              <a:t>Plocha obrazu, role geometrie, fragmentace</a:t>
            </a:r>
          </a:p>
          <a:p>
            <a:r>
              <a:rPr lang="cs-CZ" dirty="0" smtClean="0"/>
              <a:t>Oko a rozum</a:t>
            </a:r>
          </a:p>
          <a:p>
            <a:r>
              <a:rPr lang="cs-CZ" dirty="0" smtClean="0"/>
              <a:t>Analytický a syntetický kubismus</a:t>
            </a:r>
          </a:p>
        </p:txBody>
      </p:sp>
    </p:spTree>
    <p:extLst>
      <p:ext uri="{BB962C8B-B14F-4D97-AF65-F5344CB8AC3E}">
        <p14:creationId xmlns:p14="http://schemas.microsoft.com/office/powerpoint/2010/main" val="356358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0192" y="4221088"/>
            <a:ext cx="3024336" cy="263691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Pablo Picasso, Avignonské slečny, 1907</a:t>
            </a:r>
            <a:endParaRPr lang="cs-CZ" sz="3000" dirty="0"/>
          </a:p>
        </p:txBody>
      </p:sp>
      <p:pic>
        <p:nvPicPr>
          <p:cNvPr id="12290" name="Picture 2" descr="C:\Users\dejum22\Documents\aaazeškoly\1900-1940\104kupibra\akub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1" y="24036"/>
            <a:ext cx="6094173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jum22\Desktop\akub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1054"/>
            <a:ext cx="2520280" cy="193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7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3848" y="5567992"/>
            <a:ext cx="4932040" cy="12687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Pablo Picasso, Ležící žena</a:t>
            </a:r>
            <a:endParaRPr lang="cs-CZ" sz="3000" dirty="0"/>
          </a:p>
        </p:txBody>
      </p:sp>
      <p:pic>
        <p:nvPicPr>
          <p:cNvPr id="14338" name="Picture 2" descr="C:\Users\dejum22\Documents\aaazeškoly\1900-1940\104kupibra\akub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603437" cy="4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dejum22\Documents\aaazeškoly\1900-1940\104kupibra\akub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024336" cy="405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3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36096" y="1988841"/>
            <a:ext cx="2448272" cy="3096344"/>
          </a:xfrm>
        </p:spPr>
        <p:txBody>
          <a:bodyPr>
            <a:normAutofit/>
          </a:bodyPr>
          <a:lstStyle/>
          <a:p>
            <a:endParaRPr lang="cs-CZ" sz="3000" dirty="0"/>
          </a:p>
        </p:txBody>
      </p:sp>
      <p:pic>
        <p:nvPicPr>
          <p:cNvPr id="16386" name="Picture 2" descr="C:\Users\dejum22\Documents\aaazeškoly\1900-1940\104kupibra\akub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335927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dejum22\Documents\aaazeškoly\1900-1940\104kupibra\akub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52" y="764704"/>
            <a:ext cx="3985220" cy="580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1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517232"/>
            <a:ext cx="9144000" cy="134076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Pablo Picasso, Portrét Daniela Henry </a:t>
            </a:r>
            <a:r>
              <a:rPr lang="cs-CZ" sz="3000" dirty="0" err="1" smtClean="0"/>
              <a:t>Kahnweilera</a:t>
            </a:r>
            <a:r>
              <a:rPr lang="cs-CZ" sz="3000" dirty="0" smtClean="0"/>
              <a:t>, 1910</a:t>
            </a:r>
            <a:br>
              <a:rPr lang="cs-CZ" sz="3000" dirty="0" smtClean="0"/>
            </a:br>
            <a:r>
              <a:rPr lang="cs-CZ" sz="3000" dirty="0" smtClean="0"/>
              <a:t>Georges Braque, Housle a džbán, 1910</a:t>
            </a:r>
            <a:endParaRPr lang="cs-CZ" sz="3000" dirty="0"/>
          </a:p>
        </p:txBody>
      </p:sp>
      <p:pic>
        <p:nvPicPr>
          <p:cNvPr id="18434" name="Picture 2" descr="C:\Users\dejum22\Documents\aaazeškoly\1900-1940\104kupibra\kub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3121"/>
            <a:ext cx="3634662" cy="506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ejum22\Documents\aaazeškoly\1900-1940\104kupibra\kub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3121"/>
            <a:ext cx="3096344" cy="504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5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97152"/>
            <a:ext cx="8229600" cy="158417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Otto Wagner, Poštovní spořitelna ve Vídni, 1892-3</a:t>
            </a:r>
            <a:endParaRPr lang="cs-CZ" sz="3000" dirty="0"/>
          </a:p>
        </p:txBody>
      </p:sp>
      <p:pic>
        <p:nvPicPr>
          <p:cNvPr id="11267" name="Picture 3" descr="C:\Users\dejum22\Desktop\baugeschichte-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0002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75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72608"/>
            <a:ext cx="8229600" cy="12687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Georges Braque, Mísa s ovocem a sklenice, 1911</a:t>
            </a:r>
            <a:br>
              <a:rPr lang="cs-CZ" sz="3000" dirty="0" smtClean="0"/>
            </a:br>
            <a:r>
              <a:rPr lang="cs-CZ" sz="3000" dirty="0" smtClean="0"/>
              <a:t>Pablo Picasso, Housle, 1912</a:t>
            </a:r>
            <a:endParaRPr lang="cs-CZ" sz="3000" dirty="0"/>
          </a:p>
        </p:txBody>
      </p:sp>
      <p:pic>
        <p:nvPicPr>
          <p:cNvPr id="20482" name="Picture 2" descr="C:\Users\dejum22\Documents\aaazeškoly\1900-1940\104kupibra\kub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378914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dejum22\Documents\aaazeškoly\1900-1940\104kupibra\kub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34" y="116632"/>
            <a:ext cx="3769449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53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0072" y="4365104"/>
            <a:ext cx="3466728" cy="208823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Pablo Picasso, Muž v klobouku,  1915</a:t>
            </a:r>
            <a:endParaRPr lang="cs-CZ" sz="3000" dirty="0"/>
          </a:p>
        </p:txBody>
      </p:sp>
      <p:pic>
        <p:nvPicPr>
          <p:cNvPr id="21506" name="Picture 2" descr="C:\Users\dejum22\Documents\aaazeškoly\1900-1940\104kupibra\kub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392488" cy="633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0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085184"/>
            <a:ext cx="9144000" cy="177281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Fernand Léger, Kontrasty tvarů, 1913</a:t>
            </a:r>
            <a:br>
              <a:rPr lang="cs-CZ" sz="3000" dirty="0" smtClean="0"/>
            </a:br>
            <a:r>
              <a:rPr lang="cs-CZ" sz="3000" dirty="0" smtClean="0"/>
              <a:t>Robert Delaunay,  Simultánní kompozice, slunce a měsíc, 1913</a:t>
            </a:r>
            <a:endParaRPr lang="cs-CZ" sz="3000" dirty="0"/>
          </a:p>
        </p:txBody>
      </p:sp>
      <p:pic>
        <p:nvPicPr>
          <p:cNvPr id="22530" name="Picture 2" descr="C:\Users\dejum22\Documents\aaazeškoly\1900-1940\105salkubfutu\akub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4624"/>
            <a:ext cx="4657466" cy="370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jum22\Documents\aaazeškoly\1900-1940\105salkubfutu\akub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44" y="514624"/>
            <a:ext cx="3657044" cy="370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42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Futurismus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Itálie</a:t>
            </a:r>
          </a:p>
          <a:p>
            <a:r>
              <a:rPr lang="cs-CZ" dirty="0" smtClean="0"/>
              <a:t>1909 Filippo Tommaso Marinetti, Manifest futurismu</a:t>
            </a:r>
          </a:p>
          <a:p>
            <a:r>
              <a:rPr lang="cs-CZ" dirty="0" smtClean="0"/>
              <a:t>Pohyb, rychlost, moderní svět, zničit vše staré</a:t>
            </a:r>
          </a:p>
          <a:p>
            <a:r>
              <a:rPr lang="cs-CZ" dirty="0" smtClean="0"/>
              <a:t>Simultánnost, průniky, linie-síly</a:t>
            </a:r>
          </a:p>
          <a:p>
            <a:r>
              <a:rPr lang="cs-CZ" dirty="0" smtClean="0"/>
              <a:t>Progresivní vize o umění budoucnosti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759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517232"/>
            <a:ext cx="8712968" cy="1340768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Giacomo Balla, Abstraktní rychlost, let vlaštovek, 1913</a:t>
            </a:r>
            <a:br>
              <a:rPr lang="cs-CZ" sz="3000" dirty="0" smtClean="0"/>
            </a:br>
            <a:r>
              <a:rPr lang="cs-CZ" sz="3000" dirty="0" smtClean="0"/>
              <a:t>Umberto Boccioni, Dynamismus fotbalisty, 1913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26626" name="Picture 2" descr="C:\Users\dejum22\Documents\aaazeškoly\1900-1940\105salkubfutu\fu22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40768"/>
            <a:ext cx="4216732" cy="342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dejum22\Documents\aaazeškoly\1900-1940\105salkubfutu\fu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68706"/>
            <a:ext cx="4143936" cy="403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03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733256"/>
            <a:ext cx="8435280" cy="1440160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Umberto Boccioni, Dynamismus koně + domy, 1914-1915</a:t>
            </a:r>
            <a:br>
              <a:rPr lang="cs-CZ" sz="3000" dirty="0" smtClean="0"/>
            </a:br>
            <a:r>
              <a:rPr lang="cs-CZ" sz="3000" dirty="0" smtClean="0"/>
              <a:t>Giacomo Balla, Objekt, 1915</a:t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4" name="Picture 3" descr="C:\Users\dejum22\Documents\aaazeškoly\1900-1940\105salkubfutu\fu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6"/>
            <a:ext cx="3545378" cy="358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jum22\Documents\aaazeškoly\1900-1940\105salkubfutu\fu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1" y="260648"/>
            <a:ext cx="486929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23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658336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Luigi Russolo, </a:t>
            </a:r>
            <a:r>
              <a:rPr lang="cs-CZ" sz="3000" dirty="0" err="1" smtClean="0"/>
              <a:t>hřmotiče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Filippo Tommaso Marinetti, Osvobozená slova, 1914 </a:t>
            </a:r>
            <a:endParaRPr lang="cs-CZ" sz="3000" dirty="0"/>
          </a:p>
        </p:txBody>
      </p:sp>
      <p:pic>
        <p:nvPicPr>
          <p:cNvPr id="28674" name="Picture 2" descr="C:\Users\dejum22\Documents\aaazeškoly\1900-1940\105salkubfutu\fu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462272" cy="302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dejum22\Documents\aaazeškoly\1900-1940\105salkubfutu\fu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9" y="3429000"/>
            <a:ext cx="4126041" cy="33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1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3968" y="4581128"/>
            <a:ext cx="4860032" cy="216024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Marcel Duchamp, Nevěsta svlékaná svými mládenci, dokonce (Velké sklo), 1915-23</a:t>
            </a:r>
            <a:endParaRPr lang="cs-CZ" sz="3000" dirty="0"/>
          </a:p>
        </p:txBody>
      </p:sp>
      <p:pic>
        <p:nvPicPr>
          <p:cNvPr id="1026" name="Picture 2" descr="C:\Users\dejum22\Documents\aaazeškoly\1900-1940\108duchdakonstr\duch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6" y="162138"/>
            <a:ext cx="4285134" cy="66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jum22\Documents\aaazeškoly\1900-1940\108duchdakonstr\duch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2822004" cy="410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1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25144"/>
            <a:ext cx="8229600" cy="213285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Marcel Duchamp a ready made: </a:t>
            </a:r>
            <a:br>
              <a:rPr lang="cs-CZ" sz="3000" dirty="0" smtClean="0"/>
            </a:br>
            <a:r>
              <a:rPr lang="cs-CZ" sz="3000" dirty="0" smtClean="0"/>
              <a:t>Kolo bicyklu, 1913-1914</a:t>
            </a:r>
            <a:br>
              <a:rPr lang="cs-CZ" sz="3000" dirty="0" smtClean="0"/>
            </a:br>
            <a:r>
              <a:rPr lang="cs-CZ" sz="3000" dirty="0" smtClean="0"/>
              <a:t>Sušák na lahve, kol. 1917 </a:t>
            </a:r>
            <a:br>
              <a:rPr lang="cs-CZ" sz="3000" dirty="0" smtClean="0"/>
            </a:br>
            <a:r>
              <a:rPr lang="cs-CZ" sz="3000" dirty="0" smtClean="0"/>
              <a:t>Fontána, 1917</a:t>
            </a:r>
            <a:endParaRPr lang="cs-CZ" sz="3000" dirty="0"/>
          </a:p>
        </p:txBody>
      </p:sp>
      <p:pic>
        <p:nvPicPr>
          <p:cNvPr id="2050" name="Picture 2" descr="C:\Users\dejum22\Documents\aaazeškoly\1900-1940\108duchdakonstr\duch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7612"/>
            <a:ext cx="2520280" cy="408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jum22\Documents\aaazeškoly\1900-1940\108duchdakonstr\duch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22" y="404663"/>
            <a:ext cx="2479656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jum22\Documents\aaazeškoly\1900-1940\108duchdakonstr\duch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2"/>
            <a:ext cx="3147142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64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Abstraktní umění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Není přímý vztah k předmětné, opticky vnímatelné realitě</a:t>
            </a:r>
          </a:p>
          <a:p>
            <a:r>
              <a:rPr lang="cs-CZ" dirty="0" smtClean="0"/>
              <a:t>Barvy, tvary, linie</a:t>
            </a:r>
          </a:p>
          <a:p>
            <a:r>
              <a:rPr lang="cs-CZ" dirty="0" smtClean="0"/>
              <a:t>Geometrická a organická abstrakce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409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0" y="4005064"/>
            <a:ext cx="3754760" cy="2448272"/>
          </a:xfrm>
        </p:spPr>
        <p:txBody>
          <a:bodyPr>
            <a:normAutofit/>
          </a:bodyPr>
          <a:lstStyle/>
          <a:p>
            <a:r>
              <a:rPr lang="cs-CZ" sz="3000" dirty="0"/>
              <a:t>Otto Wagner, Poštovní spořitelna ve Vídni, 1892-3</a:t>
            </a:r>
          </a:p>
        </p:txBody>
      </p:sp>
      <p:pic>
        <p:nvPicPr>
          <p:cNvPr id="12290" name="Picture 2" descr="C:\Users\dejum22\Desktop\Österreichische_Postsparkasse_Vienna_Oct._2006_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3645024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jum22\Desktop\wag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0324"/>
            <a:ext cx="4392488" cy="308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9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51216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Vasilij </a:t>
            </a:r>
            <a:r>
              <a:rPr lang="cs-CZ" sz="3000" dirty="0" err="1" smtClean="0"/>
              <a:t>Kandinskij</a:t>
            </a:r>
            <a:r>
              <a:rPr lang="cs-CZ" sz="3000" dirty="0" smtClean="0"/>
              <a:t>, Imprese, 1911</a:t>
            </a:r>
            <a:br>
              <a:rPr lang="cs-CZ" sz="3000" dirty="0" smtClean="0"/>
            </a:br>
            <a:r>
              <a:rPr lang="cs-CZ" sz="3000" dirty="0" smtClean="0"/>
              <a:t>Improvizace 1910</a:t>
            </a:r>
            <a:endParaRPr lang="cs-CZ" sz="3000" dirty="0"/>
          </a:p>
        </p:txBody>
      </p:sp>
      <p:pic>
        <p:nvPicPr>
          <p:cNvPr id="31748" name="Picture 4" descr="C:\Users\dejum22\Desktop\kandinsky-improvvisazione719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5648"/>
            <a:ext cx="3312368" cy="435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C:\Users\dejum22\Documents\aaazeškoly\1900-1940\abstrakceb\a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19982"/>
            <a:ext cx="4463257" cy="344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28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112474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Vasilij </a:t>
            </a:r>
            <a:r>
              <a:rPr lang="cs-CZ" sz="3000" dirty="0" err="1" smtClean="0"/>
              <a:t>Kandinskij</a:t>
            </a:r>
            <a:r>
              <a:rPr lang="cs-CZ" sz="3000" dirty="0" smtClean="0"/>
              <a:t>, Kompozice V. (Poslední soud) , 1911</a:t>
            </a:r>
            <a:endParaRPr lang="cs-CZ" sz="3000" dirty="0"/>
          </a:p>
        </p:txBody>
      </p:sp>
      <p:pic>
        <p:nvPicPr>
          <p:cNvPr id="32770" name="Picture 2" descr="C:\Users\dejum22\Documents\aaazeškoly\1900-1940\abstrakce\ab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344816" cy="51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32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100811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František Kupka, Amorfa/Dvoubarevná fuga, 1912</a:t>
            </a:r>
            <a:endParaRPr lang="cs-CZ" sz="3000" dirty="0"/>
          </a:p>
        </p:txBody>
      </p:sp>
      <p:pic>
        <p:nvPicPr>
          <p:cNvPr id="34818" name="Picture 2" descr="C:\Users\dejum22\Documents\aaazeškoly\1900-1940\abstrakceb\ab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95" y="116632"/>
            <a:ext cx="5548109" cy="541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52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96136" y="692696"/>
            <a:ext cx="3096343" cy="5976664"/>
          </a:xfrm>
        </p:spPr>
        <p:txBody>
          <a:bodyPr>
            <a:normAutofit/>
          </a:bodyPr>
          <a:lstStyle/>
          <a:p>
            <a:pPr algn="l"/>
            <a:r>
              <a:rPr lang="cs-CZ" sz="3000" dirty="0" smtClean="0"/>
              <a:t>František Kupka, První krok, 1910-1913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Děvčátko s míčem, 1908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studie 1908-1909</a:t>
            </a:r>
            <a:endParaRPr lang="cs-CZ" sz="3000" dirty="0"/>
          </a:p>
        </p:txBody>
      </p:sp>
      <p:pic>
        <p:nvPicPr>
          <p:cNvPr id="35842" name="Picture 2" descr="C:\Users\dejum22\Documents\aaazeškoly\1900-1940\abstrakceb\ab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04037"/>
            <a:ext cx="1800200" cy="298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dejum22\Documents\aaazeškoly\1900-1940\abstrakceb\ab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64808"/>
            <a:ext cx="184163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C:\Users\dejum22\Documents\aaazeškoly\1900-1940\abstrakceb\ab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3368"/>
            <a:ext cx="4968552" cy="3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1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3968" y="3739876"/>
            <a:ext cx="4860032" cy="311812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František Kupka, Vertikální plány,  </a:t>
            </a:r>
            <a:r>
              <a:rPr lang="cs-CZ" sz="3000" dirty="0" smtClean="0"/>
              <a:t>1912-1913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Klávesy </a:t>
            </a:r>
            <a:r>
              <a:rPr lang="cs-CZ" sz="3000" dirty="0" err="1" smtClean="0"/>
              <a:t>piána</a:t>
            </a:r>
            <a:r>
              <a:rPr lang="cs-CZ" sz="3000" dirty="0" smtClean="0"/>
              <a:t>, 1909</a:t>
            </a:r>
            <a:endParaRPr lang="cs-CZ" sz="3000" dirty="0"/>
          </a:p>
        </p:txBody>
      </p:sp>
      <p:pic>
        <p:nvPicPr>
          <p:cNvPr id="36866" name="Picture 2" descr="C:\Users\dejum22\Documents\aaazeškoly\1900-1940\abstrakceb\ab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3888432" cy="660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jum22\Desktop\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648"/>
            <a:ext cx="302127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75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589240"/>
            <a:ext cx="9144000" cy="115212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Kazimir Malevič, Černý čtverec na bílém pozadí, před1915</a:t>
            </a:r>
            <a:br>
              <a:rPr lang="cs-CZ" sz="3000" dirty="0" smtClean="0"/>
            </a:br>
            <a:r>
              <a:rPr lang="cs-CZ" sz="3000" dirty="0" smtClean="0"/>
              <a:t>Výstava 0,10 v Petrohradě, 1915</a:t>
            </a:r>
            <a:endParaRPr lang="cs-CZ" sz="3000" dirty="0"/>
          </a:p>
        </p:txBody>
      </p:sp>
      <p:pic>
        <p:nvPicPr>
          <p:cNvPr id="39938" name="Picture 2" descr="C:\Users\dejum22\Documents\aaazeškoly\1900-1940\abstrakceb\ab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538"/>
            <a:ext cx="508907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ejum22\Documents\aaazeškoly\1900-1940\abstrakceb\ab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79778"/>
            <a:ext cx="3071351" cy="23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40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86409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Piet Mondrian, Kompozice, 1917-1919</a:t>
            </a:r>
            <a:endParaRPr lang="cs-CZ" sz="3000" dirty="0"/>
          </a:p>
        </p:txBody>
      </p:sp>
      <p:pic>
        <p:nvPicPr>
          <p:cNvPr id="44034" name="Picture 2" descr="C:\Users\dejum22\Documents\aaazeškoly\1900-1940\abstrakce\ab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344624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08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0" y="2564904"/>
            <a:ext cx="3754760" cy="388843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Piet Mondrian, Molo a oceán, 1915</a:t>
            </a:r>
            <a:endParaRPr lang="cs-CZ" sz="3000" dirty="0"/>
          </a:p>
        </p:txBody>
      </p:sp>
      <p:pic>
        <p:nvPicPr>
          <p:cNvPr id="43010" name="Picture 2" descr="C:\Users\dejum22\Documents\aaazeškoly\1900-1940\abstrzbytky\mon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2" y="3356992"/>
            <a:ext cx="408191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Users\dejum22\Documents\aaazeškoly\1900-1940\abstrakce\ab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5641"/>
            <a:ext cx="4104456" cy="301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32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0" y="548680"/>
            <a:ext cx="3754760" cy="6048672"/>
          </a:xfrm>
        </p:spPr>
        <p:txBody>
          <a:bodyPr>
            <a:normAutofit/>
          </a:bodyPr>
          <a:lstStyle/>
          <a:p>
            <a:r>
              <a:rPr lang="cs-CZ" sz="3000" dirty="0" err="1" smtClean="0"/>
              <a:t>Hendrik</a:t>
            </a:r>
            <a:r>
              <a:rPr lang="cs-CZ" sz="3000" dirty="0" smtClean="0"/>
              <a:t> Petrus </a:t>
            </a:r>
            <a:r>
              <a:rPr lang="cs-CZ" sz="3000" dirty="0" err="1" smtClean="0"/>
              <a:t>Berlage</a:t>
            </a:r>
            <a:r>
              <a:rPr lang="cs-CZ" sz="3000" dirty="0" smtClean="0"/>
              <a:t>, Burza v Amsterdamu,  1897-1903</a:t>
            </a:r>
            <a:endParaRPr lang="cs-CZ" sz="3000" dirty="0"/>
          </a:p>
        </p:txBody>
      </p:sp>
      <p:pic>
        <p:nvPicPr>
          <p:cNvPr id="10242" name="Picture 2" descr="C:\Users\dejum22\Documents\aaazeškoly\PEDFAKstará\5.ZAKLARCH.SECESE\sb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jum22\Documents\aaazeškoly\PEDFAKstará\5.ZAKLARCH.SECESE\sb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960440" cy="31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1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589240"/>
            <a:ext cx="8229600" cy="100811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Auguste </a:t>
            </a:r>
            <a:r>
              <a:rPr lang="cs-CZ" sz="3000" dirty="0" err="1" smtClean="0"/>
              <a:t>Perret</a:t>
            </a:r>
            <a:r>
              <a:rPr lang="cs-CZ" sz="3000" dirty="0" smtClean="0"/>
              <a:t>, Bytový dům v </a:t>
            </a:r>
            <a:r>
              <a:rPr lang="cs-CZ" sz="3000" dirty="0" err="1" smtClean="0"/>
              <a:t>rue</a:t>
            </a:r>
            <a:r>
              <a:rPr lang="cs-CZ" sz="3000" dirty="0" smtClean="0"/>
              <a:t> Franklin, Paříž, 1902-1904</a:t>
            </a:r>
            <a:endParaRPr lang="cs-CZ" sz="3000" dirty="0"/>
          </a:p>
        </p:txBody>
      </p:sp>
      <p:pic>
        <p:nvPicPr>
          <p:cNvPr id="1026" name="Picture 2" descr="C:\Users\dejum22\Desktop\perre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3168352" cy="492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jum22\Desktop\0925ac28e411c1c629775ef2b0eb8a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92" y="1988840"/>
            <a:ext cx="3384376" cy="298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85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8024" y="3861048"/>
            <a:ext cx="4355976" cy="273630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Peter </a:t>
            </a:r>
            <a:r>
              <a:rPr lang="cs-CZ" sz="3000" dirty="0" err="1" smtClean="0"/>
              <a:t>Behrens</a:t>
            </a:r>
            <a:r>
              <a:rPr lang="cs-CZ" sz="3000" dirty="0" smtClean="0"/>
              <a:t>,  Továrna na turbíny AEG v Berlíně, 1910</a:t>
            </a:r>
            <a:endParaRPr lang="cs-CZ" sz="3000" dirty="0"/>
          </a:p>
        </p:txBody>
      </p:sp>
      <p:pic>
        <p:nvPicPr>
          <p:cNvPr id="1026" name="Picture 2" descr="C:\Users\dejum22\Desktop\AEG_by_Peter_Behren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44" y="44624"/>
            <a:ext cx="432048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Berlin-wedding aeg-premises hall-15 1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58145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9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9912" y="5085184"/>
            <a:ext cx="5302748" cy="173849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Adolf Loos, Obchodní dům </a:t>
            </a:r>
            <a:r>
              <a:rPr lang="cs-CZ" sz="3000" dirty="0" err="1" smtClean="0"/>
              <a:t>Goldman</a:t>
            </a:r>
            <a:r>
              <a:rPr lang="cs-CZ" sz="3000" dirty="0" smtClean="0"/>
              <a:t> a </a:t>
            </a:r>
            <a:r>
              <a:rPr lang="cs-CZ" sz="3000" dirty="0" err="1" smtClean="0"/>
              <a:t>Salatsch</a:t>
            </a:r>
            <a:r>
              <a:rPr lang="cs-CZ" sz="3000" dirty="0" smtClean="0"/>
              <a:t> ve Vídni, 1911</a:t>
            </a:r>
            <a:endParaRPr lang="cs-CZ" sz="3000" dirty="0"/>
          </a:p>
        </p:txBody>
      </p:sp>
      <p:pic>
        <p:nvPicPr>
          <p:cNvPr id="13314" name="Picture 2" descr="C:\Users\dejum22\Documents\aaazeškoly\PEDFAKstará\5.ZAKLARCH.SECESE\sb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8032"/>
            <a:ext cx="3312368" cy="44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ejum22\Documents\aaazeškoly\PEDFAKstará\5.ZAKLARCH.SECESE\sb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28" y="836712"/>
            <a:ext cx="5052444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jum22\Desktop\Untitled-Scanned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41168"/>
            <a:ext cx="2448272" cy="177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52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0072" y="4221088"/>
            <a:ext cx="3923928" cy="251028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Adolf Loos, Steinerův dům ve Vídni, 1910</a:t>
            </a:r>
            <a:endParaRPr lang="cs-CZ" sz="3000" dirty="0"/>
          </a:p>
        </p:txBody>
      </p:sp>
      <p:pic>
        <p:nvPicPr>
          <p:cNvPr id="14338" name="Picture 2" descr="C:\Users\dejum22\Documents\aaazeškoly\PEDFAKstará\5.ZAKLARCH.SECESE\sb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77" y="24408"/>
            <a:ext cx="4331602" cy="311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dejum22\Documents\aaazeškoly\PEDFAKstará\5.ZAKLARCH.SECESE\sb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0" y="3645024"/>
            <a:ext cx="4278829" cy="292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42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538</Words>
  <Application>Microsoft Office PowerPoint</Application>
  <PresentationFormat>Předvádění na obrazovce (4:3)</PresentationFormat>
  <Paragraphs>73</Paragraphs>
  <Slides>47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Motiv systému Office</vt:lpstr>
      <vt:lpstr>Umění první třetiny 20.století </vt:lpstr>
      <vt:lpstr>Charles Rennie Mackintosh, Glasgowská škola umění, 1896-1909</vt:lpstr>
      <vt:lpstr>Otto Wagner, Poštovní spořitelna ve Vídni, 1892-3</vt:lpstr>
      <vt:lpstr>Otto Wagner, Poštovní spořitelna ve Vídni, 1892-3</vt:lpstr>
      <vt:lpstr>Hendrik Petrus Berlage, Burza v Amsterdamu,  1897-1903</vt:lpstr>
      <vt:lpstr>Auguste Perret, Bytový dům v rue Franklin, Paříž, 1902-1904</vt:lpstr>
      <vt:lpstr>Peter Behrens,  Továrna na turbíny AEG v Berlíně, 1910</vt:lpstr>
      <vt:lpstr>Adolf Loos, Obchodní dům Goldman a Salatsch ve Vídni, 1911</vt:lpstr>
      <vt:lpstr>Adolf Loos, Steinerův dům ve Vídni, 1910</vt:lpstr>
      <vt:lpstr>Adolf Loos Müllerova vila v Praze, 1930 </vt:lpstr>
      <vt:lpstr>Frank Lloyd Wright, Dům pro Darwina Martina, Buffalo, 1904</vt:lpstr>
      <vt:lpstr>Oven Jones, z Gramatiky ornamentu, 1856</vt:lpstr>
      <vt:lpstr>Victor Horta,  Tasselův dům v Bruselu, 1892-93 Vlastní dům s ateliérem v Bruselu, 1898</vt:lpstr>
      <vt:lpstr>Josef Hofmann, návrhy tapet, látek, 1902 Koloman Moser, typografie, 1901</vt:lpstr>
      <vt:lpstr>Joseph Maria Olbrich, Pavilon vídenské secese, 1898  Plakát na výstavu vídeňské secese, 1898</vt:lpstr>
      <vt:lpstr>Gustav Klimt, vlys do pavilonu vídeňské secese, 1902</vt:lpstr>
      <vt:lpstr>Gustav Klimt, vlys do pavilonu vídeňské secese, 1902</vt:lpstr>
      <vt:lpstr>Alfred Barr, schema vývoje moderního umění</vt:lpstr>
      <vt:lpstr>Fauvismus</vt:lpstr>
      <vt:lpstr>Henri Matisse, Mořský útes, 1905 Interiér v Aubergines, 1911</vt:lpstr>
      <vt:lpstr>Expresionismus</vt:lpstr>
      <vt:lpstr>Ernst Ludwig Kirchner, Program skupiny Die Brücke, 1905                                      Plakát skupiny Die Brücke, 1910</vt:lpstr>
      <vt:lpstr>Ernst Ludwig Kirchner, Potsdamské náměstí, 1914 Emil Nolde, Ukřižování, 1911-1912</vt:lpstr>
      <vt:lpstr>Vasilij Kandinskij , Obálka almanachu Der Blaue Reiter, 1911 Murnau, 1909</vt:lpstr>
      <vt:lpstr>Kubismus</vt:lpstr>
      <vt:lpstr>Pablo Picasso, Avignonské slečny, 1907</vt:lpstr>
      <vt:lpstr>Pablo Picasso, Ležící žena</vt:lpstr>
      <vt:lpstr>Prezentace aplikace PowerPoint</vt:lpstr>
      <vt:lpstr>Pablo Picasso, Portrét Daniela Henry Kahnweilera, 1910 Georges Braque, Housle a džbán, 1910</vt:lpstr>
      <vt:lpstr>Georges Braque, Mísa s ovocem a sklenice, 1911 Pablo Picasso, Housle, 1912</vt:lpstr>
      <vt:lpstr>Pablo Picasso, Muž v klobouku,  1915</vt:lpstr>
      <vt:lpstr>Fernand Léger, Kontrasty tvarů, 1913 Robert Delaunay,  Simultánní kompozice, slunce a měsíc, 1913</vt:lpstr>
      <vt:lpstr>Futurismus</vt:lpstr>
      <vt:lpstr>Giacomo Balla, Abstraktní rychlost, let vlaštovek, 1913 Umberto Boccioni, Dynamismus fotbalisty, 1913  </vt:lpstr>
      <vt:lpstr>Umberto Boccioni, Dynamismus koně + domy, 1914-1915 Giacomo Balla, Objekt, 1915 </vt:lpstr>
      <vt:lpstr>Luigi Russolo, hřmotiče   Filippo Tommaso Marinetti, Osvobozená slova, 1914 </vt:lpstr>
      <vt:lpstr>Marcel Duchamp, Nevěsta svlékaná svými mládenci, dokonce (Velké sklo), 1915-23</vt:lpstr>
      <vt:lpstr>Marcel Duchamp a ready made:  Kolo bicyklu, 1913-1914 Sušák na lahve, kol. 1917  Fontána, 1917</vt:lpstr>
      <vt:lpstr>Abstraktní umění</vt:lpstr>
      <vt:lpstr>Vasilij Kandinskij, Imprese, 1911 Improvizace 1910</vt:lpstr>
      <vt:lpstr>Vasilij Kandinskij, Kompozice V. (Poslední soud) , 1911</vt:lpstr>
      <vt:lpstr>František Kupka, Amorfa/Dvoubarevná fuga, 1912</vt:lpstr>
      <vt:lpstr>František Kupka, První krok, 1910-1913     Děvčátko s míčem, 1908  studie 1908-1909</vt:lpstr>
      <vt:lpstr>František Kupka, Vertikální plány,  1912-1913  Klávesy piána, 1909</vt:lpstr>
      <vt:lpstr>Kazimir Malevič, Černý čtverec na bílém pozadí, před1915 Výstava 0,10 v Petrohradě, 1915</vt:lpstr>
      <vt:lpstr>Piet Mondrian, Kompozice, 1917-1919</vt:lpstr>
      <vt:lpstr>Piet Mondrian, Molo a oceán, 1915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Umění první třetiny 20.století</dc:title>
  <dc:creator>dejum22</dc:creator>
  <cp:lastModifiedBy>dejum22</cp:lastModifiedBy>
  <cp:revision>14</cp:revision>
  <dcterms:created xsi:type="dcterms:W3CDTF">2014-03-23T18:31:47Z</dcterms:created>
  <dcterms:modified xsi:type="dcterms:W3CDTF">2014-03-23T20:33:29Z</dcterms:modified>
</cp:coreProperties>
</file>