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83" r:id="rId7"/>
    <p:sldId id="262" r:id="rId8"/>
    <p:sldId id="284" r:id="rId9"/>
    <p:sldId id="263" r:id="rId10"/>
    <p:sldId id="264" r:id="rId11"/>
    <p:sldId id="265" r:id="rId12"/>
    <p:sldId id="285" r:id="rId13"/>
    <p:sldId id="266" r:id="rId14"/>
    <p:sldId id="286" r:id="rId15"/>
    <p:sldId id="287" r:id="rId16"/>
    <p:sldId id="288" r:id="rId17"/>
    <p:sldId id="267" r:id="rId18"/>
    <p:sldId id="268" r:id="rId19"/>
    <p:sldId id="269" r:id="rId20"/>
    <p:sldId id="270" r:id="rId21"/>
    <p:sldId id="271" r:id="rId22"/>
    <p:sldId id="272" r:id="rId23"/>
    <p:sldId id="294" r:id="rId24"/>
    <p:sldId id="273" r:id="rId25"/>
    <p:sldId id="274" r:id="rId26"/>
    <p:sldId id="275" r:id="rId27"/>
    <p:sldId id="289" r:id="rId28"/>
    <p:sldId id="291" r:id="rId29"/>
    <p:sldId id="277" r:id="rId30"/>
    <p:sldId id="292" r:id="rId31"/>
    <p:sldId id="293" r:id="rId32"/>
    <p:sldId id="280" r:id="rId33"/>
    <p:sldId id="281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2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EE6D-CAFB-4AE1-841C-0933F91BF975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7649-8A21-40AC-AADF-E1F5CFE8FB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6830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EE6D-CAFB-4AE1-841C-0933F91BF975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7649-8A21-40AC-AADF-E1F5CFE8FB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405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EE6D-CAFB-4AE1-841C-0933F91BF975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7649-8A21-40AC-AADF-E1F5CFE8FB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964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EE6D-CAFB-4AE1-841C-0933F91BF975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7649-8A21-40AC-AADF-E1F5CFE8FB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660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EE6D-CAFB-4AE1-841C-0933F91BF975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7649-8A21-40AC-AADF-E1F5CFE8FB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3965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EE6D-CAFB-4AE1-841C-0933F91BF975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7649-8A21-40AC-AADF-E1F5CFE8FB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0056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EE6D-CAFB-4AE1-841C-0933F91BF975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7649-8A21-40AC-AADF-E1F5CFE8FB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35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EE6D-CAFB-4AE1-841C-0933F91BF975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7649-8A21-40AC-AADF-E1F5CFE8FB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5698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EE6D-CAFB-4AE1-841C-0933F91BF975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7649-8A21-40AC-AADF-E1F5CFE8FB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770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EE6D-CAFB-4AE1-841C-0933F91BF975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7649-8A21-40AC-AADF-E1F5CFE8FB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24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EE6D-CAFB-4AE1-841C-0933F91BF975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7649-8A21-40AC-AADF-E1F5CFE8FB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200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1EE6D-CAFB-4AE1-841C-0933F91BF975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37649-8A21-40AC-AADF-E1F5CFE8FB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273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Období mezi dvěma válkami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Umění a </a:t>
            </a:r>
            <a:r>
              <a:rPr lang="cs-CZ" dirty="0" smtClean="0"/>
              <a:t>politika: 20.a30.léta</a:t>
            </a:r>
            <a:endParaRPr lang="cs-CZ" dirty="0"/>
          </a:p>
          <a:p>
            <a:r>
              <a:rPr lang="cs-CZ" dirty="0" smtClean="0"/>
              <a:t>Dadaismus - reakce na válku a otevírání nových cest</a:t>
            </a:r>
          </a:p>
          <a:p>
            <a:r>
              <a:rPr lang="cs-CZ" dirty="0" smtClean="0"/>
              <a:t>„Návrat k řádu“: zpět ke klasickému zobrazení</a:t>
            </a:r>
          </a:p>
          <a:p>
            <a:r>
              <a:rPr lang="cs-CZ" dirty="0" smtClean="0"/>
              <a:t>Konstruktivismus: ruská avantgarda a Evropa</a:t>
            </a:r>
          </a:p>
          <a:p>
            <a:r>
              <a:rPr lang="cs-CZ" dirty="0" err="1" smtClean="0"/>
              <a:t>Bauhaus</a:t>
            </a:r>
            <a:r>
              <a:rPr lang="cs-CZ" dirty="0" smtClean="0"/>
              <a:t> a moderní architektura</a:t>
            </a:r>
          </a:p>
          <a:p>
            <a:r>
              <a:rPr lang="cs-CZ" dirty="0" smtClean="0"/>
              <a:t>Surrealismus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873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5229200"/>
            <a:ext cx="4536504" cy="1440160"/>
          </a:xfrm>
        </p:spPr>
        <p:txBody>
          <a:bodyPr>
            <a:normAutofit fontScale="90000"/>
          </a:bodyPr>
          <a:lstStyle/>
          <a:p>
            <a:r>
              <a:rPr lang="cs-CZ" sz="3000" dirty="0" smtClean="0"/>
              <a:t>Vladimír </a:t>
            </a:r>
            <a:r>
              <a:rPr lang="cs-CZ" sz="3000" dirty="0" err="1" smtClean="0"/>
              <a:t>Tatlin</a:t>
            </a:r>
            <a:r>
              <a:rPr lang="cs-CZ" sz="3000" dirty="0" smtClean="0"/>
              <a:t>, Rohový reliéf, 1915</a:t>
            </a:r>
            <a:br>
              <a:rPr lang="cs-CZ" sz="3000" dirty="0" smtClean="0"/>
            </a:br>
            <a:r>
              <a:rPr lang="cs-CZ" sz="3000" dirty="0" smtClean="0"/>
              <a:t>Věž III. Internacionály, 1919-1920</a:t>
            </a:r>
            <a:endParaRPr lang="cs-CZ" sz="3000" dirty="0"/>
          </a:p>
        </p:txBody>
      </p:sp>
      <p:pic>
        <p:nvPicPr>
          <p:cNvPr id="4" name="Picture 2" descr="C:\Users\dejum22\Documents\aaazeškoly\1900-1940\2013\07dadaduchkonst\41tatrohrel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325225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dejum22\Documents\aaazeškoly\1900-1940\2013\07dadaduchkonst\45tatvěř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628" y="188640"/>
            <a:ext cx="4331437" cy="579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48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>
            <a:normAutofit/>
          </a:bodyPr>
          <a:lstStyle/>
          <a:p>
            <a:r>
              <a:rPr lang="cs-CZ" sz="3000" dirty="0" smtClean="0"/>
              <a:t>Alexandr Rodčenko, </a:t>
            </a:r>
            <a:r>
              <a:rPr lang="cs-CZ" sz="3000" dirty="0" smtClean="0"/>
              <a:t> Prostorové </a:t>
            </a:r>
            <a:r>
              <a:rPr lang="cs-CZ" sz="3000" dirty="0" smtClean="0"/>
              <a:t>konstrukce, </a:t>
            </a:r>
            <a:r>
              <a:rPr lang="cs-CZ" sz="3000" dirty="0" smtClean="0"/>
              <a:t>1918-1919</a:t>
            </a:r>
            <a:r>
              <a:rPr lang="cs-CZ" sz="3000" dirty="0" smtClean="0"/>
              <a:t/>
            </a:r>
            <a:br>
              <a:rPr lang="cs-CZ" sz="3000" dirty="0" smtClean="0"/>
            </a:br>
            <a:endParaRPr lang="cs-CZ" sz="3000" dirty="0"/>
          </a:p>
        </p:txBody>
      </p:sp>
      <p:pic>
        <p:nvPicPr>
          <p:cNvPr id="7170" name="Picture 2" descr="C:\Users\dejum22\Documents\aaazeškoly\1900-1940\2013\07dadaduchkonst\53rodprosrkon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1677"/>
            <a:ext cx="3600400" cy="494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ejum22\Documents\aaazeškoly\1900-1940\109konstrba\ko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0226"/>
            <a:ext cx="3312368" cy="497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49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81128"/>
            <a:ext cx="4690864" cy="2088232"/>
          </a:xfrm>
        </p:spPr>
        <p:txBody>
          <a:bodyPr>
            <a:noAutofit/>
          </a:bodyPr>
          <a:lstStyle/>
          <a:p>
            <a:r>
              <a:rPr lang="cs-CZ" sz="3000" dirty="0"/>
              <a:t>Alexandr Rodčenko, </a:t>
            </a:r>
            <a:r>
              <a:rPr lang="cs-CZ" sz="3000" dirty="0" smtClean="0"/>
              <a:t>Závěsná </a:t>
            </a:r>
            <a:r>
              <a:rPr lang="cs-CZ" sz="3000" dirty="0"/>
              <a:t>konstrukce, 1920-1921</a:t>
            </a:r>
          </a:p>
        </p:txBody>
      </p:sp>
      <p:pic>
        <p:nvPicPr>
          <p:cNvPr id="5122" name="Picture 2" descr="C:\Users\dejum22\Documents\aaazeškoly\1900-1940\109konstrba\ko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7896"/>
            <a:ext cx="3558897" cy="54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dejum22\Documents\aaazeškoly\1900-1940\2013\07dadaduchkonst\54závkonstr20-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74"/>
            <a:ext cx="4932040" cy="421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04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24128" y="1916832"/>
            <a:ext cx="3203538" cy="4608512"/>
          </a:xfrm>
        </p:spPr>
        <p:txBody>
          <a:bodyPr>
            <a:normAutofit fontScale="90000"/>
          </a:bodyPr>
          <a:lstStyle/>
          <a:p>
            <a:r>
              <a:rPr lang="cs-CZ" sz="3000" dirty="0" smtClean="0"/>
              <a:t>El </a:t>
            </a:r>
            <a:r>
              <a:rPr lang="cs-CZ" sz="3000" dirty="0" err="1" smtClean="0"/>
              <a:t>Lisickij</a:t>
            </a:r>
            <a:r>
              <a:rPr lang="cs-CZ" sz="3000" dirty="0" smtClean="0"/>
              <a:t>, </a:t>
            </a:r>
            <a:r>
              <a:rPr lang="cs-CZ" sz="3000" dirty="0" err="1" smtClean="0"/>
              <a:t>Proun</a:t>
            </a:r>
            <a:r>
              <a:rPr lang="cs-CZ" sz="3000" dirty="0" smtClean="0"/>
              <a:t> (Most), 1919</a:t>
            </a:r>
            <a:br>
              <a:rPr lang="cs-CZ" sz="3000" dirty="0" smtClean="0"/>
            </a:br>
            <a:r>
              <a:rPr lang="cs-CZ" sz="3000" dirty="0" smtClean="0"/>
              <a:t/>
            </a:r>
            <a:br>
              <a:rPr lang="cs-CZ" sz="3000" dirty="0" smtClean="0"/>
            </a:br>
            <a:r>
              <a:rPr lang="cs-CZ" sz="3000" dirty="0"/>
              <a:t/>
            </a:r>
            <a:br>
              <a:rPr lang="cs-CZ" sz="3000" dirty="0"/>
            </a:br>
            <a:r>
              <a:rPr lang="cs-CZ" sz="3000" dirty="0" smtClean="0"/>
              <a:t/>
            </a:r>
            <a:br>
              <a:rPr lang="cs-CZ" sz="3000" dirty="0" smtClean="0"/>
            </a:br>
            <a:r>
              <a:rPr lang="cs-CZ" sz="3000" dirty="0"/>
              <a:t/>
            </a:r>
            <a:br>
              <a:rPr lang="cs-CZ" sz="3000" dirty="0"/>
            </a:br>
            <a:r>
              <a:rPr lang="cs-CZ" sz="3000" dirty="0" smtClean="0"/>
              <a:t/>
            </a:r>
            <a:br>
              <a:rPr lang="cs-CZ" sz="3000" dirty="0" smtClean="0"/>
            </a:br>
            <a:r>
              <a:rPr lang="cs-CZ" sz="3000" dirty="0"/>
              <a:t/>
            </a:r>
            <a:br>
              <a:rPr lang="cs-CZ" sz="3000" dirty="0"/>
            </a:br>
            <a:r>
              <a:rPr lang="cs-CZ" sz="3000" dirty="0" smtClean="0"/>
              <a:t>Konstruktér</a:t>
            </a:r>
            <a:r>
              <a:rPr lang="cs-CZ" sz="3000" dirty="0" smtClean="0"/>
              <a:t>, 1924</a:t>
            </a:r>
            <a:br>
              <a:rPr lang="cs-CZ" sz="3000" dirty="0" smtClean="0"/>
            </a:br>
            <a:endParaRPr lang="cs-CZ" sz="3000" dirty="0"/>
          </a:p>
        </p:txBody>
      </p:sp>
      <p:pic>
        <p:nvPicPr>
          <p:cNvPr id="8195" name="Picture 3" descr="C:\Users\dejum22\Documents\aaazeškoly\1900-1940\2013\07dadaduchkonst\63elkonstruktér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09957"/>
            <a:ext cx="349157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dejum22\Desktop\1919El_Lissitzky_-_Proun_Study_1A_the_Bridge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4694548" cy="301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79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541662"/>
            <a:ext cx="8784976" cy="1296144"/>
          </a:xfrm>
        </p:spPr>
        <p:txBody>
          <a:bodyPr>
            <a:normAutofit/>
          </a:bodyPr>
          <a:lstStyle/>
          <a:p>
            <a:r>
              <a:rPr lang="cs-CZ" sz="3000" dirty="0"/>
              <a:t>El </a:t>
            </a:r>
            <a:r>
              <a:rPr lang="cs-CZ" sz="3000" dirty="0" err="1"/>
              <a:t>Lisickij</a:t>
            </a:r>
            <a:r>
              <a:rPr lang="cs-CZ" sz="3000" dirty="0"/>
              <a:t>, </a:t>
            </a:r>
            <a:r>
              <a:rPr lang="cs-CZ" sz="3000" dirty="0" smtClean="0"/>
              <a:t>Instalace </a:t>
            </a:r>
            <a:r>
              <a:rPr lang="cs-CZ" sz="3000" dirty="0"/>
              <a:t>na Velké berlínské výstavě, 1923</a:t>
            </a:r>
          </a:p>
        </p:txBody>
      </p:sp>
      <p:pic>
        <p:nvPicPr>
          <p:cNvPr id="4" name="Picture 2" descr="C:\Users\dejum22\Documents\aaazeškoly\1900-1940\2013\07dadaduchkonst\61elvelberlvýst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5760640" cy="552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8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661248"/>
            <a:ext cx="8270204" cy="1196752"/>
          </a:xfrm>
        </p:spPr>
        <p:txBody>
          <a:bodyPr>
            <a:normAutofit fontScale="90000"/>
          </a:bodyPr>
          <a:lstStyle/>
          <a:p>
            <a:r>
              <a:rPr lang="cs-CZ" sz="3000" dirty="0" smtClean="0"/>
              <a:t/>
            </a:r>
            <a:br>
              <a:rPr lang="cs-CZ" sz="3000" dirty="0" smtClean="0"/>
            </a:br>
            <a:r>
              <a:rPr lang="cs-CZ" sz="3000" dirty="0"/>
              <a:t/>
            </a:r>
            <a:br>
              <a:rPr lang="cs-CZ" sz="3000" dirty="0"/>
            </a:br>
            <a:r>
              <a:rPr lang="cs-CZ" sz="3000" dirty="0" smtClean="0"/>
              <a:t>El </a:t>
            </a:r>
            <a:r>
              <a:rPr lang="cs-CZ" sz="3000" dirty="0" err="1" smtClean="0"/>
              <a:t>Lisickij</a:t>
            </a:r>
            <a:r>
              <a:rPr lang="cs-CZ" sz="3000" dirty="0" smtClean="0"/>
              <a:t>, Žehličky mraků, 1923</a:t>
            </a:r>
            <a:br>
              <a:rPr lang="cs-CZ" sz="3000" dirty="0" smtClean="0"/>
            </a:br>
            <a:r>
              <a:rPr lang="cs-CZ" sz="3000" dirty="0" smtClean="0"/>
              <a:t/>
            </a:r>
            <a:br>
              <a:rPr lang="cs-CZ" sz="3000" dirty="0" smtClean="0"/>
            </a:br>
            <a:endParaRPr lang="cs-CZ" sz="3000" dirty="0"/>
          </a:p>
        </p:txBody>
      </p:sp>
      <p:pic>
        <p:nvPicPr>
          <p:cNvPr id="8194" name="Picture 2" descr="C:\Users\dejum22\Desktop\El-Lissitzky-Iron-in-clouds_-for-Strastnoy-Boulevar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296"/>
            <a:ext cx="6001696" cy="549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61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8064" y="764704"/>
            <a:ext cx="3995936" cy="6093296"/>
          </a:xfrm>
        </p:spPr>
        <p:txBody>
          <a:bodyPr>
            <a:normAutofit/>
          </a:bodyPr>
          <a:lstStyle/>
          <a:p>
            <a:r>
              <a:rPr lang="cs-CZ" sz="3000" dirty="0"/>
              <a:t>Konstantin </a:t>
            </a:r>
            <a:r>
              <a:rPr lang="cs-CZ" sz="3000" dirty="0" err="1"/>
              <a:t>Melnikov</a:t>
            </a:r>
            <a:r>
              <a:rPr lang="cs-CZ" sz="3000" dirty="0" smtClean="0"/>
              <a:t>, Pavilon na světové výstavě dekorativního umění v Paříži, 1925</a:t>
            </a:r>
            <a:br>
              <a:rPr lang="cs-CZ" sz="3000" dirty="0" smtClean="0"/>
            </a:br>
            <a:r>
              <a:rPr lang="cs-CZ" sz="3000" dirty="0"/>
              <a:t/>
            </a:r>
            <a:br>
              <a:rPr lang="cs-CZ" sz="3000" dirty="0"/>
            </a:br>
            <a:r>
              <a:rPr lang="cs-CZ" sz="3000" dirty="0" smtClean="0"/>
              <a:t/>
            </a:r>
            <a:br>
              <a:rPr lang="cs-CZ" sz="3000" dirty="0" smtClean="0"/>
            </a:br>
            <a:r>
              <a:rPr lang="cs-CZ" sz="3000" dirty="0"/>
              <a:t/>
            </a:r>
            <a:br>
              <a:rPr lang="cs-CZ" sz="3000" dirty="0"/>
            </a:br>
            <a:r>
              <a:rPr lang="cs-CZ" sz="3000" dirty="0" smtClean="0"/>
              <a:t> </a:t>
            </a:r>
            <a:r>
              <a:rPr lang="cs-CZ" sz="3000" dirty="0"/>
              <a:t>Klub </a:t>
            </a:r>
            <a:r>
              <a:rPr lang="cs-CZ" sz="3000" dirty="0" err="1"/>
              <a:t>Rusakovových</a:t>
            </a:r>
            <a:r>
              <a:rPr lang="cs-CZ" sz="3000" dirty="0"/>
              <a:t> závodů v Moskvě, 1926-1927</a:t>
            </a:r>
          </a:p>
        </p:txBody>
      </p:sp>
      <p:pic>
        <p:nvPicPr>
          <p:cNvPr id="9218" name="Picture 2" descr="C:\Users\dejum22\Desktop\melnikov paříž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0"/>
            <a:ext cx="4608512" cy="357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dejum22\Desktop\2667_Building-The-Revolut6548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20692"/>
            <a:ext cx="4645679" cy="312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24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20072" y="3140968"/>
            <a:ext cx="3466728" cy="3456384"/>
          </a:xfrm>
        </p:spPr>
        <p:txBody>
          <a:bodyPr>
            <a:normAutofit/>
          </a:bodyPr>
          <a:lstStyle/>
          <a:p>
            <a:r>
              <a:rPr lang="cs-CZ" sz="3000" dirty="0" err="1" smtClean="0"/>
              <a:t>Naum</a:t>
            </a:r>
            <a:r>
              <a:rPr lang="cs-CZ" sz="3000" dirty="0" smtClean="0"/>
              <a:t> Gabo, Kinetická plastika, 1919-1920</a:t>
            </a:r>
            <a:endParaRPr lang="cs-CZ" sz="3000" dirty="0"/>
          </a:p>
        </p:txBody>
      </p:sp>
      <p:pic>
        <p:nvPicPr>
          <p:cNvPr id="10242" name="Picture 2" descr="C:\Users\dejum22\Documents\aaazeškoly\1900-1940\108duchdakonstr\ko4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6" y="34260"/>
            <a:ext cx="4752588" cy="673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67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653136"/>
            <a:ext cx="4932040" cy="2204864"/>
          </a:xfrm>
        </p:spPr>
        <p:txBody>
          <a:bodyPr>
            <a:normAutofit/>
          </a:bodyPr>
          <a:lstStyle/>
          <a:p>
            <a:r>
              <a:rPr lang="cs-CZ" sz="3000" dirty="0" smtClean="0"/>
              <a:t>Lászlo Moholy Nagy, Světelně prostorový modulátor, 1930</a:t>
            </a:r>
            <a:endParaRPr lang="cs-CZ" sz="3000" dirty="0"/>
          </a:p>
        </p:txBody>
      </p:sp>
      <p:pic>
        <p:nvPicPr>
          <p:cNvPr id="9218" name="Picture 2" descr="C:\Users\dejum22\Documents\aaazeškoly\1900-1940\2013\07dadaduchkonst\70mohnsvětprmod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3528392" cy="484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dejum22\Documents\aaazeškoly\1900-1940\2013\07dadaduchkonst\71mohnadsvprmod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421" y="2272"/>
            <a:ext cx="4016580" cy="685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77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Bauhaus</a:t>
            </a:r>
            <a:r>
              <a:rPr lang="cs-CZ" dirty="0" smtClean="0"/>
              <a:t> a moderní architektura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1919 </a:t>
            </a:r>
            <a:r>
              <a:rPr lang="cs-CZ" dirty="0" err="1" smtClean="0"/>
              <a:t>Bauhaus</a:t>
            </a:r>
            <a:r>
              <a:rPr lang="cs-CZ" dirty="0" smtClean="0"/>
              <a:t> ve Výmaru, ředitel Walter </a:t>
            </a:r>
            <a:r>
              <a:rPr lang="cs-CZ" dirty="0" err="1" smtClean="0"/>
              <a:t>Gropius</a:t>
            </a:r>
            <a:endParaRPr lang="cs-CZ" dirty="0" smtClean="0"/>
          </a:p>
          <a:p>
            <a:r>
              <a:rPr lang="cs-CZ" dirty="0" smtClean="0"/>
              <a:t>Učí: Oskar </a:t>
            </a:r>
            <a:r>
              <a:rPr lang="cs-CZ" dirty="0" err="1" smtClean="0"/>
              <a:t>Schlemer</a:t>
            </a:r>
            <a:r>
              <a:rPr lang="cs-CZ" dirty="0" smtClean="0"/>
              <a:t>, Paul </a:t>
            </a:r>
            <a:r>
              <a:rPr lang="cs-CZ" dirty="0" err="1" smtClean="0"/>
              <a:t>Klee</a:t>
            </a:r>
            <a:r>
              <a:rPr lang="cs-CZ" dirty="0" smtClean="0"/>
              <a:t>, od 1922 Vasilij </a:t>
            </a:r>
            <a:r>
              <a:rPr lang="cs-CZ" dirty="0" err="1" smtClean="0"/>
              <a:t>Kandinskij</a:t>
            </a:r>
            <a:r>
              <a:rPr lang="cs-CZ" dirty="0" smtClean="0"/>
              <a:t>, od 1923 L. Moholy Nagy </a:t>
            </a:r>
          </a:p>
          <a:p>
            <a:r>
              <a:rPr lang="cs-CZ" dirty="0" smtClean="0"/>
              <a:t>Od 1925 v </a:t>
            </a:r>
            <a:r>
              <a:rPr lang="cs-CZ" dirty="0" err="1" smtClean="0"/>
              <a:t>Dessau</a:t>
            </a:r>
            <a:r>
              <a:rPr lang="cs-CZ" dirty="0" smtClean="0"/>
              <a:t>, ředitel </a:t>
            </a:r>
            <a:r>
              <a:rPr lang="cs-CZ" dirty="0" err="1" smtClean="0"/>
              <a:t>Hannes</a:t>
            </a:r>
            <a:r>
              <a:rPr lang="cs-CZ" dirty="0" smtClean="0"/>
              <a:t> Mayer, od roku 1930 </a:t>
            </a:r>
            <a:r>
              <a:rPr lang="cs-CZ" dirty="0" err="1" smtClean="0"/>
              <a:t>Mies</a:t>
            </a:r>
            <a:r>
              <a:rPr lang="cs-CZ" dirty="0" smtClean="0"/>
              <a:t> van der Rohe</a:t>
            </a:r>
          </a:p>
          <a:p>
            <a:r>
              <a:rPr lang="cs-CZ" dirty="0" smtClean="0"/>
              <a:t>1932-1933 Berlín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250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Dadaismus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Vzniká ještě za války, ve Švýcarsku</a:t>
            </a:r>
          </a:p>
          <a:p>
            <a:r>
              <a:rPr lang="cs-CZ" dirty="0" smtClean="0"/>
              <a:t>Absurdita, iracionalita, revolta, provokace</a:t>
            </a:r>
          </a:p>
          <a:p>
            <a:r>
              <a:rPr lang="cs-CZ" dirty="0" smtClean="0"/>
              <a:t>Nonsens a princip náhody</a:t>
            </a:r>
          </a:p>
          <a:p>
            <a:r>
              <a:rPr lang="cs-CZ" dirty="0" smtClean="0"/>
              <a:t>Centra v Evropě (Curych, Berlín, Hannover, Kolín, Paříž), posléze i New York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092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64088" y="4788832"/>
            <a:ext cx="3322712" cy="1736511"/>
          </a:xfrm>
        </p:spPr>
        <p:txBody>
          <a:bodyPr>
            <a:normAutofit/>
          </a:bodyPr>
          <a:lstStyle/>
          <a:p>
            <a:r>
              <a:rPr lang="cs-CZ" sz="3000" dirty="0" smtClean="0"/>
              <a:t>Walter </a:t>
            </a:r>
            <a:r>
              <a:rPr lang="cs-CZ" sz="3000" dirty="0" err="1" smtClean="0"/>
              <a:t>Gropius</a:t>
            </a:r>
            <a:r>
              <a:rPr lang="cs-CZ" sz="3000" dirty="0" smtClean="0"/>
              <a:t>, Budovy školy v </a:t>
            </a:r>
            <a:r>
              <a:rPr lang="cs-CZ" sz="3000" dirty="0" err="1" smtClean="0"/>
              <a:t>Dessau</a:t>
            </a:r>
            <a:r>
              <a:rPr lang="cs-CZ" sz="3000" dirty="0" smtClean="0"/>
              <a:t>, 1925-26</a:t>
            </a:r>
            <a:endParaRPr lang="cs-CZ" sz="3000" dirty="0"/>
          </a:p>
        </p:txBody>
      </p:sp>
      <p:pic>
        <p:nvPicPr>
          <p:cNvPr id="15362" name="Picture 2" descr="C:\Users\dejum22\Documents\aaazeškoly\PEDFAKstará\pedfak13\6. ARCHDADASURENT\a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8" y="238946"/>
            <a:ext cx="4430468" cy="254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dejum22\Documents\aaazeškoly\PEDFAKstará\pedfak13\6. ARCHDADASURENT\a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832" y="260648"/>
            <a:ext cx="446067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dejum22\Documents\aaazeškoly\PEDFAKstará\pedfak13\6. ARCHDADASURENT\a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29614"/>
            <a:ext cx="4369575" cy="307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71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6096" y="4869159"/>
            <a:ext cx="3707904" cy="1988841"/>
          </a:xfrm>
        </p:spPr>
        <p:txBody>
          <a:bodyPr>
            <a:normAutofit/>
          </a:bodyPr>
          <a:lstStyle/>
          <a:p>
            <a:r>
              <a:rPr lang="cs-CZ" sz="3200" dirty="0" smtClean="0"/>
              <a:t>Umělecké řemeslo v Bauhausu</a:t>
            </a:r>
            <a:endParaRPr lang="cs-CZ" sz="3200" dirty="0"/>
          </a:p>
        </p:txBody>
      </p:sp>
      <p:pic>
        <p:nvPicPr>
          <p:cNvPr id="16386" name="Picture 2" descr="C:\Users\dejum22\Documents\aaazeškoly\PEDFAKstará\pedfak13\6. ARCHDADASURENT\a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4713491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dejum22\Documents\aaazeškoly\PEDFAKstará\pedfak13\6. ARCHDADASURENT\a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8024"/>
            <a:ext cx="2740082" cy="256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dejum22\Documents\aaazeškoly\PEDFAKstará\pedfak13\6. ARCHDADASURENT\a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2502818" cy="239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dejum22\Documents\aaazeškoly\PEDFAKstará\pedfak13\6. ARCHDADASURENT\a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882" y="332656"/>
            <a:ext cx="253960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64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6096" y="4869159"/>
            <a:ext cx="3707904" cy="1988841"/>
          </a:xfrm>
        </p:spPr>
        <p:txBody>
          <a:bodyPr>
            <a:normAutofit/>
          </a:bodyPr>
          <a:lstStyle/>
          <a:p>
            <a:r>
              <a:rPr lang="cs-CZ" sz="3200" dirty="0" smtClean="0"/>
              <a:t>Umělecké řemeslo v Bauhausu</a:t>
            </a:r>
            <a:endParaRPr lang="cs-CZ" sz="3200" dirty="0"/>
          </a:p>
        </p:txBody>
      </p:sp>
      <p:pic>
        <p:nvPicPr>
          <p:cNvPr id="16386" name="Picture 2" descr="C:\Users\dejum22\Documents\aaazeškoly\PEDFAKstará\pedfak13\6. ARCHDADASURENT\a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4713491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dejum22\Documents\aaazeškoly\PEDFAKstará\pedfak13\6. ARCHDADASURENT\a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8024"/>
            <a:ext cx="2740082" cy="256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dejum22\Documents\aaazeškoly\PEDFAKstará\pedfak13\6. ARCHDADASURENT\a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2502818" cy="239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dejum22\Documents\aaazeškoly\PEDFAKstará\pedfak13\6. ARCHDADASURENT\a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882" y="332656"/>
            <a:ext cx="253960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64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6096" y="1484784"/>
            <a:ext cx="3456384" cy="5760640"/>
          </a:xfrm>
        </p:spPr>
        <p:txBody>
          <a:bodyPr>
            <a:normAutofit/>
          </a:bodyPr>
          <a:lstStyle/>
          <a:p>
            <a:r>
              <a:rPr lang="cs-CZ" sz="3000" dirty="0" smtClean="0"/>
              <a:t>Walter </a:t>
            </a:r>
            <a:r>
              <a:rPr lang="cs-CZ" sz="3000" dirty="0" err="1" smtClean="0"/>
              <a:t>Gropius</a:t>
            </a:r>
            <a:r>
              <a:rPr lang="cs-CZ" sz="3000" dirty="0" smtClean="0"/>
              <a:t>, Vlastní dům, </a:t>
            </a:r>
            <a:r>
              <a:rPr lang="cs-CZ" sz="3000" dirty="0" err="1" smtClean="0"/>
              <a:t>Dessau</a:t>
            </a:r>
            <a:r>
              <a:rPr lang="cs-CZ" sz="3000" dirty="0" smtClean="0"/>
              <a:t>, 1926</a:t>
            </a:r>
            <a:br>
              <a:rPr lang="cs-CZ" sz="3000" dirty="0" smtClean="0"/>
            </a:br>
            <a:r>
              <a:rPr lang="cs-CZ" sz="3000" dirty="0" smtClean="0"/>
              <a:t/>
            </a:r>
            <a:br>
              <a:rPr lang="cs-CZ" sz="3000" dirty="0" smtClean="0"/>
            </a:br>
            <a:r>
              <a:rPr lang="cs-CZ" sz="3000" dirty="0"/>
              <a:t/>
            </a:r>
            <a:br>
              <a:rPr lang="cs-CZ" sz="3000" dirty="0"/>
            </a:br>
            <a:r>
              <a:rPr lang="cs-CZ" sz="3000" dirty="0"/>
              <a:t/>
            </a:r>
            <a:br>
              <a:rPr lang="cs-CZ" sz="3000" dirty="0"/>
            </a:br>
            <a:r>
              <a:rPr lang="cs-CZ" sz="3000" dirty="0" smtClean="0"/>
              <a:t/>
            </a:r>
            <a:br>
              <a:rPr lang="cs-CZ" sz="3000" dirty="0" smtClean="0"/>
            </a:br>
            <a:r>
              <a:rPr lang="cs-CZ" sz="3000" dirty="0" smtClean="0"/>
              <a:t>Dům </a:t>
            </a:r>
            <a:r>
              <a:rPr lang="cs-CZ" sz="3000" dirty="0" err="1" smtClean="0"/>
              <a:t>V.Kandinského</a:t>
            </a:r>
            <a:r>
              <a:rPr lang="cs-CZ" sz="3000" dirty="0" smtClean="0"/>
              <a:t> a P </a:t>
            </a:r>
            <a:r>
              <a:rPr lang="cs-CZ" sz="3000" dirty="0" err="1" smtClean="0"/>
              <a:t>Kleea</a:t>
            </a:r>
            <a:r>
              <a:rPr lang="cs-CZ" sz="3000" dirty="0" smtClean="0"/>
              <a:t>, </a:t>
            </a:r>
            <a:r>
              <a:rPr lang="cs-CZ" sz="3000" dirty="0" err="1" smtClean="0"/>
              <a:t>Dessau</a:t>
            </a:r>
            <a:r>
              <a:rPr lang="cs-CZ" sz="3000" dirty="0" smtClean="0"/>
              <a:t>, 1926</a:t>
            </a:r>
            <a:endParaRPr lang="cs-CZ" sz="3000" dirty="0"/>
          </a:p>
        </p:txBody>
      </p:sp>
      <p:pic>
        <p:nvPicPr>
          <p:cNvPr id="17410" name="Picture 2" descr="C:\Users\dejum22\Documents\aaazeškoly\PEDFAKstará\pedfak13\6. ARCHDADASURENT\a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16632"/>
            <a:ext cx="435423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C:\Users\dejum22\Desktop\kandkleedesau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59410"/>
            <a:ext cx="4392488" cy="300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45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2718048" cy="1080120"/>
          </a:xfrm>
        </p:spPr>
        <p:txBody>
          <a:bodyPr>
            <a:normAutofit/>
          </a:bodyPr>
          <a:lstStyle/>
          <a:p>
            <a:r>
              <a:rPr lang="cs-CZ" sz="3000" dirty="0" smtClean="0"/>
              <a:t>Barevnost interiérů</a:t>
            </a:r>
            <a:endParaRPr lang="cs-CZ" sz="3000" dirty="0"/>
          </a:p>
        </p:txBody>
      </p:sp>
      <p:pic>
        <p:nvPicPr>
          <p:cNvPr id="18434" name="Picture 2" descr="C:\Users\dejum22\Documents\aaazeškoly\PEDFAKstará\pedfak13\6. ARCHDADASURENT\a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2656"/>
            <a:ext cx="4248472" cy="283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dejum22\Documents\aaazeškoly\PEDFAKstará\pedfak13\6. ARCHDADASURENT\a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5" y="188640"/>
            <a:ext cx="297633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C:\Users\dejum22\Documents\aaazeškoly\PEDFAKstará\pedfak13\6. ARCHDADASURENT\a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45258"/>
            <a:ext cx="4176464" cy="278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07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040" y="3717032"/>
            <a:ext cx="4104456" cy="2808312"/>
          </a:xfrm>
        </p:spPr>
        <p:txBody>
          <a:bodyPr>
            <a:normAutofit/>
          </a:bodyPr>
          <a:lstStyle/>
          <a:p>
            <a:r>
              <a:rPr lang="cs-CZ" sz="3000" dirty="0" err="1" smtClean="0"/>
              <a:t>Mies</a:t>
            </a:r>
            <a:r>
              <a:rPr lang="cs-CZ" sz="3000" dirty="0" smtClean="0"/>
              <a:t> van der Rohe, návrh kancelářské budovy, Berlín, 1921</a:t>
            </a:r>
            <a:endParaRPr lang="cs-CZ" sz="3000" dirty="0"/>
          </a:p>
        </p:txBody>
      </p:sp>
      <p:pic>
        <p:nvPicPr>
          <p:cNvPr id="19458" name="Picture 2" descr="C:\Users\dejum22\Documents\aaazeškoly\PEDFAKstará\pedfak13\6. ARCHDADASURENT\a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8898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51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28184" y="4005064"/>
            <a:ext cx="2915816" cy="2592288"/>
          </a:xfrm>
        </p:spPr>
        <p:txBody>
          <a:bodyPr>
            <a:normAutofit/>
          </a:bodyPr>
          <a:lstStyle/>
          <a:p>
            <a:r>
              <a:rPr lang="cs-CZ" sz="3000" dirty="0" err="1" smtClean="0"/>
              <a:t>Mies</a:t>
            </a:r>
            <a:r>
              <a:rPr lang="cs-CZ" sz="3000" dirty="0" smtClean="0"/>
              <a:t> van der Rohe, systém „kostra a kůže“</a:t>
            </a:r>
            <a:endParaRPr lang="cs-CZ" sz="3000" dirty="0"/>
          </a:p>
        </p:txBody>
      </p:sp>
      <p:pic>
        <p:nvPicPr>
          <p:cNvPr id="20482" name="Picture 2" descr="C:\Users\dejum22\Documents\aaazeškoly\PEDFAKstará\pedfak13\6. ARCHDADASURENT\a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89040"/>
            <a:ext cx="4547267" cy="290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dejum22\Documents\aaazeškoly\PEDFAKstará\pedfak13\6. ARCHDADASURENT\a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431"/>
            <a:ext cx="5480018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9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88024" y="4221088"/>
            <a:ext cx="4355976" cy="2448272"/>
          </a:xfrm>
        </p:spPr>
        <p:txBody>
          <a:bodyPr>
            <a:normAutofit/>
          </a:bodyPr>
          <a:lstStyle/>
          <a:p>
            <a:r>
              <a:rPr lang="cs-CZ" sz="3000" dirty="0" err="1" smtClean="0"/>
              <a:t>Mies</a:t>
            </a:r>
            <a:r>
              <a:rPr lang="cs-CZ" sz="3000" dirty="0" smtClean="0"/>
              <a:t> van der Rohe, Pavilon na Světové výstavě v Barceloně, 1929</a:t>
            </a:r>
            <a:endParaRPr lang="cs-CZ" sz="3000" dirty="0"/>
          </a:p>
        </p:txBody>
      </p:sp>
      <p:pic>
        <p:nvPicPr>
          <p:cNvPr id="10242" name="Picture 2" descr="C:\Users\dejum22\Desktop\Barcelona-Pavilion-by-van-der-rohe-19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0573"/>
            <a:ext cx="59055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dejum22\Desktop\800px-Pavelló_Mies_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81890"/>
            <a:ext cx="3449960" cy="258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08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661248"/>
            <a:ext cx="8229600" cy="1008112"/>
          </a:xfrm>
        </p:spPr>
        <p:txBody>
          <a:bodyPr>
            <a:normAutofit/>
          </a:bodyPr>
          <a:lstStyle/>
          <a:p>
            <a:r>
              <a:rPr lang="cs-CZ" sz="3000" dirty="0" err="1" smtClean="0"/>
              <a:t>Mies</a:t>
            </a:r>
            <a:r>
              <a:rPr lang="cs-CZ" sz="3000" dirty="0" smtClean="0"/>
              <a:t> van der Rohe, vila Tugendhat, Brno, 1930</a:t>
            </a:r>
            <a:endParaRPr lang="cs-CZ" sz="3000" dirty="0"/>
          </a:p>
        </p:txBody>
      </p:sp>
      <p:pic>
        <p:nvPicPr>
          <p:cNvPr id="21506" name="Picture 2" descr="C:\Users\dejum22\Documents\aaazeškoly\PEDFAKstará\pedfak13\6. ARCHDADASURENT\a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60648"/>
            <a:ext cx="8129515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25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89240"/>
            <a:ext cx="8229600" cy="1268760"/>
          </a:xfrm>
        </p:spPr>
        <p:txBody>
          <a:bodyPr>
            <a:normAutofit/>
          </a:bodyPr>
          <a:lstStyle/>
          <a:p>
            <a:r>
              <a:rPr lang="cs-CZ" sz="3000" dirty="0" err="1" smtClean="0"/>
              <a:t>Mies</a:t>
            </a:r>
            <a:r>
              <a:rPr lang="cs-CZ" sz="3000" dirty="0" smtClean="0"/>
              <a:t> van der Rohe, vila Tugendhat, Brno, 1930</a:t>
            </a:r>
            <a:endParaRPr lang="cs-CZ" sz="3000" dirty="0"/>
          </a:p>
        </p:txBody>
      </p:sp>
      <p:pic>
        <p:nvPicPr>
          <p:cNvPr id="22530" name="Picture 2" descr="C:\Users\dejum22\Documents\aaazeškoly\PEDFAKstará\pedfak13\6. ARCHDADASURENT\a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4" y="188640"/>
            <a:ext cx="4826547" cy="253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dejum22\Documents\aaazeškoly\PEDFAKstará\pedfak13\6. ARCHDADASURENT\a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34" y="3057922"/>
            <a:ext cx="4752528" cy="249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C:\Users\dejum22\Documents\aaazeškoly\PEDFAKstará\pedfak13\6. ARCHDADASURENT\a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00808"/>
            <a:ext cx="3624487" cy="271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37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9180"/>
            <a:ext cx="8229600" cy="2388820"/>
          </a:xfrm>
        </p:spPr>
        <p:txBody>
          <a:bodyPr>
            <a:normAutofit/>
          </a:bodyPr>
          <a:lstStyle/>
          <a:p>
            <a:r>
              <a:rPr lang="cs-CZ" sz="3000" dirty="0" smtClean="0"/>
              <a:t>Hans </a:t>
            </a:r>
            <a:r>
              <a:rPr lang="cs-CZ" sz="3000" dirty="0" err="1" smtClean="0"/>
              <a:t>Arp</a:t>
            </a:r>
            <a:r>
              <a:rPr lang="cs-CZ" sz="3000" dirty="0" smtClean="0"/>
              <a:t>, Kabaret </a:t>
            </a:r>
            <a:r>
              <a:rPr lang="cs-CZ" sz="3000" dirty="0" err="1" smtClean="0"/>
              <a:t>Voltaire</a:t>
            </a:r>
            <a:r>
              <a:rPr lang="cs-CZ" sz="3000" dirty="0" smtClean="0"/>
              <a:t>, 1916</a:t>
            </a:r>
            <a:br>
              <a:rPr lang="cs-CZ" sz="3000" dirty="0" smtClean="0"/>
            </a:br>
            <a:r>
              <a:rPr lang="cs-CZ" sz="3000" dirty="0" smtClean="0"/>
              <a:t>Koláž vytvořená podle principu náhody, 1916-1918</a:t>
            </a:r>
            <a:br>
              <a:rPr lang="cs-CZ" sz="3000" dirty="0" smtClean="0"/>
            </a:br>
            <a:r>
              <a:rPr lang="cs-CZ" sz="3000" dirty="0" smtClean="0"/>
              <a:t>Automatická kresba, 1917-1918</a:t>
            </a:r>
            <a:endParaRPr lang="cs-CZ" sz="3000" dirty="0"/>
          </a:p>
        </p:txBody>
      </p:sp>
      <p:pic>
        <p:nvPicPr>
          <p:cNvPr id="1026" name="Picture 2" descr="C:\Users\dejum22\Documents\aaazeškoly\1900-1940\2013\07dadaduchkonst\01arpkabvolt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52734"/>
            <a:ext cx="2424941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ejum22\Documents\aaazeškoly\1900-1940\2013\07dadaduchkonst\02arpkolnáhoda16-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5484"/>
            <a:ext cx="3059832" cy="422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ejum22\Documents\aaazeškoly\1900-1940\2013\07dadaduchkonst\04arpautomkr17-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96208"/>
            <a:ext cx="3240360" cy="252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68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8104" y="4581128"/>
            <a:ext cx="3635896" cy="2088232"/>
          </a:xfrm>
        </p:spPr>
        <p:txBody>
          <a:bodyPr>
            <a:normAutofit/>
          </a:bodyPr>
          <a:lstStyle/>
          <a:p>
            <a:r>
              <a:rPr lang="cs-CZ" sz="3000" dirty="0" err="1" smtClean="0"/>
              <a:t>Gerrit</a:t>
            </a:r>
            <a:r>
              <a:rPr lang="cs-CZ" sz="3000" dirty="0" smtClean="0"/>
              <a:t> </a:t>
            </a:r>
            <a:r>
              <a:rPr lang="cs-CZ" sz="3000" dirty="0" err="1" smtClean="0"/>
              <a:t>Rietveld</a:t>
            </a:r>
            <a:r>
              <a:rPr lang="cs-CZ" sz="3000" dirty="0" smtClean="0"/>
              <a:t>, </a:t>
            </a:r>
            <a:r>
              <a:rPr lang="cs-CZ" sz="3000" dirty="0" err="1" smtClean="0"/>
              <a:t>Schröderův</a:t>
            </a:r>
            <a:r>
              <a:rPr lang="cs-CZ" sz="3000" dirty="0" smtClean="0"/>
              <a:t> dům v Utrechtu, 1924</a:t>
            </a:r>
            <a:endParaRPr lang="cs-CZ" sz="3000" dirty="0"/>
          </a:p>
        </p:txBody>
      </p:sp>
      <p:pic>
        <p:nvPicPr>
          <p:cNvPr id="23554" name="Picture 2" descr="C:\Users\dejum22\Documents\aaazeškoly\PEDFAKstará\pedfak13\6. ARCHDADASURENT\a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062" y="0"/>
            <a:ext cx="5027471" cy="385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Users\dejum22\Documents\aaazeškoly\PEDFAKstará\pedfak13\6. ARCHDADASURENT\a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49292"/>
            <a:ext cx="3257674" cy="358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C:\Users\dejum22\Documents\aaazeškoly\1900-1940\107abstrakce\ab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423245"/>
            <a:ext cx="2465586" cy="257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77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733256"/>
            <a:ext cx="8229600" cy="864096"/>
          </a:xfrm>
        </p:spPr>
        <p:txBody>
          <a:bodyPr/>
          <a:lstStyle/>
          <a:p>
            <a:r>
              <a:rPr lang="cs-CZ" sz="3000" dirty="0" smtClean="0"/>
              <a:t>Le</a:t>
            </a:r>
            <a:r>
              <a:rPr lang="cs-CZ" dirty="0" smtClean="0"/>
              <a:t> </a:t>
            </a:r>
            <a:r>
              <a:rPr lang="cs-CZ" sz="3000" dirty="0" smtClean="0"/>
              <a:t>Corbusier, skeletová konstrukce Dom-Ino, 1919</a:t>
            </a:r>
            <a:endParaRPr lang="cs-CZ" sz="3000" dirty="0"/>
          </a:p>
        </p:txBody>
      </p:sp>
      <p:pic>
        <p:nvPicPr>
          <p:cNvPr id="24578" name="Picture 2" descr="C:\Users\dejum22\Documents\aaazeškoly\PEDFAKstará\pedfak13\6. ARCHDADASURENT\a3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6600737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44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5962674"/>
          </a:xfrm>
        </p:spPr>
        <p:txBody>
          <a:bodyPr>
            <a:normAutofit/>
          </a:bodyPr>
          <a:lstStyle/>
          <a:p>
            <a:r>
              <a:rPr lang="cs-CZ" sz="3000" dirty="0"/>
              <a:t>Le Corbusier, </a:t>
            </a:r>
            <a:r>
              <a:rPr lang="cs-CZ" sz="3000" dirty="0" smtClean="0"/>
              <a:t>pavilon Esprit Nouveau na  výstavě  dekorativního umění v Paříži 1925</a:t>
            </a:r>
            <a:endParaRPr lang="cs-CZ" sz="3000" dirty="0"/>
          </a:p>
        </p:txBody>
      </p:sp>
      <p:pic>
        <p:nvPicPr>
          <p:cNvPr id="25602" name="Picture 2" descr="C:\Users\dejum22\Documents\aaazeškoly\PEDFAKstará\pedfak13\6. ARCHDADASURENT\a3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4" y="188640"/>
            <a:ext cx="4465688" cy="314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C:\Users\dejum22\Documents\aaazeškoly\PEDFAKstará\pedfak13\6. ARCHDADASURENT\a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645024"/>
            <a:ext cx="4138604" cy="311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17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63888" y="3284984"/>
            <a:ext cx="5122912" cy="3240360"/>
          </a:xfrm>
        </p:spPr>
        <p:txBody>
          <a:bodyPr/>
          <a:lstStyle/>
          <a:p>
            <a:r>
              <a:rPr lang="cs-CZ" sz="3000" dirty="0"/>
              <a:t>Le </a:t>
            </a:r>
            <a:r>
              <a:rPr lang="cs-CZ" sz="3000" dirty="0" smtClean="0"/>
              <a:t>Corbusier,  5 bodů moderní architektury, 1927</a:t>
            </a:r>
            <a:br>
              <a:rPr lang="cs-CZ" sz="3000" dirty="0" smtClean="0"/>
            </a:br>
            <a:r>
              <a:rPr lang="cs-CZ" sz="3000" dirty="0"/>
              <a:t/>
            </a:r>
            <a:br>
              <a:rPr lang="cs-CZ" sz="3000" dirty="0"/>
            </a:br>
            <a:r>
              <a:rPr lang="cs-CZ" sz="3000" dirty="0" smtClean="0"/>
              <a:t>vila </a:t>
            </a:r>
            <a:r>
              <a:rPr lang="cs-CZ" sz="3000" dirty="0" err="1" smtClean="0"/>
              <a:t>Savoye</a:t>
            </a:r>
            <a:r>
              <a:rPr lang="cs-CZ" sz="3000" dirty="0" smtClean="0"/>
              <a:t> v </a:t>
            </a:r>
            <a:r>
              <a:rPr lang="cs-CZ" sz="3000" dirty="0" err="1" smtClean="0"/>
              <a:t>Poissy</a:t>
            </a:r>
            <a:r>
              <a:rPr lang="cs-CZ" sz="3000" dirty="0" smtClean="0"/>
              <a:t>,  1929-30</a:t>
            </a:r>
            <a:endParaRPr lang="cs-CZ" sz="3000" dirty="0"/>
          </a:p>
        </p:txBody>
      </p:sp>
      <p:pic>
        <p:nvPicPr>
          <p:cNvPr id="26626" name="Picture 2" descr="C:\Users\dejum22\Documents\aaazeškoly\PEDFAKstará\pedfak13\6. ARCHDADASURENT\a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3354843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C:\Users\dejum22\Documents\aaazeškoly\PEDFAKstará\pedfak13\6. ARCHDADASURENT\a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764704"/>
            <a:ext cx="4975251" cy="224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63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01208"/>
            <a:ext cx="8229600" cy="1556792"/>
          </a:xfrm>
        </p:spPr>
        <p:txBody>
          <a:bodyPr>
            <a:normAutofit fontScale="90000"/>
          </a:bodyPr>
          <a:lstStyle/>
          <a:p>
            <a:r>
              <a:rPr lang="cs-CZ" sz="3000" dirty="0" err="1" smtClean="0"/>
              <a:t>Hannah</a:t>
            </a:r>
            <a:r>
              <a:rPr lang="cs-CZ" sz="3000" dirty="0" smtClean="0"/>
              <a:t> </a:t>
            </a:r>
            <a:r>
              <a:rPr lang="cs-CZ" sz="3000" dirty="0" err="1" smtClean="0"/>
              <a:t>Höch</a:t>
            </a:r>
            <a:r>
              <a:rPr lang="cs-CZ" sz="3000" dirty="0" smtClean="0"/>
              <a:t>, Řez kuchyňským nožem</a:t>
            </a:r>
            <a:br>
              <a:rPr lang="cs-CZ" sz="3000" dirty="0" smtClean="0"/>
            </a:br>
            <a:r>
              <a:rPr lang="cs-CZ" sz="3000" dirty="0" smtClean="0"/>
              <a:t>John Heartfield, Obálka časopisu Der Dada, </a:t>
            </a:r>
            <a:r>
              <a:rPr lang="cs-CZ" sz="3000" dirty="0" smtClean="0"/>
              <a:t>1918</a:t>
            </a:r>
            <a:br>
              <a:rPr lang="cs-CZ" sz="3000" dirty="0" smtClean="0"/>
            </a:br>
            <a:r>
              <a:rPr lang="cs-CZ" sz="3000" dirty="0" smtClean="0"/>
              <a:t>Raoul Hausmann, Mechanická hlava, 1920</a:t>
            </a:r>
            <a:r>
              <a:rPr lang="cs-CZ" sz="3000" dirty="0" smtClean="0"/>
              <a:t/>
            </a:r>
            <a:br>
              <a:rPr lang="cs-CZ" sz="3000" dirty="0" smtClean="0"/>
            </a:br>
            <a:endParaRPr lang="cs-CZ" sz="3000" dirty="0"/>
          </a:p>
        </p:txBody>
      </p:sp>
      <p:pic>
        <p:nvPicPr>
          <p:cNvPr id="4" name="Picture 3" descr="C:\Users\dejum22\Documents\aaazeškoly\1900-1940\2013\07dadaduchkonst\06heartfield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0" y="904050"/>
            <a:ext cx="2051720" cy="314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ejum22\Documents\aaazeškoly\1900-1940\2013\07dadaduchkonst\09hochCut with the Kitchen Knif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6" y="363387"/>
            <a:ext cx="3415661" cy="428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jum22\Documents\aaazeškoly\koláž\koláž03futudada\45Hausmannmwchanhl19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350" y="472615"/>
            <a:ext cx="3054996" cy="418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11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80528" y="5301208"/>
            <a:ext cx="9577064" cy="1800200"/>
          </a:xfrm>
        </p:spPr>
        <p:txBody>
          <a:bodyPr>
            <a:normAutofit fontScale="90000"/>
          </a:bodyPr>
          <a:lstStyle/>
          <a:p>
            <a:r>
              <a:rPr lang="cs-CZ" sz="3000" dirty="0" smtClean="0"/>
              <a:t>Dada Messe, Berlín 1920</a:t>
            </a:r>
            <a:br>
              <a:rPr lang="cs-CZ" sz="3000" dirty="0" smtClean="0"/>
            </a:br>
            <a:r>
              <a:rPr lang="cs-CZ" sz="2400" dirty="0" smtClean="0"/>
              <a:t>  </a:t>
            </a:r>
            <a:r>
              <a:rPr lang="cs-CZ" sz="2400" dirty="0" err="1" smtClean="0"/>
              <a:t>Plasto</a:t>
            </a:r>
            <a:r>
              <a:rPr lang="cs-CZ" sz="2400" dirty="0" smtClean="0"/>
              <a:t>-</a:t>
            </a:r>
            <a:r>
              <a:rPr lang="cs-CZ" sz="2400" dirty="0" err="1" smtClean="0"/>
              <a:t>dio</a:t>
            </a:r>
            <a:r>
              <a:rPr lang="cs-CZ" sz="2400" dirty="0" smtClean="0"/>
              <a:t>-dada-drama o velikosti a pádu Německa.                                          Monumentální dadaistická architektura o 5 poschodích,                                                 3 parcích, 1 tunelu, 2 výtazích a jednom cylindrovém závěru </a:t>
            </a:r>
            <a:br>
              <a:rPr lang="cs-CZ" sz="2400" dirty="0" smtClean="0"/>
            </a:br>
            <a:endParaRPr lang="cs-CZ" sz="2400" dirty="0"/>
          </a:p>
        </p:txBody>
      </p:sp>
      <p:pic>
        <p:nvPicPr>
          <p:cNvPr id="3074" name="Picture 2" descr="C:\Users\dejum22\Documents\aaazeškoly\1900-1940\2013\07dadaduchkonst\12DadaMesse19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57545"/>
            <a:ext cx="4040355" cy="517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ejum22\Documents\aaazeškoly\1900-1940\2013\07dadaduchkonst\13Plas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805" y="5700"/>
            <a:ext cx="3740101" cy="529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57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5414" y="5301208"/>
            <a:ext cx="8871082" cy="2088232"/>
          </a:xfrm>
        </p:spPr>
        <p:txBody>
          <a:bodyPr>
            <a:normAutofit fontScale="90000"/>
          </a:bodyPr>
          <a:lstStyle/>
          <a:p>
            <a:r>
              <a:rPr lang="cs-CZ" sz="3000" dirty="0" smtClean="0"/>
              <a:t/>
            </a:r>
            <a:br>
              <a:rPr lang="cs-CZ" sz="3000" dirty="0" smtClean="0"/>
            </a:br>
            <a:r>
              <a:rPr lang="cs-CZ" sz="3000" dirty="0"/>
              <a:t/>
            </a:r>
            <a:br>
              <a:rPr lang="cs-CZ" sz="3000" dirty="0"/>
            </a:br>
            <a:r>
              <a:rPr lang="cs-CZ" sz="3000" dirty="0" smtClean="0"/>
              <a:t>Kurt Schwitters, A, 1919</a:t>
            </a:r>
            <a:br>
              <a:rPr lang="cs-CZ" sz="3000" dirty="0" smtClean="0"/>
            </a:br>
            <a:r>
              <a:rPr lang="cs-CZ" sz="3000" dirty="0" smtClean="0"/>
              <a:t>Miss </a:t>
            </a:r>
            <a:r>
              <a:rPr lang="cs-CZ" sz="3000" dirty="0" err="1" smtClean="0"/>
              <a:t>Blanche</a:t>
            </a:r>
            <a:r>
              <a:rPr lang="cs-CZ" sz="3000" dirty="0" smtClean="0"/>
              <a:t>, 1923</a:t>
            </a:r>
            <a:br>
              <a:rPr lang="cs-CZ" sz="3000" dirty="0" smtClean="0"/>
            </a:br>
            <a:r>
              <a:rPr lang="cs-CZ" sz="3000" dirty="0" smtClean="0"/>
              <a:t/>
            </a:r>
            <a:br>
              <a:rPr lang="cs-CZ" sz="3000" dirty="0" smtClean="0"/>
            </a:br>
            <a:r>
              <a:rPr lang="cs-CZ" sz="3000" dirty="0"/>
              <a:t/>
            </a:r>
            <a:br>
              <a:rPr lang="cs-CZ" sz="3000" dirty="0"/>
            </a:br>
            <a:endParaRPr lang="cs-CZ" sz="3000" dirty="0"/>
          </a:p>
        </p:txBody>
      </p:sp>
      <p:pic>
        <p:nvPicPr>
          <p:cNvPr id="4" name="Picture 2" descr="C:\Users\dejum22\Documents\aaazeškoly\koláž\koláž03futudada\70Das Undbild [The And-Picture]19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7299"/>
            <a:ext cx="3618282" cy="458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dejum22\Documents\aaazeškoly\koláž\koláž03futudada\761923 Merz 231 Miss Blanch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260648"/>
            <a:ext cx="3667261" cy="462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77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25144"/>
            <a:ext cx="8229600" cy="2132856"/>
          </a:xfrm>
        </p:spPr>
        <p:txBody>
          <a:bodyPr>
            <a:normAutofit/>
          </a:bodyPr>
          <a:lstStyle/>
          <a:p>
            <a:r>
              <a:rPr lang="cs-CZ" sz="3000" dirty="0" smtClean="0"/>
              <a:t>Marcel Duchamp, ready made: </a:t>
            </a:r>
            <a:br>
              <a:rPr lang="cs-CZ" sz="3000" dirty="0" smtClean="0"/>
            </a:br>
            <a:r>
              <a:rPr lang="cs-CZ" sz="3000" dirty="0" smtClean="0"/>
              <a:t>Kolo bicyklu, 1913-1914</a:t>
            </a:r>
            <a:br>
              <a:rPr lang="cs-CZ" sz="3000" dirty="0" smtClean="0"/>
            </a:br>
            <a:r>
              <a:rPr lang="cs-CZ" sz="3000" dirty="0" smtClean="0"/>
              <a:t>Sušák na lahve, kol. 1917 </a:t>
            </a:r>
            <a:br>
              <a:rPr lang="cs-CZ" sz="3000" dirty="0" smtClean="0"/>
            </a:br>
            <a:r>
              <a:rPr lang="cs-CZ" sz="3000" dirty="0" smtClean="0"/>
              <a:t>Fontána, 1917</a:t>
            </a:r>
            <a:endParaRPr lang="cs-CZ" sz="3000" dirty="0"/>
          </a:p>
        </p:txBody>
      </p:sp>
      <p:pic>
        <p:nvPicPr>
          <p:cNvPr id="2050" name="Picture 2" descr="C:\Users\dejum22\Documents\aaazeškoly\1900-1940\108duchdakonstr\duch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7612"/>
            <a:ext cx="2520280" cy="408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ejum22\Documents\aaazeškoly\1900-1940\108duchdakonstr\duch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822" y="404663"/>
            <a:ext cx="2479656" cy="41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ejum22\Documents\aaazeškoly\1900-1940\108duchdakonstr\duch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4662"/>
            <a:ext cx="3147142" cy="41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71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5445224"/>
            <a:ext cx="9036496" cy="1296144"/>
          </a:xfrm>
        </p:spPr>
        <p:txBody>
          <a:bodyPr>
            <a:normAutofit/>
          </a:bodyPr>
          <a:lstStyle/>
          <a:p>
            <a:r>
              <a:rPr lang="cs-CZ" sz="3000" dirty="0" smtClean="0"/>
              <a:t>Marcel Duchamp, Tři ustálené prototypy měr, 1913-14</a:t>
            </a:r>
            <a:endParaRPr lang="cs-CZ" sz="3000" dirty="0"/>
          </a:p>
        </p:txBody>
      </p:sp>
      <p:pic>
        <p:nvPicPr>
          <p:cNvPr id="4098" name="Picture 2" descr="C:\Users\dejum22\Documents\aaazeškoly\1900-1940\108duchdada\duch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07" y="404664"/>
            <a:ext cx="246611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ejum22\Documents\aaazeškoly\1900-1940\108duchdada\duch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6264627" cy="398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43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Konstruktivismus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cs-CZ" dirty="0" smtClean="0"/>
              <a:t>Centrum Rusko  </a:t>
            </a:r>
          </a:p>
          <a:p>
            <a:r>
              <a:rPr lang="cs-CZ" dirty="0" smtClean="0"/>
              <a:t>Projekt spojení politické a umělecké revoluce</a:t>
            </a:r>
          </a:p>
          <a:p>
            <a:r>
              <a:rPr lang="cs-CZ" dirty="0" smtClean="0"/>
              <a:t>Nová funkce umění</a:t>
            </a:r>
          </a:p>
          <a:p>
            <a:r>
              <a:rPr lang="cs-CZ" dirty="0" smtClean="0"/>
              <a:t>Nová role umělce</a:t>
            </a:r>
          </a:p>
          <a:p>
            <a:r>
              <a:rPr lang="cs-CZ" dirty="0" smtClean="0"/>
              <a:t>Priorita: materiály, konstrukce = praktické cíle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155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374</Words>
  <Application>Microsoft Office PowerPoint</Application>
  <PresentationFormat>Předvádění na obrazovce (4:3)</PresentationFormat>
  <Paragraphs>53</Paragraphs>
  <Slides>33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Motiv systému Office</vt:lpstr>
      <vt:lpstr>Období mezi dvěma válkami</vt:lpstr>
      <vt:lpstr>Dadaismus</vt:lpstr>
      <vt:lpstr>Hans Arp, Kabaret Voltaire, 1916 Koláž vytvořená podle principu náhody, 1916-1918 Automatická kresba, 1917-1918</vt:lpstr>
      <vt:lpstr>Hannah Höch, Řez kuchyňským nožem John Heartfield, Obálka časopisu Der Dada, 1918 Raoul Hausmann, Mechanická hlava, 1920 </vt:lpstr>
      <vt:lpstr>Dada Messe, Berlín 1920   Plasto-dio-dada-drama o velikosti a pádu Německa.                                          Monumentální dadaistická architektura o 5 poschodích,                                                 3 parcích, 1 tunelu, 2 výtazích a jednom cylindrovém závěru  </vt:lpstr>
      <vt:lpstr>  Kurt Schwitters, A, 1919 Miss Blanche, 1923   </vt:lpstr>
      <vt:lpstr>Marcel Duchamp, ready made:  Kolo bicyklu, 1913-1914 Sušák na lahve, kol. 1917  Fontána, 1917</vt:lpstr>
      <vt:lpstr>Marcel Duchamp, Tři ustálené prototypy měr, 1913-14</vt:lpstr>
      <vt:lpstr>Konstruktivismus</vt:lpstr>
      <vt:lpstr>Vladimír Tatlin, Rohový reliéf, 1915 Věž III. Internacionály, 1919-1920</vt:lpstr>
      <vt:lpstr>Alexandr Rodčenko,  Prostorové konstrukce, 1918-1919 </vt:lpstr>
      <vt:lpstr>Alexandr Rodčenko, Závěsná konstrukce, 1920-1921</vt:lpstr>
      <vt:lpstr>El Lisickij, Proun (Most), 1919       Konstruktér, 1924 </vt:lpstr>
      <vt:lpstr>El Lisickij, Instalace na Velké berlínské výstavě, 1923</vt:lpstr>
      <vt:lpstr>  El Lisickij, Žehličky mraků, 1923  </vt:lpstr>
      <vt:lpstr>Konstantin Melnikov, Pavilon na světové výstavě dekorativního umění v Paříži, 1925     Klub Rusakovových závodů v Moskvě, 1926-1927</vt:lpstr>
      <vt:lpstr>Naum Gabo, Kinetická plastika, 1919-1920</vt:lpstr>
      <vt:lpstr>Lászlo Moholy Nagy, Světelně prostorový modulátor, 1930</vt:lpstr>
      <vt:lpstr>Bauhaus a moderní architektura</vt:lpstr>
      <vt:lpstr>Walter Gropius, Budovy školy v Dessau, 1925-26</vt:lpstr>
      <vt:lpstr>Umělecké řemeslo v Bauhausu</vt:lpstr>
      <vt:lpstr>Umělecké řemeslo v Bauhausu</vt:lpstr>
      <vt:lpstr>Walter Gropius, Vlastní dům, Dessau, 1926     Dům V.Kandinského a P Kleea, Dessau, 1926</vt:lpstr>
      <vt:lpstr>Barevnost interiérů</vt:lpstr>
      <vt:lpstr>Mies van der Rohe, návrh kancelářské budovy, Berlín, 1921</vt:lpstr>
      <vt:lpstr>Mies van der Rohe, systém „kostra a kůže“</vt:lpstr>
      <vt:lpstr>Mies van der Rohe, Pavilon na Světové výstavě v Barceloně, 1929</vt:lpstr>
      <vt:lpstr>Mies van der Rohe, vila Tugendhat, Brno, 1930</vt:lpstr>
      <vt:lpstr>Mies van der Rohe, vila Tugendhat, Brno, 1930</vt:lpstr>
      <vt:lpstr>Gerrit Rietveld, Schröderův dům v Utrechtu, 1924</vt:lpstr>
      <vt:lpstr>Le Corbusier, skeletová konstrukce Dom-Ino, 1919</vt:lpstr>
      <vt:lpstr>Le Corbusier, pavilon Esprit Nouveau na  výstavě  dekorativního umění v Paříži 1925</vt:lpstr>
      <vt:lpstr>Le Corbusier,  5 bodů moderní architektury, 1927  vila Savoye v Poissy,  1929-30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Období mezi dvěma válkami</dc:title>
  <dc:creator>dejum22</dc:creator>
  <cp:lastModifiedBy>dejum22</cp:lastModifiedBy>
  <cp:revision>9</cp:revision>
  <dcterms:created xsi:type="dcterms:W3CDTF">2014-03-30T20:16:49Z</dcterms:created>
  <dcterms:modified xsi:type="dcterms:W3CDTF">2014-03-30T21:15:20Z</dcterms:modified>
</cp:coreProperties>
</file>