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9"/>
  </p:handoutMasterIdLst>
  <p:sldIdLst>
    <p:sldId id="257" r:id="rId2"/>
    <p:sldId id="283" r:id="rId3"/>
    <p:sldId id="258" r:id="rId4"/>
    <p:sldId id="259" r:id="rId5"/>
    <p:sldId id="266" r:id="rId6"/>
    <p:sldId id="260" r:id="rId7"/>
    <p:sldId id="267" r:id="rId8"/>
    <p:sldId id="261" r:id="rId9"/>
    <p:sldId id="300" r:id="rId10"/>
    <p:sldId id="269" r:id="rId11"/>
    <p:sldId id="270" r:id="rId12"/>
    <p:sldId id="268" r:id="rId13"/>
    <p:sldId id="262" r:id="rId14"/>
    <p:sldId id="263" r:id="rId15"/>
    <p:sldId id="271" r:id="rId16"/>
    <p:sldId id="26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01" r:id="rId29"/>
    <p:sldId id="284" r:id="rId30"/>
    <p:sldId id="285" r:id="rId31"/>
    <p:sldId id="286" r:id="rId32"/>
    <p:sldId id="287" r:id="rId33"/>
    <p:sldId id="303" r:id="rId34"/>
    <p:sldId id="288" r:id="rId35"/>
    <p:sldId id="304" r:id="rId36"/>
    <p:sldId id="289" r:id="rId37"/>
    <p:sldId id="290" r:id="rId38"/>
    <p:sldId id="291" r:id="rId39"/>
    <p:sldId id="292" r:id="rId40"/>
    <p:sldId id="305" r:id="rId41"/>
    <p:sldId id="306" r:id="rId42"/>
    <p:sldId id="294" r:id="rId43"/>
    <p:sldId id="299" r:id="rId44"/>
    <p:sldId id="295" r:id="rId45"/>
    <p:sldId id="298" r:id="rId46"/>
    <p:sldId id="296" r:id="rId47"/>
    <p:sldId id="297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1EEB8-CB85-4E99-B97B-4DE7AA39A244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60D1E-7BFC-4CB4-8CC7-FA2276C96E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063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88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87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61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04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11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97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36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71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88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05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57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5F146-2CE2-4105-9E18-F3A654129982}" type="datetimeFigureOut">
              <a:rPr lang="cs-CZ" smtClean="0"/>
              <a:t>23.4.2014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A7EFC-B2F3-4DF3-BF0C-A3D77E4EC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99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České umění druhé poloviny 20.století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5301208"/>
          </a:xfrm>
        </p:spPr>
        <p:txBody>
          <a:bodyPr>
            <a:normAutofit/>
          </a:bodyPr>
          <a:lstStyle/>
          <a:p>
            <a:r>
              <a:rPr lang="cs-CZ" dirty="0" smtClean="0"/>
              <a:t>Umění a politika: čtyřicátá a padesátá léta</a:t>
            </a:r>
          </a:p>
          <a:p>
            <a:r>
              <a:rPr lang="cs-CZ" dirty="0" smtClean="0"/>
              <a:t>Návraty k modernímu umění v šedesátých letech: </a:t>
            </a:r>
            <a:r>
              <a:rPr lang="cs-CZ" dirty="0" smtClean="0"/>
              <a:t>neoavantgarda a progresivní </a:t>
            </a:r>
            <a:r>
              <a:rPr lang="cs-CZ" dirty="0" smtClean="0"/>
              <a:t>architektonické projekty </a:t>
            </a:r>
          </a:p>
          <a:p>
            <a:r>
              <a:rPr lang="cs-CZ" dirty="0" smtClean="0"/>
              <a:t>Sedmdesátá léta: oficiální tvorba a alternativní projevy (akční umění,  zásahy do přírody, konceptuální umění), zahraniční podněty architektury</a:t>
            </a:r>
          </a:p>
          <a:p>
            <a:r>
              <a:rPr lang="cs-CZ" dirty="0" smtClean="0"/>
              <a:t>Nové přístupy osmdesátých let: postmoderna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38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77072"/>
            <a:ext cx="4752528" cy="267381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Mikuláš Medek, Velké jídlo, 1951-1956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Vladimír Boudník, akce v ulicích, přelom 40.a50.let</a:t>
            </a:r>
            <a:endParaRPr lang="cs-CZ" sz="3000" dirty="0"/>
          </a:p>
        </p:txBody>
      </p:sp>
      <p:pic>
        <p:nvPicPr>
          <p:cNvPr id="12290" name="Picture 2" descr="C:\Users\dejum22\Documents\aaazeškoly\1940-1980\ceske60\Untitled-Scanned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824536" cy="398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ocuments\aaazeškoly\1940-1980\ceske60\Untitled-Scanned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38" y="0"/>
            <a:ext cx="3407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4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56992" y="5085184"/>
            <a:ext cx="5482952" cy="1584176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Pavel Brázda, Velký astronaut, 1954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Věra Nováková, Job, 1954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4" name="Picture 4" descr="C:\Users\dejum22\Desktop\velkýastronautbrazda19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64"/>
            <a:ext cx="2664296" cy="66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esktop\job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140968" cy="44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4366574"/>
            <a:ext cx="4079749" cy="20882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   František </a:t>
            </a:r>
            <a:r>
              <a:rPr lang="cs-CZ" sz="3000" dirty="0" err="1" smtClean="0"/>
              <a:t>Kardaus</a:t>
            </a:r>
            <a:r>
              <a:rPr lang="cs-CZ" sz="3000" dirty="0" smtClean="0"/>
              <a:t>, </a:t>
            </a:r>
            <a:r>
              <a:rPr lang="cs-CZ" sz="3000" dirty="0" smtClean="0"/>
              <a:t>Tatra </a:t>
            </a:r>
            <a:r>
              <a:rPr lang="cs-CZ" sz="3000" dirty="0" smtClean="0"/>
              <a:t>603,  1956-1962</a:t>
            </a:r>
            <a:endParaRPr lang="cs-CZ" sz="3000" dirty="0"/>
          </a:p>
        </p:txBody>
      </p:sp>
      <p:pic>
        <p:nvPicPr>
          <p:cNvPr id="11266" name="Picture 2" descr="C:\Users\dejum22\Desktop\tatra60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768752" cy="381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84" y="4509120"/>
            <a:ext cx="3748016" cy="189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10" y="3068960"/>
            <a:ext cx="4896544" cy="3672407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Ze skupiny Máj 57:</a:t>
            </a:r>
            <a:br>
              <a:rPr lang="cs-CZ" sz="3000" dirty="0" smtClean="0"/>
            </a:br>
            <a:r>
              <a:rPr lang="cs-CZ" sz="3000" dirty="0" smtClean="0"/>
              <a:t>Robert </a:t>
            </a:r>
            <a:r>
              <a:rPr lang="cs-CZ" sz="3000" dirty="0" err="1"/>
              <a:t>Piesen</a:t>
            </a:r>
            <a:r>
              <a:rPr lang="cs-CZ" sz="3000" dirty="0"/>
              <a:t>, Krajina z Jeseníků, </a:t>
            </a:r>
            <a:r>
              <a:rPr lang="cs-CZ" sz="3000" dirty="0" smtClean="0"/>
              <a:t>1956</a:t>
            </a:r>
            <a:br>
              <a:rPr lang="cs-CZ" sz="3000" dirty="0" smtClean="0"/>
            </a:br>
            <a:r>
              <a:rPr lang="cs-CZ" sz="3000" dirty="0" smtClean="0"/>
              <a:t>Miloslav </a:t>
            </a:r>
            <a:r>
              <a:rPr lang="cs-CZ" sz="3000" dirty="0"/>
              <a:t>Chlupáč, Česající se, 1957</a:t>
            </a:r>
            <a:br>
              <a:rPr lang="cs-CZ" sz="3000" dirty="0"/>
            </a:br>
            <a:r>
              <a:rPr lang="cs-CZ" sz="3000" dirty="0" smtClean="0"/>
              <a:t>Richard </a:t>
            </a:r>
            <a:r>
              <a:rPr lang="cs-CZ" sz="3000" dirty="0" err="1" smtClean="0"/>
              <a:t>Fremund</a:t>
            </a:r>
            <a:r>
              <a:rPr lang="cs-CZ" sz="3000" dirty="0" smtClean="0"/>
              <a:t>, </a:t>
            </a:r>
            <a:r>
              <a:rPr lang="cs-CZ" sz="3000" dirty="0" smtClean="0"/>
              <a:t>Krajina s rybníkem, 1958</a:t>
            </a: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5123" name="Picture 3" descr="C:\Users\dejum22\Documents\aaazeškoly\1940-1980\4.české 1\ceske-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33" y="3573016"/>
            <a:ext cx="2764198" cy="22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ejum22\Documents\aaazeškoly\1940-1980\4.české 1\ceske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5331"/>
            <a:ext cx="3115375" cy="259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ejum22\Documents\aaazeškoly\1940-1980\4.české 1\ceske-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4554"/>
            <a:ext cx="3522576" cy="26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2687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Expo 58 v Bruselu</a:t>
            </a:r>
            <a:br>
              <a:rPr lang="cs-CZ" sz="3000" dirty="0" smtClean="0"/>
            </a:br>
            <a:r>
              <a:rPr lang="cs-CZ" sz="3000" dirty="0" smtClean="0"/>
              <a:t>Jan </a:t>
            </a:r>
            <a:r>
              <a:rPr lang="cs-CZ" sz="3000" dirty="0" smtClean="0"/>
              <a:t>Kotík, Slunce, vzduch, voda, 1958</a:t>
            </a:r>
            <a:endParaRPr lang="cs-CZ" sz="3000" dirty="0"/>
          </a:p>
        </p:txBody>
      </p:sp>
      <p:pic>
        <p:nvPicPr>
          <p:cNvPr id="6146" name="Picture 2" descr="C:\Users\dejum22\Documents\aaazeškoly\1940-1980\ceske60\Untitled-Scanned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8756"/>
            <a:ext cx="3770317" cy="54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jum22\Desktop\EXPO 58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6" y="160090"/>
            <a:ext cx="22383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ejum22\Desktop\EXPO 58 1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3064154" cy="24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3952900" cy="72008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bruselský styl</a:t>
            </a:r>
            <a:endParaRPr lang="cs-CZ" sz="3000" dirty="0"/>
          </a:p>
        </p:txBody>
      </p:sp>
      <p:pic>
        <p:nvPicPr>
          <p:cNvPr id="14338" name="Picture 2" descr="C:\Users\dejum22\Desktop\ježek elka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8" y="3623529"/>
            <a:ext cx="3265716" cy="21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dejum22\Desktop\WEB23df21_Kopie_ZG0H6667r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3" y="11663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dejum22\Desktop\brusel_stol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30746"/>
            <a:ext cx="3366167" cy="351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dejum22\Desktop\thumb_brusel_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005063"/>
            <a:ext cx="3366167" cy="252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0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7824" y="4797153"/>
            <a:ext cx="6048672" cy="2448271"/>
          </a:xfrm>
        </p:spPr>
        <p:txBody>
          <a:bodyPr>
            <a:normAutofit/>
          </a:bodyPr>
          <a:lstStyle/>
          <a:p>
            <a:r>
              <a:rPr lang="cs-CZ" sz="3000" dirty="0" smtClean="0"/>
              <a:t>Zdeněk Beran, Akční malba, 1958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Jiří Valenta, Koláž II, 1960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Aleš Veselý, Stigmatický objekt, 1963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Robert </a:t>
            </a:r>
            <a:r>
              <a:rPr lang="cs-CZ" sz="3000" dirty="0" err="1" smtClean="0"/>
              <a:t>Piesen</a:t>
            </a:r>
            <a:r>
              <a:rPr lang="cs-CZ" sz="3000" dirty="0" smtClean="0"/>
              <a:t>, </a:t>
            </a:r>
            <a:r>
              <a:rPr lang="cs-CZ" sz="3000" dirty="0" err="1" smtClean="0"/>
              <a:t>Gehinom</a:t>
            </a:r>
            <a:r>
              <a:rPr lang="cs-CZ" sz="3000" dirty="0" smtClean="0"/>
              <a:t>, 1961</a:t>
            </a: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7175" name="Picture 7" descr="C:\Users\dejum22\Documents\aaazeškoly\1940-1980\m.povál\m5.čespovál\f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69" y="262698"/>
            <a:ext cx="2483768" cy="446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dejum22\Documents\aaazeškoly\POVÁL\povál02\b07beran5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3" y="168428"/>
            <a:ext cx="2696567" cy="322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dejum22\Documents\aaazeškoly\POVÁL\povál02\b13valenta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01" y="188639"/>
            <a:ext cx="2233528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jum22\Documents\aaazeškoly\1940-1980\ceske60-80\če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" y="3573016"/>
            <a:ext cx="2615197" cy="317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4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15212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Hugo Demartini, Červený reliéf, 1962</a:t>
            </a:r>
            <a:br>
              <a:rPr lang="cs-CZ" sz="3000" dirty="0" smtClean="0"/>
            </a:br>
            <a:r>
              <a:rPr lang="cs-CZ" sz="3000" dirty="0" smtClean="0"/>
              <a:t>Radek Kratina, </a:t>
            </a:r>
            <a:r>
              <a:rPr lang="cs-CZ" sz="3000" dirty="0" smtClean="0"/>
              <a:t>Zápalková struktura, 1964</a:t>
            </a:r>
            <a:endParaRPr lang="cs-CZ" sz="3000" dirty="0"/>
          </a:p>
        </p:txBody>
      </p:sp>
      <p:pic>
        <p:nvPicPr>
          <p:cNvPr id="15363" name="Picture 3" descr="C:\Users\dejum22\Desktop\hugo-demartini-cerveny-reli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4946028" cy="49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ejum22\Documents\aaazeškoly\POVÁL\povál04\d68kratina6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1872208" cy="278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0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797152"/>
            <a:ext cx="5819226" cy="206084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Zdeněk Sýkora, Šedá struktura, 1963</a:t>
            </a:r>
            <a:br>
              <a:rPr lang="cs-CZ" sz="3000" dirty="0" smtClean="0"/>
            </a:br>
            <a:r>
              <a:rPr lang="cs-CZ" sz="3000" dirty="0" smtClean="0"/>
              <a:t>Karel Malich, Černý </a:t>
            </a:r>
            <a:r>
              <a:rPr lang="cs-CZ" sz="3000" dirty="0" smtClean="0"/>
              <a:t>a bílý reliéf</a:t>
            </a:r>
            <a:r>
              <a:rPr lang="cs-CZ" sz="3000" dirty="0" smtClean="0"/>
              <a:t>, 1963</a:t>
            </a:r>
            <a:endParaRPr lang="cs-CZ" sz="3000" dirty="0"/>
          </a:p>
        </p:txBody>
      </p:sp>
      <p:pic>
        <p:nvPicPr>
          <p:cNvPr id="16386" name="Picture 2" descr="C:\Users\dejum22\Documents\aaazeškoly\POVÁL\povál04\d01sýkora62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3744416" cy="470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ejum22\Documents\aaazeškoly\POVÁL\povál04\d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1008112" cy="9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dejum22\Documents\aaazeškoly\POVÁL\povál04\d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30" y="235427"/>
            <a:ext cx="2533702" cy="315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dejum22\Documents\aaazeškoly\POVÁL\povál04\d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19" y="3789040"/>
            <a:ext cx="2490213" cy="2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1628800"/>
            <a:ext cx="3405064" cy="488741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Václav </a:t>
            </a:r>
            <a:r>
              <a:rPr lang="cs-CZ" sz="3000" dirty="0" smtClean="0"/>
              <a:t>Boštík, Velké pole, 1966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Jiří Kolář, </a:t>
            </a:r>
            <a:r>
              <a:rPr lang="cs-CZ" sz="3000" dirty="0" err="1" smtClean="0"/>
              <a:t>Pollock</a:t>
            </a:r>
            <a:r>
              <a:rPr lang="cs-CZ" sz="3000" dirty="0" smtClean="0"/>
              <a:t>, Básně ticha, 1970 </a:t>
            </a:r>
            <a:endParaRPr lang="cs-CZ" sz="3000" dirty="0"/>
          </a:p>
        </p:txBody>
      </p:sp>
      <p:pic>
        <p:nvPicPr>
          <p:cNvPr id="17414" name="Picture 6" descr="C:\Users\dejum22\Documents\aaazeškoly\1940-1980\ceske60\Untitled-Scanned-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4200144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ejum22\Desktop\pollock,básněticha7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52779"/>
            <a:ext cx="3816424" cy="231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Čtyřicátá a padesátá léta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Odklon od avantgardy</a:t>
            </a:r>
          </a:p>
          <a:p>
            <a:r>
              <a:rPr lang="cs-CZ" dirty="0" smtClean="0"/>
              <a:t>Biblické metafory, symbolika, exprese</a:t>
            </a:r>
          </a:p>
          <a:p>
            <a:r>
              <a:rPr lang="cs-CZ" dirty="0" smtClean="0"/>
              <a:t>Skupina 42 </a:t>
            </a:r>
          </a:p>
          <a:p>
            <a:r>
              <a:rPr lang="cs-CZ" dirty="0" smtClean="0"/>
              <a:t>Krátká obnova svobodné tvorby po konci války</a:t>
            </a:r>
          </a:p>
          <a:p>
            <a:r>
              <a:rPr lang="cs-CZ" dirty="0" smtClean="0"/>
              <a:t>Rok 1948: umění pod vládou ideologie, socialistický realismus</a:t>
            </a:r>
          </a:p>
          <a:p>
            <a:r>
              <a:rPr lang="cs-CZ" dirty="0" smtClean="0"/>
              <a:t>Individuální projevy, soukromý prostor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67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861048"/>
            <a:ext cx="5544616" cy="2871192"/>
          </a:xfrm>
        </p:spPr>
        <p:txBody>
          <a:bodyPr>
            <a:noAutofit/>
          </a:bodyPr>
          <a:lstStyle/>
          <a:p>
            <a:r>
              <a:rPr lang="cs-CZ" sz="3000" dirty="0" smtClean="0"/>
              <a:t>Milan </a:t>
            </a:r>
            <a:r>
              <a:rPr lang="cs-CZ" sz="3000" dirty="0" smtClean="0"/>
              <a:t>Grygar, Hmatové kresby, konec 60.let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Milan </a:t>
            </a:r>
            <a:r>
              <a:rPr lang="cs-CZ" sz="3000" dirty="0" smtClean="0"/>
              <a:t>Dobeš, Červený pohyb v prostoru, 1966</a:t>
            </a: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18434" name="Picture 2" descr="C:\Users\dejum22\Documents\aaazeškoly\POVÁL\povál04\d88dobeš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316673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dejum22\Documents\aaazeškoly\POVÁL\povál07\o01grygarkonec60.l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4" y="335794"/>
            <a:ext cx="2221700" cy="31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dejum22\Documents\aaazeškoly\POVÁL\povál07\o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794"/>
            <a:ext cx="2268626" cy="323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0081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Hugo Demartini, Demonstrace v prostoru, 1968</a:t>
            </a:r>
            <a:endParaRPr lang="cs-CZ" sz="3000" dirty="0"/>
          </a:p>
        </p:txBody>
      </p:sp>
      <p:pic>
        <p:nvPicPr>
          <p:cNvPr id="19458" name="Picture 2" descr="C:\Users\dejum22\Documents\aaazeškoly\POVÁL\povál06\f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8" y="548680"/>
            <a:ext cx="4444002" cy="445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esktop\ceske60-80\če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113077" cy="445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12576" y="5805264"/>
            <a:ext cx="10081120" cy="9361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Milan Knížák, Demonstrace jednoho, 1964</a:t>
            </a:r>
            <a:endParaRPr lang="cs-CZ" sz="3000" dirty="0"/>
          </a:p>
        </p:txBody>
      </p:sp>
      <p:pic>
        <p:nvPicPr>
          <p:cNvPr id="20482" name="Picture 2" descr="C:\Users\dejum22\Documents\aaazeškoly\POVÁL\povál06\f19knížák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1916832"/>
            <a:ext cx="4832070" cy="30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ejum22\Documents\aaazeškoly\POVÁL\povál06\f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84" y="1"/>
            <a:ext cx="4209105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45224"/>
            <a:ext cx="9036496" cy="14127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Gorazd </a:t>
            </a:r>
            <a:r>
              <a:rPr lang="cs-CZ" sz="3000" dirty="0" err="1" smtClean="0"/>
              <a:t>Čelechovský</a:t>
            </a:r>
            <a:r>
              <a:rPr lang="cs-CZ" sz="3000" dirty="0" smtClean="0"/>
              <a:t> a kol., </a:t>
            </a:r>
            <a:r>
              <a:rPr lang="cs-CZ" sz="3000" dirty="0" smtClean="0"/>
              <a:t>projekt </a:t>
            </a:r>
            <a:r>
              <a:rPr lang="cs-CZ" sz="3000" dirty="0" smtClean="0"/>
              <a:t>města budoucnosti Etarea, 60. léta</a:t>
            </a:r>
            <a:endParaRPr lang="cs-CZ" sz="3000" dirty="0"/>
          </a:p>
        </p:txBody>
      </p:sp>
      <p:pic>
        <p:nvPicPr>
          <p:cNvPr id="21506" name="Picture 2" descr="C:\Users\dejum22\Desktop\etare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76" y="476672"/>
            <a:ext cx="4389796" cy="24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ejum22\Desktop\etar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02004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ejum22\Desktop\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49" y="3143834"/>
            <a:ext cx="4458439" cy="237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301208"/>
            <a:ext cx="8640960" cy="14401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Ferdinand Lederer, Pavilon Z na brněnském výstavišti, 1958-1959</a:t>
            </a:r>
            <a:endParaRPr lang="cs-CZ" sz="3000" dirty="0"/>
          </a:p>
        </p:txBody>
      </p:sp>
      <p:pic>
        <p:nvPicPr>
          <p:cNvPr id="22531" name="Picture 3" descr="C:\Users\dejum22\Desktop\brnopavolon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633864"/>
            <a:ext cx="8820472" cy="11075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Hubáček, televizní věž na Ještědu, 1963-1973</a:t>
            </a:r>
            <a:endParaRPr lang="cs-CZ" sz="3000" dirty="0"/>
          </a:p>
        </p:txBody>
      </p:sp>
      <p:pic>
        <p:nvPicPr>
          <p:cNvPr id="23554" name="Picture 2" descr="C:\Users\dejum22\Desktop\cesty_jested_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2656"/>
            <a:ext cx="2081216" cy="342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dejum22\Desktop\0508CR_MUZEA_ARCHITEKTURA_JESTED_LIBEREC_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" y="1124744"/>
            <a:ext cx="6844081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8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980728"/>
            <a:ext cx="3312368" cy="568863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Prager, </a:t>
            </a:r>
            <a:r>
              <a:rPr lang="cs-CZ" sz="3000" dirty="0" smtClean="0"/>
              <a:t>Ústav makromolekulární chemie </a:t>
            </a:r>
            <a:r>
              <a:rPr lang="cs-CZ" sz="3000" dirty="0" smtClean="0"/>
              <a:t>ČSAV v Praze, 1959-63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Dostavba </a:t>
            </a:r>
            <a:r>
              <a:rPr lang="cs-CZ" sz="3000" dirty="0" smtClean="0"/>
              <a:t>budovy Federálního shromáždění 1967-73 </a:t>
            </a:r>
            <a:endParaRPr lang="cs-CZ" sz="3000" dirty="0"/>
          </a:p>
        </p:txBody>
      </p:sp>
      <p:pic>
        <p:nvPicPr>
          <p:cNvPr id="1026" name="Picture 2" descr="C:\Users\dejum22\Desktop\7.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" y="89176"/>
            <a:ext cx="5341876" cy="297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ejum22\Desktop\sr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0" y="3284984"/>
            <a:ext cx="5341876" cy="33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7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80920" cy="129614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Filsak a kol. Hotel </a:t>
            </a:r>
            <a:r>
              <a:rPr lang="cs-CZ" sz="3000" dirty="0" err="1" smtClean="0"/>
              <a:t>Internacional</a:t>
            </a:r>
            <a:r>
              <a:rPr lang="cs-CZ" sz="3000" dirty="0" smtClean="0"/>
              <a:t> v Praze, 1967-1974</a:t>
            </a:r>
            <a:endParaRPr lang="cs-CZ" sz="3000" dirty="0"/>
          </a:p>
        </p:txBody>
      </p:sp>
      <p:pic>
        <p:nvPicPr>
          <p:cNvPr id="12" name="Picture 5" descr="C:\Users\dejum22\Desktop\001_Hotel_Intercontinental_jpg_800x800_q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308304" cy="54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Sedmdesátá léta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Husákova „normalizace“</a:t>
            </a:r>
          </a:p>
          <a:p>
            <a:r>
              <a:rPr lang="cs-CZ" dirty="0" smtClean="0"/>
              <a:t>Ústup do soukromí: druhá, paralelní, „alternativní“ kultura</a:t>
            </a:r>
          </a:p>
          <a:p>
            <a:r>
              <a:rPr lang="cs-CZ" dirty="0" smtClean="0"/>
              <a:t>Autenticita a morální hodnoty neoavantgardy</a:t>
            </a:r>
          </a:p>
          <a:p>
            <a:r>
              <a:rPr lang="cs-CZ" dirty="0" smtClean="0"/>
              <a:t>Jiné přístupy: konceptuální strategie (akční umění, body art, jazykové formy tvorby aj.)</a:t>
            </a:r>
          </a:p>
          <a:p>
            <a:r>
              <a:rPr lang="cs-CZ" dirty="0" smtClean="0"/>
              <a:t>Podněty světové architektury proti účelovému stavebnictví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8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008" y="3717032"/>
            <a:ext cx="3816424" cy="28529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Zorka Ságlová, Házení míčů do průhonického rybníka Bořín, 1969</a:t>
            </a:r>
            <a:endParaRPr lang="cs-CZ" sz="3000" dirty="0"/>
          </a:p>
        </p:txBody>
      </p:sp>
      <p:pic>
        <p:nvPicPr>
          <p:cNvPr id="1026" name="Picture 2" descr="C:\Users\dejum22\Desktop\ceske60-80\če51fságlová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70" y="0"/>
            <a:ext cx="3350444" cy="32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esktop\ceske60-80\če51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02" y="3586923"/>
            <a:ext cx="3351690" cy="329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ocuments\aaazeškoly\POVÁL\povál06\f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358960" cy="330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653136"/>
            <a:ext cx="8229600" cy="2204864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Jan Bauch, Pieta, 1942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Václav </a:t>
            </a:r>
            <a:r>
              <a:rPr lang="cs-CZ" sz="3000" dirty="0" err="1" smtClean="0"/>
              <a:t>Chad</a:t>
            </a:r>
            <a:r>
              <a:rPr lang="cs-CZ" sz="3000" dirty="0" smtClean="0"/>
              <a:t>, Ukřižování s červeným sluncem, 1942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err="1" smtClean="0"/>
              <a:t>Alén</a:t>
            </a:r>
            <a:r>
              <a:rPr lang="cs-CZ" sz="3000" dirty="0" smtClean="0"/>
              <a:t> Diviš, Ukřižování, po 1946</a:t>
            </a:r>
            <a:endParaRPr lang="cs-CZ" sz="3000" dirty="0"/>
          </a:p>
        </p:txBody>
      </p:sp>
      <p:pic>
        <p:nvPicPr>
          <p:cNvPr id="1026" name="Picture 2" descr="C:\Users\dejum22\Documents\aaazeškoly\1940-1980\4.české 1\ceske-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186"/>
            <a:ext cx="3096344" cy="393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40-1980\4.české 1\ceske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3" y="260648"/>
            <a:ext cx="2986253" cy="40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ocuments\aaazeškoly\1940-1980\4.české 1\ceske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664296" cy="38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869160"/>
            <a:ext cx="9144000" cy="1988840"/>
          </a:xfrm>
        </p:spPr>
        <p:txBody>
          <a:bodyPr>
            <a:noAutofit/>
          </a:bodyPr>
          <a:lstStyle/>
          <a:p>
            <a:r>
              <a:rPr lang="cs-CZ" sz="3000" dirty="0" smtClean="0"/>
              <a:t>Dalibor Chatrný, Souvislosti protilehlých horizontů, 1973</a:t>
            </a:r>
            <a:br>
              <a:rPr lang="cs-CZ" sz="3000" dirty="0" smtClean="0"/>
            </a:br>
            <a:r>
              <a:rPr lang="cs-CZ" sz="3000" dirty="0" smtClean="0"/>
              <a:t>Ivan Kafka, Bez názvu, 1979</a:t>
            </a:r>
            <a:endParaRPr lang="cs-CZ" sz="3000" dirty="0"/>
          </a:p>
        </p:txBody>
      </p:sp>
      <p:pic>
        <p:nvPicPr>
          <p:cNvPr id="2050" name="Picture 2" descr="C:\Users\dejum22\Documents\aaazeškoly\POVÁL\povál07\r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3337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jum22\Documents\aaazeškoly\POVÁL\povál07\r19kafka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213" y="908719"/>
            <a:ext cx="5041429" cy="37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4725144"/>
            <a:ext cx="9108504" cy="2132856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Petr </a:t>
            </a:r>
            <a:r>
              <a:rPr lang="cs-CZ" sz="3000" dirty="0"/>
              <a:t>Štembera, Štěpování, </a:t>
            </a:r>
            <a:r>
              <a:rPr lang="cs-CZ" sz="3000" dirty="0" smtClean="0"/>
              <a:t>1975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Jan </a:t>
            </a:r>
            <a:r>
              <a:rPr lang="cs-CZ" sz="3000" dirty="0" smtClean="0"/>
              <a:t>Mlčoch, Zavěšení - Velký spánek, 1975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3074" name="Picture 2" descr="C:\Users\dejum22\Documents\aaazeškoly\POVÁL\povál07\p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05708"/>
            <a:ext cx="5697052" cy="406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ocuments\aaazeškoly\POVÁL\povál07\p03štembera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880320" cy="33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04788"/>
            <a:ext cx="8229600" cy="175321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Dalibor Chatrný, Magnety, 1973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Karel Miler, Měření, 1974</a:t>
            </a:r>
            <a:endParaRPr lang="cs-CZ" sz="3000" dirty="0"/>
          </a:p>
        </p:txBody>
      </p:sp>
      <p:pic>
        <p:nvPicPr>
          <p:cNvPr id="4098" name="Picture 2" descr="C:\Users\dejum22\Documents\aaazeškoly\POVÁL\povál07\p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5174469" cy="33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POVÁL\povál07\o10chatrný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88640"/>
            <a:ext cx="3563888" cy="49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6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412776"/>
          </a:xfrm>
        </p:spPr>
        <p:txBody>
          <a:bodyPr>
            <a:normAutofit/>
          </a:bodyPr>
          <a:lstStyle/>
          <a:p>
            <a:r>
              <a:rPr lang="cs-CZ" sz="3000" dirty="0"/>
              <a:t>Stanislav Kolíbal</a:t>
            </a:r>
            <a:r>
              <a:rPr lang="cs-CZ" sz="3000" dirty="0" smtClean="0"/>
              <a:t>, Metamorfóza</a:t>
            </a:r>
            <a:r>
              <a:rPr lang="cs-CZ" sz="3000" dirty="0"/>
              <a:t>, 1978-82</a:t>
            </a:r>
          </a:p>
        </p:txBody>
      </p:sp>
      <p:pic>
        <p:nvPicPr>
          <p:cNvPr id="4" name="Picture 2" descr="C:\Users\dejum22\Desktop\kolíbalmetamorfóza78-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912768" cy="50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229200"/>
            <a:ext cx="8820472" cy="1512168"/>
          </a:xfrm>
        </p:spPr>
        <p:txBody>
          <a:bodyPr>
            <a:normAutofit/>
          </a:bodyPr>
          <a:lstStyle/>
          <a:p>
            <a:r>
              <a:rPr lang="cs-CZ" sz="3000" dirty="0"/>
              <a:t>Jiří Valoch, Bez názvu, </a:t>
            </a:r>
            <a:r>
              <a:rPr lang="cs-CZ" sz="3000" dirty="0" smtClean="0"/>
              <a:t>70.léta</a:t>
            </a:r>
            <a:br>
              <a:rPr lang="cs-CZ" sz="3000" dirty="0" smtClean="0"/>
            </a:br>
            <a:r>
              <a:rPr lang="cs-CZ" sz="3000" dirty="0" smtClean="0"/>
              <a:t>Dalibor Chatrný, Rudá, zelená, 1972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5123" name="Picture 3" descr="C:\Users\dejum22\Documents\aaazeškoly\POVÁL\povál07\s03chatrný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4380"/>
            <a:ext cx="4372203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ejum22\Documents\aaazeškoly\POVÁL\povál07\s10valochod70.le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" y="622755"/>
            <a:ext cx="2794642" cy="40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9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Osmdesátá léta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Odmítnutí oficiální tvorby i modernismu</a:t>
            </a:r>
          </a:p>
          <a:p>
            <a:r>
              <a:rPr lang="cs-CZ" dirty="0" smtClean="0"/>
              <a:t>Snaha o otevřenost</a:t>
            </a:r>
          </a:p>
          <a:p>
            <a:r>
              <a:rPr lang="cs-CZ" dirty="0" smtClean="0"/>
              <a:t>Impulsy postmoderny: skupina Tvrdohlaví</a:t>
            </a:r>
          </a:p>
          <a:p>
            <a:r>
              <a:rPr lang="cs-CZ" dirty="0" smtClean="0"/>
              <a:t>Další přístupy k tvorbě: </a:t>
            </a:r>
            <a:r>
              <a:rPr lang="cs-CZ" dirty="0" err="1" smtClean="0"/>
              <a:t>neokonceptualismus</a:t>
            </a:r>
            <a:r>
              <a:rPr lang="cs-CZ" dirty="0" smtClean="0"/>
              <a:t>, fotografie a nové média, multimediální instalace a digitální technologie, umění ve veřejném prostoru aj.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5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4869160"/>
            <a:ext cx="5229053" cy="198884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300" dirty="0" smtClean="0"/>
              <a:t>Ivan Kafka, Malostranské dvorky, 1981</a:t>
            </a:r>
            <a:br>
              <a:rPr lang="cs-CZ" sz="3300" dirty="0" smtClean="0"/>
            </a:br>
            <a:r>
              <a:rPr lang="cs-CZ" sz="3300" dirty="0" smtClean="0"/>
              <a:t>Konfrontace Svárov, 1984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6" name="Picture 2" descr="C:\Users\dejum22\Desktop\ceske60-80\čes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096"/>
            <a:ext cx="4708714" cy="44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esktop\ceske60-80\če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314"/>
            <a:ext cx="3628822" cy="60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5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517232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Vladimír Skrepl, </a:t>
            </a:r>
            <a:r>
              <a:rPr lang="cs-CZ" sz="3000" dirty="0" smtClean="0"/>
              <a:t>Já a já, 1985</a:t>
            </a:r>
            <a:endParaRPr lang="cs-CZ" sz="3000" dirty="0"/>
          </a:p>
        </p:txBody>
      </p:sp>
      <p:pic>
        <p:nvPicPr>
          <p:cNvPr id="3074" name="Picture 2" descr="C:\Users\dejum22\Desktop\ceske60-80\čes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84" y="260648"/>
            <a:ext cx="69183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2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970" y="5157192"/>
            <a:ext cx="9125030" cy="17008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Ze skupiny Tvrdohlaví:</a:t>
            </a:r>
            <a:br>
              <a:rPr lang="cs-CZ" sz="3000" dirty="0" smtClean="0"/>
            </a:br>
            <a:r>
              <a:rPr lang="cs-CZ" sz="3000" dirty="0" smtClean="0"/>
              <a:t>Michal Gabriel, Pták, 1987</a:t>
            </a:r>
            <a:br>
              <a:rPr lang="cs-CZ" sz="3000" dirty="0" smtClean="0"/>
            </a:br>
            <a:r>
              <a:rPr lang="cs-CZ" sz="3000" dirty="0" smtClean="0"/>
              <a:t>Jiří </a:t>
            </a:r>
            <a:r>
              <a:rPr lang="cs-CZ" sz="3000" dirty="0" smtClean="0"/>
              <a:t>David, Domov, 1989</a:t>
            </a:r>
            <a:endParaRPr lang="cs-CZ" sz="3000" dirty="0"/>
          </a:p>
        </p:txBody>
      </p:sp>
      <p:pic>
        <p:nvPicPr>
          <p:cNvPr id="6" name="Picture 3" descr="C:\Users\dejum22\Desktop\7.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744416" cy="473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dejum22\Documents\aaazeškoly\1940-1980\české80tky\os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80296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0801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Jiří Kovanda, Bez názvu, 1986</a:t>
            </a:r>
            <a:br>
              <a:rPr lang="cs-CZ" sz="3000" dirty="0" smtClean="0"/>
            </a:br>
            <a:r>
              <a:rPr lang="cs-CZ" sz="3000" dirty="0" smtClean="0"/>
              <a:t>Stanislav Diviš, z </a:t>
            </a:r>
            <a:r>
              <a:rPr lang="cs-CZ" sz="3000" dirty="0" smtClean="0"/>
              <a:t>cyklu </a:t>
            </a:r>
            <a:r>
              <a:rPr lang="cs-CZ" sz="3000" dirty="0" err="1" smtClean="0"/>
              <a:t>Spartakiada</a:t>
            </a:r>
            <a:r>
              <a:rPr lang="cs-CZ" sz="3000" dirty="0" smtClean="0"/>
              <a:t>, </a:t>
            </a:r>
            <a:r>
              <a:rPr lang="cs-CZ" sz="3000" dirty="0" smtClean="0"/>
              <a:t>od 1990</a:t>
            </a:r>
            <a:endParaRPr lang="cs-CZ" sz="3000" dirty="0"/>
          </a:p>
        </p:txBody>
      </p:sp>
      <p:pic>
        <p:nvPicPr>
          <p:cNvPr id="5122" name="Picture 2" descr="C:\Users\dejum22\Desktop\7.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2402"/>
            <a:ext cx="4196920" cy="50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ejum22\Documents\aaazeškoly\80tky\80tky5\div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02171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800" y="4077072"/>
            <a:ext cx="5688632" cy="2588293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František Gross, Ateliér fotografa Háka, 1942</a:t>
            </a:r>
            <a:br>
              <a:rPr lang="cs-CZ" sz="3000" dirty="0" smtClean="0"/>
            </a:br>
            <a:r>
              <a:rPr lang="cs-CZ" sz="3000" dirty="0" smtClean="0"/>
              <a:t>František Hudeček, Noční chodec, 1943</a:t>
            </a:r>
            <a:br>
              <a:rPr lang="cs-CZ" sz="3000" dirty="0" smtClean="0"/>
            </a:br>
            <a:r>
              <a:rPr lang="cs-CZ" sz="3000" dirty="0" smtClean="0"/>
              <a:t>Ladislav Zívr, Rentgenolog, 1942</a:t>
            </a:r>
            <a:endParaRPr lang="cs-CZ" sz="3000" dirty="0"/>
          </a:p>
        </p:txBody>
      </p:sp>
      <p:pic>
        <p:nvPicPr>
          <p:cNvPr id="2050" name="Picture 2" descr="C:\Users\dejum22\Documents\aaazeškoly\1940-1980\4.české 1\ceske-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2160240" cy="31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jum22\Documents\aaazeškoly\1940-1980\4.české 1\ceske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774"/>
            <a:ext cx="2966275" cy="38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jum22\Documents\aaazeškoly\1940-1980\4.české 1\ceske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774"/>
            <a:ext cx="412726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Milena Dopitová, Dvojčata, 1991</a:t>
            </a:r>
            <a:br>
              <a:rPr lang="cs-CZ" sz="3000" dirty="0" smtClean="0"/>
            </a:br>
            <a:r>
              <a:rPr lang="cs-CZ" sz="3000" dirty="0" smtClean="0"/>
              <a:t>Markéta Othová, Utopia, 2000</a:t>
            </a:r>
            <a:endParaRPr lang="cs-CZ" sz="3000" dirty="0"/>
          </a:p>
        </p:txBody>
      </p:sp>
      <p:pic>
        <p:nvPicPr>
          <p:cNvPr id="12290" name="Picture 2" descr="C:\Users\dejum22\Documents\aaazeškoly\1940-1980\m.povál\m10postmodsouč\p08dopitová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33909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ocuments\aaazeškoly\1940-1980\m.povál\m10postmodsouč\p16othová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64" y="740010"/>
            <a:ext cx="5034136" cy="36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556792"/>
          </a:xfrm>
        </p:spPr>
        <p:txBody>
          <a:bodyPr/>
          <a:lstStyle/>
          <a:p>
            <a:r>
              <a:rPr lang="cs-CZ" dirty="0" smtClean="0"/>
              <a:t>Kamera </a:t>
            </a:r>
            <a:r>
              <a:rPr lang="cs-CZ" dirty="0" err="1" smtClean="0"/>
              <a:t>skura</a:t>
            </a:r>
            <a:r>
              <a:rPr lang="cs-CZ" dirty="0" smtClean="0"/>
              <a:t>, Žijeme tu s vámi, 2002</a:t>
            </a:r>
            <a:endParaRPr lang="cs-CZ" dirty="0"/>
          </a:p>
        </p:txBody>
      </p:sp>
      <p:pic>
        <p:nvPicPr>
          <p:cNvPr id="13314" name="Picture 2" descr="C:\Users\dejum22\Documents\aaazeškoly\1940-1980\m.povál\m10postmodsouč\s02kameraskura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52814" cy="39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John </a:t>
            </a:r>
            <a:r>
              <a:rPr lang="cs-CZ" sz="3000" dirty="0" err="1" smtClean="0"/>
              <a:t>Eisler</a:t>
            </a:r>
            <a:r>
              <a:rPr lang="cs-CZ" sz="3000" dirty="0" smtClean="0"/>
              <a:t>, Miroslav Masák a Martin Rajniš, Obchodní dům Máj, 1970-1975</a:t>
            </a:r>
            <a:endParaRPr lang="cs-CZ" sz="3000" dirty="0"/>
          </a:p>
        </p:txBody>
      </p:sp>
      <p:pic>
        <p:nvPicPr>
          <p:cNvPr id="1026" name="Picture 2" descr="C:\Users\dejum22\Desktop\sr0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"/>
            <a:ext cx="8424936" cy="55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25596" y="1124744"/>
            <a:ext cx="4011871" cy="5904656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Růžena Žertová, Obchodní dům Prior v Pardubicích, 1971-1974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Karel Hubáček, Miroslav Masák, Obchodní dům Ještěd v Liberci, 1968-1979, zbourán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 </a:t>
            </a:r>
            <a:endParaRPr lang="cs-CZ" sz="3000" dirty="0"/>
          </a:p>
        </p:txBody>
      </p:sp>
      <p:pic>
        <p:nvPicPr>
          <p:cNvPr id="4098" name="Picture 2" descr="C:\Users\dejum22\Desktop\sr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03384"/>
            <a:ext cx="5121967" cy="313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esktop\sial_dum_jested_denik-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" y="3398367"/>
            <a:ext cx="5098085" cy="343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8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25144"/>
            <a:ext cx="8229600" cy="213285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Václav Aulický, Jindřich Malátek, Telekomunikační  centrála v Hradci Králové, 1977-1982</a:t>
            </a:r>
            <a:endParaRPr lang="cs-CZ" sz="3000" dirty="0"/>
          </a:p>
        </p:txBody>
      </p:sp>
      <p:pic>
        <p:nvPicPr>
          <p:cNvPr id="10" name="Picture 2" descr="C:\Users\dejum22\Desktop\sr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5" y="116632"/>
            <a:ext cx="911233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6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476672"/>
            <a:ext cx="3851920" cy="69127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Louda, Tomáš Kulík, Zbyšek Stýblo, Veslařský kanál Račice, 1980-1986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Vlado </a:t>
            </a:r>
            <a:r>
              <a:rPr lang="cs-CZ" sz="3000" dirty="0" err="1" smtClean="0"/>
              <a:t>Milunič</a:t>
            </a:r>
            <a:r>
              <a:rPr lang="cs-CZ" sz="3000" dirty="0" smtClean="0"/>
              <a:t>, Jan Línek, Domov důchodců, Praha-Chodov, 1983-1989</a:t>
            </a:r>
            <a:endParaRPr lang="cs-CZ" sz="3000" dirty="0"/>
          </a:p>
        </p:txBody>
      </p:sp>
      <p:pic>
        <p:nvPicPr>
          <p:cNvPr id="3074" name="Picture 2" descr="C:\Users\dejum22\Desktop\sr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" y="3573016"/>
            <a:ext cx="4923112" cy="32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esktop\sr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3" y="72008"/>
            <a:ext cx="4968053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5" y="4437112"/>
            <a:ext cx="3816423" cy="21602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a Alena Šrámkovi, Dům ČKD na Můstku v Praze, 1974-1983</a:t>
            </a:r>
            <a:endParaRPr lang="cs-CZ" sz="3000" dirty="0"/>
          </a:p>
        </p:txBody>
      </p:sp>
      <p:pic>
        <p:nvPicPr>
          <p:cNvPr id="5122" name="Picture 2" descr="C:\Users\dejum22\Desktop\sr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44"/>
            <a:ext cx="5114892" cy="68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3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3861048"/>
            <a:ext cx="3456384" cy="29969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Frank O. Gehry, Vlado </a:t>
            </a:r>
            <a:r>
              <a:rPr lang="cs-CZ" sz="3000" dirty="0" err="1" smtClean="0"/>
              <a:t>Milunič</a:t>
            </a:r>
            <a:r>
              <a:rPr lang="cs-CZ" sz="3000" dirty="0" smtClean="0"/>
              <a:t>, Tančící dům v Praze, 1992-1996</a:t>
            </a:r>
            <a:endParaRPr lang="cs-CZ" sz="3000" dirty="0"/>
          </a:p>
        </p:txBody>
      </p:sp>
      <p:pic>
        <p:nvPicPr>
          <p:cNvPr id="10242" name="Picture 2" descr="C:\Users\dejum22\Desktop\7.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30"/>
            <a:ext cx="5150285" cy="686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9872" y="4838948"/>
            <a:ext cx="5266928" cy="1398363"/>
          </a:xfrm>
        </p:spPr>
        <p:txBody>
          <a:bodyPr>
            <a:normAutofit/>
          </a:bodyPr>
          <a:lstStyle/>
          <a:p>
            <a:r>
              <a:rPr lang="cs-CZ" sz="3000" dirty="0" smtClean="0"/>
              <a:t>Skupina Ra, řádění, 40.léta</a:t>
            </a:r>
            <a:endParaRPr lang="cs-CZ" sz="3000" dirty="0"/>
          </a:p>
        </p:txBody>
      </p:sp>
      <p:pic>
        <p:nvPicPr>
          <p:cNvPr id="9218" name="Picture 2" descr="C:\Users\dejum22\Desktop\řádění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3293988" cy="43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dejum22\Documents\aaazeškoly\1940-1980\4.české 1\ceske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2996952"/>
            <a:ext cx="2520777" cy="381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dejum22\Documents\aaazeškoly\1940-1980\4.české 1\ceske-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168352" cy="25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440160"/>
          </a:xfrm>
        </p:spPr>
        <p:txBody>
          <a:bodyPr>
            <a:noAutofit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František Hudeček, </a:t>
            </a:r>
            <a:r>
              <a:rPr lang="cs-CZ" sz="3000" dirty="0" smtClean="0"/>
              <a:t> Město v noci, 1946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Josef Istler, </a:t>
            </a:r>
            <a:r>
              <a:rPr lang="cs-CZ" sz="3000" dirty="0" smtClean="0"/>
              <a:t> Kompozice, 1945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3077" name="Picture 5" descr="C:\Users\dejum22\Documents\aaazeškoly\POVÁL\poval01\a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3240360" cy="393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jum22\Documents\aaazeškoly\POVÁL\poval01\a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4" y="764704"/>
            <a:ext cx="530507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509120"/>
            <a:ext cx="8229600" cy="2348880"/>
          </a:xfrm>
        </p:spPr>
        <p:txBody>
          <a:bodyPr>
            <a:normAutofit/>
          </a:bodyPr>
          <a:lstStyle/>
          <a:p>
            <a:r>
              <a:rPr lang="cs-CZ" sz="3000" dirty="0"/>
              <a:t>Jan Křížek, </a:t>
            </a:r>
            <a:r>
              <a:rPr lang="cs-CZ" sz="3000" dirty="0" smtClean="0"/>
              <a:t>Bez názvu, 40.léta</a:t>
            </a:r>
            <a:br>
              <a:rPr lang="cs-CZ" sz="3000" dirty="0" smtClean="0"/>
            </a:br>
            <a:r>
              <a:rPr lang="cs-CZ" sz="3000" dirty="0" smtClean="0"/>
              <a:t>Jiří </a:t>
            </a:r>
            <a:r>
              <a:rPr lang="cs-CZ" sz="3000" dirty="0" smtClean="0"/>
              <a:t>Mrázek, Totem, 1948</a:t>
            </a:r>
            <a:br>
              <a:rPr lang="cs-CZ" sz="3000" dirty="0" smtClean="0"/>
            </a:br>
            <a:r>
              <a:rPr lang="cs-CZ" sz="3000" dirty="0" smtClean="0"/>
              <a:t>Václav Boštík, Bez názvu, 1945</a:t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9" name="Picture 6" descr="C:\Users\dejum22\Documents\aaazeškoly\POVÁL\poval01\a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85" y="297605"/>
            <a:ext cx="2304256" cy="38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ocuments\aaazeškoly\POVÁL\poval01\a25kříž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2782887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jum22\Documents\aaazeškoly\POVÁL\poval01\a31boštík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39" y="476672"/>
            <a:ext cx="3495951" cy="36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869160"/>
            <a:ext cx="9144000" cy="19888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</a:t>
            </a:r>
            <a:r>
              <a:rPr lang="cs-CZ" sz="3000" dirty="0" err="1" smtClean="0"/>
              <a:t>Čumpelík</a:t>
            </a:r>
            <a:r>
              <a:rPr lang="cs-CZ" sz="3000" dirty="0" smtClean="0"/>
              <a:t> a </a:t>
            </a:r>
            <a:r>
              <a:rPr lang="cs-CZ" sz="3000" dirty="0" err="1" smtClean="0"/>
              <a:t>kol.,Díkůvzdání</a:t>
            </a:r>
            <a:r>
              <a:rPr lang="cs-CZ" sz="3000" dirty="0" smtClean="0"/>
              <a:t> československého lidu </a:t>
            </a:r>
            <a:r>
              <a:rPr lang="cs-CZ" sz="3000" dirty="0" err="1" smtClean="0"/>
              <a:t>generalissiomu</a:t>
            </a:r>
            <a:r>
              <a:rPr lang="cs-CZ" sz="3000" dirty="0" smtClean="0"/>
              <a:t> </a:t>
            </a:r>
            <a:r>
              <a:rPr lang="cs-CZ" sz="3000" dirty="0" err="1" smtClean="0"/>
              <a:t>J.V.Stalinovi</a:t>
            </a:r>
            <a:r>
              <a:rPr lang="cs-CZ" sz="3000" dirty="0" smtClean="0"/>
              <a:t>, 1951-1952</a:t>
            </a:r>
            <a:br>
              <a:rPr lang="cs-CZ" sz="3000" dirty="0" smtClean="0"/>
            </a:br>
            <a:r>
              <a:rPr lang="cs-CZ" sz="3000" dirty="0" smtClean="0"/>
              <a:t>Otakar Švec, Pomník </a:t>
            </a:r>
            <a:r>
              <a:rPr lang="cs-CZ" sz="3000" dirty="0" err="1" smtClean="0"/>
              <a:t>J.V.Stalina</a:t>
            </a:r>
            <a:r>
              <a:rPr lang="cs-CZ" sz="3000" dirty="0" smtClean="0"/>
              <a:t>, </a:t>
            </a:r>
            <a:r>
              <a:rPr lang="cs-CZ" sz="3000" dirty="0"/>
              <a:t>1949-1955</a:t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4098" name="Picture 2" descr="C:\Users\dejum22\Documents\aaazeškoly\1940-1980\4.české 1\ceske-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6321"/>
            <a:ext cx="4237133" cy="45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40-1980\4.české 1\ceske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32" y="86321"/>
            <a:ext cx="3596824" cy="455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8104" y="2276872"/>
            <a:ext cx="3528392" cy="4615408"/>
          </a:xfrm>
        </p:spPr>
        <p:txBody>
          <a:bodyPr>
            <a:normAutofit/>
          </a:bodyPr>
          <a:lstStyle/>
          <a:p>
            <a:r>
              <a:rPr lang="cs-CZ" sz="3000" dirty="0"/>
              <a:t>František Jeřábek a kol., Grandhotel International, 1952-1957</a:t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14339" name="Picture 3" descr="C:\Users\dejum22\Desktop\front-view-2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0" y="188640"/>
            <a:ext cx="456183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ejum22\Desktop\4775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536329" cy="30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495</Words>
  <Application>Microsoft Office PowerPoint</Application>
  <PresentationFormat>Předvádění na obrazovce (4:3)</PresentationFormat>
  <Paragraphs>66</Paragraphs>
  <Slides>47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systému Office</vt:lpstr>
      <vt:lpstr>České umění druhé poloviny 20.století</vt:lpstr>
      <vt:lpstr>Čtyřicátá a padesátá léta</vt:lpstr>
      <vt:lpstr>Jan Bauch, Pieta, 1942  Václav Chad, Ukřižování s červeným sluncem, 1942  Alén Diviš, Ukřižování, po 1946</vt:lpstr>
      <vt:lpstr>František Gross, Ateliér fotografa Háka, 1942 František Hudeček, Noční chodec, 1943 Ladislav Zívr, Rentgenolog, 1942</vt:lpstr>
      <vt:lpstr>Skupina Ra, řádění, 40.léta</vt:lpstr>
      <vt:lpstr>  František Hudeček,  Město v noci, 1946  Josef Istler,  Kompozice, 1945  </vt:lpstr>
      <vt:lpstr>Jan Křížek, Bez názvu, 40.léta Jiří Mrázek, Totem, 1948 Václav Boštík, Bez názvu, 1945 </vt:lpstr>
      <vt:lpstr>Jan Čumpelík a kol.,Díkůvzdání československého lidu generalissiomu J.V.Stalinovi, 1951-1952 Otakar Švec, Pomník J.V.Stalina, 1949-1955 </vt:lpstr>
      <vt:lpstr>František Jeřábek a kol., Grandhotel International, 1952-1957 </vt:lpstr>
      <vt:lpstr>Mikuláš Medek, Velké jídlo, 1951-1956  Vladimír Boudník, akce v ulicích, přelom 40.a50.let</vt:lpstr>
      <vt:lpstr>  Pavel Brázda, Velký astronaut, 1954  Věra Nováková, Job, 1954  </vt:lpstr>
      <vt:lpstr>   František Kardaus, Tatra 603,  1956-1962</vt:lpstr>
      <vt:lpstr>Ze skupiny Máj 57: Robert Piesen, Krajina z Jeseníků, 1956 Miloslav Chlupáč, Česající se, 1957 Richard Fremund, Krajina s rybníkem, 1958 </vt:lpstr>
      <vt:lpstr>Expo 58 v Bruselu Jan Kotík, Slunce, vzduch, voda, 1958</vt:lpstr>
      <vt:lpstr>bruselský styl</vt:lpstr>
      <vt:lpstr>Zdeněk Beran, Akční malba, 1958 Jiří Valenta, Koláž II, 1960 Aleš Veselý, Stigmatický objekt, 1963 Robert Piesen, Gehinom, 1961 </vt:lpstr>
      <vt:lpstr>Hugo Demartini, Červený reliéf, 1962 Radek Kratina, Zápalková struktura, 1964</vt:lpstr>
      <vt:lpstr>Zdeněk Sýkora, Šedá struktura, 1963 Karel Malich, Černý a bílý reliéf, 1963</vt:lpstr>
      <vt:lpstr>Václav Boštík, Velké pole, 1966    Jiří Kolář, Pollock, Básně ticha, 1970 </vt:lpstr>
      <vt:lpstr>Milan Grygar, Hmatové kresby, konec 60.let  Milan Dobeš, Červený pohyb v prostoru, 1966 </vt:lpstr>
      <vt:lpstr>Hugo Demartini, Demonstrace v prostoru, 1968</vt:lpstr>
      <vt:lpstr>Milan Knížák, Demonstrace jednoho, 1964</vt:lpstr>
      <vt:lpstr>Gorazd Čelechovský a kol., projekt města budoucnosti Etarea, 60. léta</vt:lpstr>
      <vt:lpstr>Ferdinand Lederer, Pavilon Z na brněnském výstavišti, 1958-1959</vt:lpstr>
      <vt:lpstr>Karel Hubáček, televizní věž na Ještědu, 1963-1973</vt:lpstr>
      <vt:lpstr>Karel Prager, Ústav makromolekulární chemie ČSAV v Praze, 1959-63     Dostavba budovy Federálního shromáždění 1967-73 </vt:lpstr>
      <vt:lpstr>Karel Filsak a kol. Hotel Internacional v Praze, 1967-1974</vt:lpstr>
      <vt:lpstr>Sedmdesátá léta</vt:lpstr>
      <vt:lpstr>Zorka Ságlová, Házení míčů do průhonického rybníka Bořín, 1969</vt:lpstr>
      <vt:lpstr>Dalibor Chatrný, Souvislosti protilehlých horizontů, 1973 Ivan Kafka, Bez názvu, 1979</vt:lpstr>
      <vt:lpstr> Petr Štembera, Štěpování, 1975  Jan Mlčoch, Zavěšení - Velký spánek, 1975 </vt:lpstr>
      <vt:lpstr>Dalibor Chatrný, Magnety, 1973  Karel Miler, Měření, 1974</vt:lpstr>
      <vt:lpstr>Stanislav Kolíbal, Metamorfóza, 1978-82</vt:lpstr>
      <vt:lpstr>Jiří Valoch, Bez názvu, 70.léta Dalibor Chatrný, Rudá, zelená, 1972 </vt:lpstr>
      <vt:lpstr>Osmdesátá léta</vt:lpstr>
      <vt:lpstr>   Ivan Kafka, Malostranské dvorky, 1981 Konfrontace Svárov, 1984   </vt:lpstr>
      <vt:lpstr>Vladimír Skrepl, Já a já, 1985</vt:lpstr>
      <vt:lpstr>Ze skupiny Tvrdohlaví: Michal Gabriel, Pták, 1987 Jiří David, Domov, 1989</vt:lpstr>
      <vt:lpstr>Jiří Kovanda, Bez názvu, 1986 Stanislav Diviš, z cyklu Spartakiada, od 1990</vt:lpstr>
      <vt:lpstr>Milena Dopitová, Dvojčata, 1991 Markéta Othová, Utopia, 2000</vt:lpstr>
      <vt:lpstr>Kamera skura, Žijeme tu s vámi, 2002</vt:lpstr>
      <vt:lpstr>John Eisler, Miroslav Masák a Martin Rajniš, Obchodní dům Máj, 1970-1975</vt:lpstr>
      <vt:lpstr>   Růžena Žertová, Obchodní dům Prior v Pardubicích, 1971-1974    Karel Hubáček, Miroslav Masák, Obchodní dům Ještěd v Liberci, 1968-1979, zbourán    </vt:lpstr>
      <vt:lpstr>Václav Aulický, Jindřich Malátek, Telekomunikační  centrála v Hradci Králové, 1977-1982</vt:lpstr>
      <vt:lpstr>Jan Louda, Tomáš Kulík, Zbyšek Stýblo, Veslařský kanál Račice, 1980-1986    Vlado Milunič, Jan Línek, Domov důchodců, Praha-Chodov, 1983-1989</vt:lpstr>
      <vt:lpstr>Jan a Alena Šrámkovi, Dům ČKD na Můstku v Praze, 1974-1983</vt:lpstr>
      <vt:lpstr>Frank O. Gehry, Vlado Milunič, Tančící dům v Praze, 1992-1996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dejum22</dc:creator>
  <cp:lastModifiedBy>dejum22</cp:lastModifiedBy>
  <cp:revision>47</cp:revision>
  <cp:lastPrinted>2014-04-23T17:42:28Z</cp:lastPrinted>
  <dcterms:created xsi:type="dcterms:W3CDTF">2014-04-22T14:55:53Z</dcterms:created>
  <dcterms:modified xsi:type="dcterms:W3CDTF">2014-04-23T17:50:43Z</dcterms:modified>
</cp:coreProperties>
</file>