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55"/>
  </p:notesMasterIdLst>
  <p:sldIdLst>
    <p:sldId id="256" r:id="rId2"/>
    <p:sldId id="348" r:id="rId3"/>
    <p:sldId id="259" r:id="rId4"/>
    <p:sldId id="260" r:id="rId5"/>
    <p:sldId id="360" r:id="rId6"/>
    <p:sldId id="308" r:id="rId7"/>
    <p:sldId id="305" r:id="rId8"/>
    <p:sldId id="306" r:id="rId9"/>
    <p:sldId id="319" r:id="rId10"/>
    <p:sldId id="320" r:id="rId11"/>
    <p:sldId id="307" r:id="rId12"/>
    <p:sldId id="309" r:id="rId13"/>
    <p:sldId id="354" r:id="rId14"/>
    <p:sldId id="350" r:id="rId15"/>
    <p:sldId id="351" r:id="rId16"/>
    <p:sldId id="352" r:id="rId17"/>
    <p:sldId id="310" r:id="rId18"/>
    <p:sldId id="349" r:id="rId19"/>
    <p:sldId id="336" r:id="rId20"/>
    <p:sldId id="337" r:id="rId21"/>
    <p:sldId id="311" r:id="rId22"/>
    <p:sldId id="362" r:id="rId23"/>
    <p:sldId id="338" r:id="rId24"/>
    <p:sldId id="339" r:id="rId25"/>
    <p:sldId id="363" r:id="rId26"/>
    <p:sldId id="361" r:id="rId27"/>
    <p:sldId id="364" r:id="rId28"/>
    <p:sldId id="318" r:id="rId29"/>
    <p:sldId id="321" r:id="rId30"/>
    <p:sldId id="322" r:id="rId31"/>
    <p:sldId id="323" r:id="rId32"/>
    <p:sldId id="324" r:id="rId33"/>
    <p:sldId id="325" r:id="rId34"/>
    <p:sldId id="326" r:id="rId35"/>
    <p:sldId id="313" r:id="rId36"/>
    <p:sldId id="355" r:id="rId37"/>
    <p:sldId id="293" r:id="rId38"/>
    <p:sldId id="314" r:id="rId39"/>
    <p:sldId id="315" r:id="rId40"/>
    <p:sldId id="366" r:id="rId41"/>
    <p:sldId id="316" r:id="rId42"/>
    <p:sldId id="353" r:id="rId43"/>
    <p:sldId id="261" r:id="rId44"/>
    <p:sldId id="367" r:id="rId45"/>
    <p:sldId id="288" r:id="rId46"/>
    <p:sldId id="281" r:id="rId47"/>
    <p:sldId id="282" r:id="rId48"/>
    <p:sldId id="283" r:id="rId49"/>
    <p:sldId id="284" r:id="rId50"/>
    <p:sldId id="264" r:id="rId51"/>
    <p:sldId id="265" r:id="rId52"/>
    <p:sldId id="330" r:id="rId53"/>
    <p:sldId id="331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615" autoAdjust="0"/>
    <p:restoredTop sz="86447" autoAdjust="0"/>
  </p:normalViewPr>
  <p:slideViewPr>
    <p:cSldViewPr snapToGrid="0">
      <p:cViewPr varScale="1">
        <p:scale>
          <a:sx n="61" d="100"/>
          <a:sy n="61" d="100"/>
        </p:scale>
        <p:origin x="-90" y="-7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90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999EC-BD48-42A2-898C-F2C31AF69732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4AC56-2EF1-4C8E-8802-BC3764E626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3154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4AC56-2EF1-4C8E-8802-BC3764E6268B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616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25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2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2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384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5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302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3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55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09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5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4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53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5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3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8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17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28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B3E576F-037C-43EE-A53A-0E198F4EC2E7}" type="datetimeFigureOut">
              <a:rPr lang="cs-CZ" smtClean="0"/>
              <a:t>3.4.2014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7AB2E44-2B9F-45FA-B3D1-F0C8FDB2F7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22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Happening: od divadla k náhodě a zase zpět</a:t>
            </a:r>
            <a:b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98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897732" y="2367092"/>
            <a:ext cx="10363826" cy="3424107"/>
          </a:xfrm>
        </p:spPr>
        <p:txBody>
          <a:bodyPr/>
          <a:lstStyle/>
          <a:p>
            <a:r>
              <a:rPr lang="cs-CZ" dirty="0" err="1" smtClean="0"/>
              <a:t>Bokundžikai</a:t>
            </a:r>
            <a:endParaRPr lang="cs-CZ" dirty="0" smtClean="0"/>
          </a:p>
          <a:p>
            <a:r>
              <a:rPr lang="cs-CZ" dirty="0" err="1" smtClean="0"/>
              <a:t>Gutaipinakotheka</a:t>
            </a:r>
            <a:r>
              <a:rPr lang="cs-CZ" dirty="0" smtClean="0"/>
              <a:t>, </a:t>
            </a:r>
            <a:r>
              <a:rPr lang="cs-CZ" dirty="0" err="1" smtClean="0"/>
              <a:t>ósaka</a:t>
            </a:r>
            <a:endParaRPr lang="cs-CZ" dirty="0" smtClean="0"/>
          </a:p>
          <a:p>
            <a:r>
              <a:rPr lang="cs-CZ" dirty="0" smtClean="0"/>
              <a:t>Tokijský </a:t>
            </a:r>
            <a:r>
              <a:rPr lang="cs-CZ" dirty="0" err="1" smtClean="0"/>
              <a:t>fluxus</a:t>
            </a:r>
            <a:r>
              <a:rPr lang="cs-CZ" dirty="0" smtClean="0"/>
              <a:t>, </a:t>
            </a:r>
            <a:r>
              <a:rPr lang="cs-CZ" dirty="0" err="1" smtClean="0"/>
              <a:t>tokijo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12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Umělecko-historické žánrové vymezení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Happening se pohybuje na pomezí </a:t>
            </a:r>
            <a:r>
              <a:rPr lang="cs-CZ" u="sng" dirty="0" smtClean="0"/>
              <a:t>výtvarného umění </a:t>
            </a:r>
            <a:r>
              <a:rPr lang="cs-CZ" dirty="0" smtClean="0"/>
              <a:t>(sochařství a malba) a </a:t>
            </a:r>
            <a:r>
              <a:rPr lang="cs-CZ" u="sng" dirty="0" smtClean="0"/>
              <a:t>divadelních umění</a:t>
            </a:r>
          </a:p>
          <a:p>
            <a:r>
              <a:rPr lang="cs-CZ" dirty="0" smtClean="0"/>
              <a:t>Spadá však pod množinu specifickou, množinu </a:t>
            </a:r>
            <a:r>
              <a:rPr lang="cs-CZ" u="sng" dirty="0" smtClean="0"/>
              <a:t>akčních umění </a:t>
            </a:r>
            <a:r>
              <a:rPr lang="cs-CZ" dirty="0" smtClean="0"/>
              <a:t>(akční tvorba)</a:t>
            </a:r>
          </a:p>
          <a:p>
            <a:r>
              <a:rPr lang="cs-CZ" dirty="0" smtClean="0"/>
              <a:t>Ta mimo happening zahrnuje také formy </a:t>
            </a:r>
            <a:r>
              <a:rPr lang="cs-CZ" dirty="0" err="1" smtClean="0"/>
              <a:t>eventu</a:t>
            </a:r>
            <a:r>
              <a:rPr lang="cs-CZ" dirty="0" smtClean="0"/>
              <a:t>, asambláže i performance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85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Výtvarné umění: </a:t>
            </a:r>
            <a:r>
              <a:rPr lang="cs-CZ" dirty="0" err="1" smtClean="0"/>
              <a:t>action</a:t>
            </a:r>
            <a:r>
              <a:rPr lang="cs-CZ" dirty="0" smtClean="0"/>
              <a:t> </a:t>
            </a:r>
            <a:r>
              <a:rPr lang="cs-CZ" dirty="0" err="1" smtClean="0"/>
              <a:t>painting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err="1" smtClean="0"/>
              <a:t>Action</a:t>
            </a:r>
            <a:r>
              <a:rPr lang="cs-CZ" dirty="0" smtClean="0"/>
              <a:t> </a:t>
            </a:r>
            <a:r>
              <a:rPr lang="cs-CZ" dirty="0" err="1" smtClean="0"/>
              <a:t>painting</a:t>
            </a:r>
            <a:r>
              <a:rPr lang="cs-CZ" dirty="0" smtClean="0"/>
              <a:t> = </a:t>
            </a:r>
            <a:r>
              <a:rPr lang="cs-CZ" dirty="0" err="1" smtClean="0"/>
              <a:t>informel</a:t>
            </a:r>
            <a:r>
              <a:rPr lang="cs-CZ" dirty="0" smtClean="0"/>
              <a:t> = gestická (gesční) malba = tašismus</a:t>
            </a:r>
          </a:p>
          <a:p>
            <a:r>
              <a:rPr lang="cs-CZ" dirty="0" smtClean="0"/>
              <a:t>V U. S. A. vychází z abstraktního expresionismu</a:t>
            </a:r>
          </a:p>
          <a:p>
            <a:r>
              <a:rPr lang="cs-CZ" dirty="0" smtClean="0"/>
              <a:t>Ve francii a v </a:t>
            </a:r>
            <a:r>
              <a:rPr lang="cs-CZ" dirty="0" err="1" smtClean="0"/>
              <a:t>německu</a:t>
            </a:r>
            <a:r>
              <a:rPr lang="cs-CZ" dirty="0" smtClean="0"/>
              <a:t> ze surrealismu a expresionismu</a:t>
            </a:r>
          </a:p>
          <a:p>
            <a:r>
              <a:rPr lang="cs-CZ" dirty="0" smtClean="0"/>
              <a:t>Jackson </a:t>
            </a:r>
            <a:r>
              <a:rPr lang="cs-CZ" dirty="0" err="1" smtClean="0"/>
              <a:t>pollock</a:t>
            </a:r>
            <a:endParaRPr lang="cs-CZ" dirty="0" smtClean="0"/>
          </a:p>
          <a:p>
            <a:r>
              <a:rPr lang="cs-CZ" dirty="0" smtClean="0"/>
              <a:t>Georges </a:t>
            </a:r>
            <a:r>
              <a:rPr lang="cs-CZ" dirty="0" err="1" smtClean="0"/>
              <a:t>mathieu</a:t>
            </a:r>
            <a:endParaRPr lang="cs-CZ" dirty="0" smtClean="0"/>
          </a:p>
          <a:p>
            <a:r>
              <a:rPr lang="cs-CZ" dirty="0" smtClean="0"/>
              <a:t>Michel </a:t>
            </a:r>
            <a:r>
              <a:rPr lang="cs-CZ" dirty="0" err="1" smtClean="0"/>
              <a:t>tapié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388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74443" y="771504"/>
            <a:ext cx="5818787" cy="810397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12292" name="Picture 4" descr="http://4.bp.blogspot.com/_b9UhfhYcYcs/TS0EiI6-RQI/AAAAAAAAAW4/YRKUNyWmh0o/s1600/kandinsky+first+abstract+water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1930"/>
            <a:ext cx="4485005" cy="343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tobylitt.files.wordpress.com/2014/01/malevich-149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516" y="3018473"/>
            <a:ext cx="3417727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actingoutpolitics.com/wp-content/uploads/2013/03/PicasBroth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72" y="0"/>
            <a:ext cx="4500128" cy="475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3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41377"/>
            <a:ext cx="10364451" cy="159617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0" name="Picture 2" descr="File:'Canticle', casein on paper by Mark Tobey, 195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75" y="628066"/>
            <a:ext cx="3785552" cy="56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age.invaluable.com/housePhotos/Tajan/70/107670/H0965-L007568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31" y="1455507"/>
            <a:ext cx="5211395" cy="376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43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54330" y="1132625"/>
            <a:ext cx="4529906" cy="65916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0.tqn.com/d/arthistory/1/0/W/e/cchart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100" y="0"/>
            <a:ext cx="6908340" cy="69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2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http://www.tate.org.uk/art/images/work/T/T01/T01582_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30" y="355627"/>
            <a:ext cx="5938340" cy="59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8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magecache5d.art.com/Crop/cropwm.jpg?img=-27-2760-ZL2TD00Z&amp;x=0&amp;y=0&amp;w=1000&amp;h=1000&amp;size=2&amp;maxw=1766&amp;maxh=839&amp;q=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52" y="835880"/>
            <a:ext cx="5050569" cy="505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Hans </a:t>
            </a:r>
            <a:r>
              <a:rPr lang="cs-CZ" dirty="0" err="1" smtClean="0">
                <a:solidFill>
                  <a:schemeClr val="bg1"/>
                </a:solidFill>
              </a:rPr>
              <a:t>hofmann</a:t>
            </a:r>
            <a:r>
              <a:rPr lang="cs-CZ" dirty="0" smtClean="0">
                <a:solidFill>
                  <a:schemeClr val="bg1"/>
                </a:solidFill>
              </a:rPr>
              <a:t>    Da</a:t>
            </a:r>
            <a:r>
              <a:rPr lang="cs-CZ" dirty="0" smtClean="0"/>
              <a:t>vid </a:t>
            </a:r>
            <a:r>
              <a:rPr lang="cs-CZ" dirty="0" err="1" smtClean="0"/>
              <a:t>alfaro</a:t>
            </a:r>
            <a:r>
              <a:rPr lang="cs-CZ" dirty="0" smtClean="0"/>
              <a:t> </a:t>
            </a:r>
            <a:r>
              <a:rPr lang="cs-CZ" dirty="0" err="1" smtClean="0"/>
              <a:t>siqueiros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016644" y="1818452"/>
            <a:ext cx="4778587" cy="1186031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Hans </a:t>
            </a:r>
            <a:r>
              <a:rPr lang="cs-CZ" dirty="0" err="1" smtClean="0">
                <a:solidFill>
                  <a:schemeClr val="bg1"/>
                </a:solidFill>
              </a:rPr>
              <a:t>hofmann</a:t>
            </a:r>
            <a:r>
              <a:rPr lang="cs-CZ" dirty="0" smtClean="0">
                <a:solidFill>
                  <a:schemeClr val="bg1"/>
                </a:solidFill>
              </a:rPr>
              <a:t> (1880 – 1966)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David </a:t>
            </a:r>
            <a:r>
              <a:rPr lang="cs-CZ" dirty="0" err="1" smtClean="0">
                <a:solidFill>
                  <a:schemeClr val="bg1"/>
                </a:solidFill>
              </a:rPr>
              <a:t>alfaro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siqueiros</a:t>
            </a:r>
            <a:r>
              <a:rPr lang="cs-CZ" dirty="0" smtClean="0">
                <a:solidFill>
                  <a:schemeClr val="bg1"/>
                </a:solidFill>
              </a:rPr>
              <a:t> (1896 – 1974) </a:t>
            </a:r>
          </a:p>
          <a:p>
            <a:endParaRPr lang="cs-CZ" dirty="0"/>
          </a:p>
        </p:txBody>
      </p:sp>
      <p:pic>
        <p:nvPicPr>
          <p:cNvPr id="5122" name="Picture 2" descr="File:Suarez y siqueir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1328"/>
            <a:ext cx="5612201" cy="419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18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File:Hans Hofmann's painting 'The Gate', 1959–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6916" y="-1628771"/>
            <a:ext cx="6477542" cy="1008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04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024" y="389069"/>
            <a:ext cx="8887951" cy="590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8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331720" y="0"/>
            <a:ext cx="6915150" cy="688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74" y="450876"/>
            <a:ext cx="7592483" cy="616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6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Jackson </a:t>
            </a:r>
            <a:r>
              <a:rPr lang="cs-CZ" dirty="0" err="1" smtClean="0"/>
              <a:t>pollock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Paul Jackson </a:t>
            </a:r>
            <a:r>
              <a:rPr lang="cs-CZ" dirty="0" err="1" smtClean="0"/>
              <a:t>pollock</a:t>
            </a:r>
            <a:r>
              <a:rPr lang="cs-CZ" dirty="0" smtClean="0"/>
              <a:t> </a:t>
            </a:r>
          </a:p>
          <a:p>
            <a:r>
              <a:rPr lang="cs-CZ" dirty="0" smtClean="0"/>
              <a:t>1912 – 1956</a:t>
            </a:r>
          </a:p>
          <a:p>
            <a:r>
              <a:rPr lang="cs-CZ" dirty="0" smtClean="0"/>
              <a:t>Narodil se ve </a:t>
            </a:r>
            <a:r>
              <a:rPr lang="cs-CZ" dirty="0" err="1" smtClean="0"/>
              <a:t>wyomingu</a:t>
            </a:r>
            <a:r>
              <a:rPr lang="cs-CZ" dirty="0" smtClean="0"/>
              <a:t>, ale žil a tvořil v New </a:t>
            </a:r>
            <a:r>
              <a:rPr lang="cs-CZ" dirty="0" err="1" smtClean="0"/>
              <a:t>yorku</a:t>
            </a:r>
            <a:endParaRPr lang="cs-CZ" dirty="0" smtClean="0"/>
          </a:p>
          <a:p>
            <a:r>
              <a:rPr lang="cs-CZ" dirty="0" smtClean="0"/>
              <a:t>Technikou </a:t>
            </a:r>
            <a:r>
              <a:rPr lang="cs-CZ" dirty="0" err="1" smtClean="0"/>
              <a:t>drippingu</a:t>
            </a:r>
            <a:r>
              <a:rPr lang="cs-CZ" dirty="0" smtClean="0"/>
              <a:t> začal pracovat v letech 1947 – 1950</a:t>
            </a:r>
          </a:p>
          <a:p>
            <a:r>
              <a:rPr lang="cs-CZ" dirty="0"/>
              <a:t>https://www.youtube.com/watch?v=KNwvUco146c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562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://www.theawl.com/wp-content/uploads/2012/05/Jackson_GreatestLivingPainter-e133770185187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29" y="224590"/>
            <a:ext cx="9593142" cy="634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77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vangogh13.edublogs.org/files/2010/03/action-paintin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29" y="480255"/>
            <a:ext cx="4862141" cy="591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32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static.guim.co.uk/sys-images/Observer/Columnist/Columnists/2012/2/21/1329825248467/Jackson-Pollock-00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54" y="406400"/>
            <a:ext cx="10241580" cy="614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36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Georges </a:t>
            </a:r>
            <a:r>
              <a:rPr lang="cs-CZ" dirty="0" err="1" smtClean="0"/>
              <a:t>mathieu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Georges </a:t>
            </a:r>
            <a:r>
              <a:rPr lang="cs-CZ" dirty="0" err="1" smtClean="0"/>
              <a:t>mathieu</a:t>
            </a:r>
            <a:endParaRPr lang="cs-CZ" dirty="0" smtClean="0"/>
          </a:p>
          <a:p>
            <a:r>
              <a:rPr lang="cs-CZ" dirty="0" smtClean="0"/>
              <a:t>1921 – 2012</a:t>
            </a:r>
          </a:p>
          <a:p>
            <a:r>
              <a:rPr lang="cs-CZ" dirty="0" smtClean="0"/>
              <a:t>Narodil se v </a:t>
            </a:r>
            <a:r>
              <a:rPr lang="cs-CZ" dirty="0" err="1" smtClean="0"/>
              <a:t>boulogne</a:t>
            </a:r>
            <a:r>
              <a:rPr lang="cs-CZ" dirty="0" smtClean="0"/>
              <a:t> </a:t>
            </a:r>
            <a:r>
              <a:rPr lang="cs-CZ" dirty="0" err="1" smtClean="0"/>
              <a:t>sur</a:t>
            </a:r>
            <a:r>
              <a:rPr lang="cs-CZ" dirty="0" smtClean="0"/>
              <a:t> </a:t>
            </a:r>
            <a:r>
              <a:rPr lang="cs-CZ" dirty="0" err="1" smtClean="0"/>
              <a:t>mere</a:t>
            </a:r>
            <a:r>
              <a:rPr lang="cs-CZ" dirty="0" smtClean="0"/>
              <a:t>, ale tvořil v </a:t>
            </a:r>
            <a:r>
              <a:rPr lang="cs-CZ" dirty="0" err="1" smtClean="0"/>
              <a:t>paříži</a:t>
            </a:r>
            <a:endParaRPr lang="cs-CZ" dirty="0" smtClean="0"/>
          </a:p>
          <a:p>
            <a:r>
              <a:rPr lang="cs-CZ" dirty="0" smtClean="0"/>
              <a:t>Zdivadelňoval proces malířské tvorby pod vlivem japonské kaligrafie</a:t>
            </a:r>
          </a:p>
          <a:p>
            <a:r>
              <a:rPr lang="cs-CZ" dirty="0" smtClean="0"/>
              <a:t>Roku 1954 vystoupil v </a:t>
            </a:r>
            <a:r>
              <a:rPr lang="cs-CZ" dirty="0" err="1" smtClean="0"/>
              <a:t>tokiju</a:t>
            </a:r>
            <a:endParaRPr lang="cs-CZ" dirty="0" smtClean="0"/>
          </a:p>
          <a:p>
            <a:r>
              <a:rPr lang="cs-CZ" dirty="0"/>
              <a:t>https://www.youtube.com/watch?v=a8Ai_iRqzQk</a:t>
            </a:r>
          </a:p>
        </p:txBody>
      </p:sp>
    </p:spTree>
    <p:extLst>
      <p:ext uri="{BB962C8B-B14F-4D97-AF65-F5344CB8AC3E}">
        <p14:creationId xmlns:p14="http://schemas.microsoft.com/office/powerpoint/2010/main" val="236710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i1.ytimg.com/vi/cDL_QAi-26E/hqdefault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77" y="618517"/>
            <a:ext cx="7624845" cy="571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6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www.artlyst.com/img/articles/303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761" y="765700"/>
            <a:ext cx="8048477" cy="53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5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Action</a:t>
            </a:r>
            <a:r>
              <a:rPr lang="cs-CZ" dirty="0" smtClean="0"/>
              <a:t> </a:t>
            </a:r>
            <a:r>
              <a:rPr lang="cs-CZ" dirty="0" err="1" smtClean="0"/>
              <a:t>painting</a:t>
            </a:r>
            <a:r>
              <a:rPr lang="cs-CZ" dirty="0" smtClean="0"/>
              <a:t> </a:t>
            </a:r>
            <a:r>
              <a:rPr lang="cs-CZ" smtClean="0"/>
              <a:t>a kaligrafie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Pandánem americké školy </a:t>
            </a:r>
            <a:r>
              <a:rPr lang="cs-CZ" dirty="0" err="1" smtClean="0"/>
              <a:t>action</a:t>
            </a:r>
            <a:r>
              <a:rPr lang="cs-CZ" dirty="0" smtClean="0"/>
              <a:t> </a:t>
            </a:r>
            <a:r>
              <a:rPr lang="cs-CZ" dirty="0" err="1" smtClean="0"/>
              <a:t>painting</a:t>
            </a:r>
            <a:r>
              <a:rPr lang="cs-CZ" dirty="0" smtClean="0"/>
              <a:t> je v </a:t>
            </a:r>
            <a:r>
              <a:rPr lang="cs-CZ" dirty="0" err="1" smtClean="0"/>
              <a:t>evropě</a:t>
            </a:r>
            <a:r>
              <a:rPr lang="cs-CZ" dirty="0" smtClean="0"/>
              <a:t> </a:t>
            </a:r>
            <a:r>
              <a:rPr lang="cs-CZ" dirty="0" err="1" smtClean="0"/>
              <a:t>informel</a:t>
            </a:r>
            <a:r>
              <a:rPr lang="cs-CZ" dirty="0" smtClean="0"/>
              <a:t> či pařížská lyrická škola</a:t>
            </a:r>
          </a:p>
          <a:p>
            <a:r>
              <a:rPr lang="cs-CZ" dirty="0" smtClean="0"/>
              <a:t>Tyto směry nacházely inspiraci v tradičních i moderních školách asijské kaligrafie</a:t>
            </a:r>
          </a:p>
          <a:p>
            <a:r>
              <a:rPr lang="cs-CZ" dirty="0" err="1" smtClean="0"/>
              <a:t>Bokundžikai</a:t>
            </a:r>
            <a:r>
              <a:rPr lang="cs-CZ" dirty="0" smtClean="0"/>
              <a:t> a </a:t>
            </a:r>
            <a:r>
              <a:rPr lang="cs-CZ" dirty="0" err="1" smtClean="0"/>
              <a:t>Širju</a:t>
            </a:r>
            <a:r>
              <a:rPr lang="cs-CZ" dirty="0" smtClean="0"/>
              <a:t> </a:t>
            </a:r>
            <a:r>
              <a:rPr lang="cs-CZ" dirty="0" err="1" smtClean="0"/>
              <a:t>morita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46381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japanhouse.typepad.com/japanhouse/images/2007/04/17/hp_scands_731610247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89" y="1416605"/>
            <a:ext cx="7402195" cy="481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0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happening?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Happening </a:t>
            </a:r>
            <a:r>
              <a:rPr lang="cs-CZ" dirty="0"/>
              <a:t>„… je mrtvým bodem mezi avantgardním divadlem a koláží</a:t>
            </a:r>
            <a:r>
              <a:rPr lang="cs-CZ" dirty="0" smtClean="0"/>
              <a:t>.“ (</a:t>
            </a:r>
            <a:r>
              <a:rPr lang="cs-CZ" dirty="0" err="1" smtClean="0"/>
              <a:t>O'Doherty</a:t>
            </a:r>
            <a:r>
              <a:rPr lang="cs-CZ" dirty="0" smtClean="0"/>
              <a:t>)</a:t>
            </a:r>
          </a:p>
          <a:p>
            <a:r>
              <a:rPr lang="cs-CZ" dirty="0" smtClean="0"/>
              <a:t>Je to </a:t>
            </a:r>
            <a:r>
              <a:rPr lang="cs-CZ" dirty="0"/>
              <a:t>„koláž z jednání“ s neuzavřeným principem času a prostoru, kterou není možné opakovat, a při které jsou ve větší míře, než v případě divadla, </a:t>
            </a:r>
            <a:r>
              <a:rPr lang="cs-CZ" dirty="0" smtClean="0"/>
              <a:t>dobrovolně </a:t>
            </a:r>
            <a:r>
              <a:rPr lang="cs-CZ" dirty="0"/>
              <a:t>aktivizováni diváci. Happening je vždy intermediální, aniž by nadřazoval určitou uměleckou složku, herectví v něm je disparátní, nemá mimetický a reprezentativní charakter a katarze, je-li jaká, je </a:t>
            </a:r>
            <a:r>
              <a:rPr lang="cs-CZ" dirty="0" err="1"/>
              <a:t>koánového</a:t>
            </a:r>
            <a:r>
              <a:rPr lang="cs-CZ" dirty="0"/>
              <a:t> typu. Happening je součástí </a:t>
            </a:r>
            <a:r>
              <a:rPr lang="cs-CZ" i="1" dirty="0"/>
              <a:t>akčních umění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9" y="508000"/>
            <a:ext cx="11299973" cy="577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97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://www.ibiblio.org/wm/paint/auth/pollock/pollock.number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29" y="273961"/>
            <a:ext cx="6480315" cy="520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21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http://www.movingpaintings.co.uk/USERIMAGES/pollock%20no.1%20(2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66" y="291336"/>
            <a:ext cx="6342259" cy="634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40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File:Kline no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512" y="759862"/>
            <a:ext cx="6882975" cy="520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9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85.214.48.237/kunst/pic570/372/41100259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71" y="834021"/>
            <a:ext cx="7566058" cy="542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1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Výtvarné umění: koláž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Vstup všednodennosti do uměleckého artefaktu</a:t>
            </a:r>
          </a:p>
          <a:p>
            <a:r>
              <a:rPr lang="cs-CZ" dirty="0" smtClean="0"/>
              <a:t>Pablo Picasso a Georges </a:t>
            </a:r>
            <a:r>
              <a:rPr lang="cs-CZ" dirty="0" err="1" smtClean="0"/>
              <a:t>braque</a:t>
            </a:r>
            <a:r>
              <a:rPr lang="cs-CZ" dirty="0" smtClean="0"/>
              <a:t>: 1912</a:t>
            </a:r>
          </a:p>
          <a:p>
            <a:r>
              <a:rPr lang="cs-CZ" dirty="0" smtClean="0"/>
              <a:t>Kurt </a:t>
            </a:r>
            <a:r>
              <a:rPr lang="cs-CZ" dirty="0" err="1" smtClean="0"/>
              <a:t>Schwitters</a:t>
            </a:r>
            <a:r>
              <a:rPr lang="cs-CZ" dirty="0" smtClean="0"/>
              <a:t>: 1919 (</a:t>
            </a:r>
            <a:r>
              <a:rPr lang="cs-CZ" dirty="0" err="1" smtClean="0"/>
              <a:t>merz</a:t>
            </a:r>
            <a:r>
              <a:rPr lang="cs-CZ" dirty="0" smtClean="0"/>
              <a:t>)</a:t>
            </a:r>
          </a:p>
          <a:p>
            <a:r>
              <a:rPr lang="cs-CZ" dirty="0" smtClean="0"/>
              <a:t>Max Ernst: 1919</a:t>
            </a:r>
          </a:p>
          <a:p>
            <a:r>
              <a:rPr lang="cs-CZ" dirty="0" smtClean="0"/>
              <a:t>„Poezii by měl psát každý!“ </a:t>
            </a:r>
            <a:r>
              <a:rPr lang="cs-CZ" dirty="0" err="1" smtClean="0"/>
              <a:t>Comte</a:t>
            </a:r>
            <a:r>
              <a:rPr lang="cs-CZ" dirty="0" smtClean="0"/>
              <a:t> de </a:t>
            </a:r>
            <a:r>
              <a:rPr lang="cs-CZ" dirty="0" err="1" smtClean="0"/>
              <a:t>Lautréamont</a:t>
            </a:r>
            <a:endParaRPr lang="cs-CZ" dirty="0" smtClean="0"/>
          </a:p>
          <a:p>
            <a:r>
              <a:rPr lang="cs-CZ" dirty="0" smtClean="0"/>
              <a:t>Všednodennost je požadavkem předválečné avantgardy</a:t>
            </a:r>
          </a:p>
          <a:p>
            <a:r>
              <a:rPr lang="cs-CZ" dirty="0" smtClean="0"/>
              <a:t>„Můžete </a:t>
            </a:r>
            <a:r>
              <a:rPr lang="cs-CZ" dirty="0"/>
              <a:t>se vyhnout umění tím, že budete mísit happening s životními situacemi.“ </a:t>
            </a:r>
            <a:r>
              <a:rPr lang="cs-CZ" dirty="0" smtClean="0"/>
              <a:t> Kaprow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249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File:DasUndbild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460" y="456401"/>
            <a:ext cx="4611080" cy="58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0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Divadlo: event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2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15" t="31015" r="40243" b="40740"/>
          <a:stretch/>
        </p:blipFill>
        <p:spPr>
          <a:xfrm>
            <a:off x="3502269" y="1865999"/>
            <a:ext cx="5433645" cy="3831417"/>
          </a:xfrm>
        </p:spPr>
      </p:pic>
    </p:spTree>
    <p:extLst>
      <p:ext uri="{BB962C8B-B14F-4D97-AF65-F5344CB8AC3E}">
        <p14:creationId xmlns:p14="http://schemas.microsoft.com/office/powerpoint/2010/main" val="242996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Sochařství: asambláž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Asambláž je přenesením koláže z plochy do sochařské tvorby, a environment podle principu koláže aranžuje prostor.  Ve chvíli, kdy do environmentu vstupuje jednání, vzniká </a:t>
            </a:r>
            <a:r>
              <a:rPr lang="cs-CZ" i="1" dirty="0"/>
              <a:t>happening</a:t>
            </a:r>
            <a:r>
              <a:rPr lang="cs-CZ" dirty="0"/>
              <a:t>.</a:t>
            </a:r>
          </a:p>
          <a:p>
            <a:r>
              <a:rPr lang="cs-CZ" dirty="0"/>
              <a:t>Počátky tohoto </a:t>
            </a:r>
            <a:r>
              <a:rPr lang="cs-CZ" dirty="0" err="1"/>
              <a:t>podžánru</a:t>
            </a:r>
            <a:r>
              <a:rPr lang="cs-CZ" dirty="0"/>
              <a:t> sice leží již v éře berlínského </a:t>
            </a:r>
            <a:r>
              <a:rPr lang="cs-CZ" dirty="0" smtClean="0"/>
              <a:t>dadaismu (1920), </a:t>
            </a:r>
            <a:r>
              <a:rPr lang="cs-CZ" dirty="0"/>
              <a:t>plně rozvinut byl však teprve </a:t>
            </a:r>
            <a:r>
              <a:rPr lang="cs-CZ" dirty="0" smtClean="0"/>
              <a:t>surrealisty (po roce 1924)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197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http://vanostaeyenlincy.files.wordpress.com/2009/02/spoerri-assemblage-1992-s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74" y="731520"/>
            <a:ext cx="9478825" cy="520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„Rozbijte svůj prostor (…) Rozbijte svůj čas …“ „</a:t>
            </a:r>
            <a:r>
              <a:rPr lang="cs-CZ" dirty="0" err="1" smtClean="0"/>
              <a:t>Break</a:t>
            </a:r>
            <a:r>
              <a:rPr lang="cs-CZ" dirty="0" smtClean="0"/>
              <a:t> up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r>
              <a:rPr lang="cs-CZ" dirty="0" smtClean="0"/>
              <a:t> (…) </a:t>
            </a:r>
            <a:r>
              <a:rPr lang="cs-CZ" dirty="0" err="1" smtClean="0"/>
              <a:t>Break</a:t>
            </a:r>
            <a:r>
              <a:rPr lang="cs-CZ" dirty="0" smtClean="0"/>
              <a:t> up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…“ Kaprow: </a:t>
            </a:r>
            <a:r>
              <a:rPr lang="cs-CZ" i="1" dirty="0" err="1" smtClean="0"/>
              <a:t>How</a:t>
            </a:r>
            <a:r>
              <a:rPr lang="cs-CZ" i="1" dirty="0" smtClean="0"/>
              <a:t> to make a Happening</a:t>
            </a:r>
            <a:r>
              <a:rPr lang="cs-CZ" dirty="0" smtClean="0"/>
              <a:t>: 1966.</a:t>
            </a:r>
          </a:p>
          <a:p>
            <a:r>
              <a:rPr lang="cs-CZ" dirty="0" smtClean="0"/>
              <a:t>„Happening byl šarádou pro publikum, ale lišil se od divadelního vystoupení aktivní účastí diváků.“ („De happening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geen</a:t>
            </a:r>
            <a:r>
              <a:rPr lang="cs-CZ" dirty="0" smtClean="0"/>
              <a:t> </a:t>
            </a:r>
            <a:r>
              <a:rPr lang="cs-CZ" dirty="0" err="1" smtClean="0"/>
              <a:t>toneelstukje</a:t>
            </a:r>
            <a:r>
              <a:rPr lang="cs-CZ" dirty="0" smtClean="0"/>
              <a:t> </a:t>
            </a:r>
            <a:r>
              <a:rPr lang="cs-CZ" dirty="0" err="1" smtClean="0"/>
              <a:t>voor</a:t>
            </a:r>
            <a:r>
              <a:rPr lang="cs-CZ" dirty="0" smtClean="0"/>
              <a:t> </a:t>
            </a:r>
            <a:r>
              <a:rPr lang="cs-CZ" dirty="0" err="1" smtClean="0"/>
              <a:t>publiek</a:t>
            </a:r>
            <a:r>
              <a:rPr lang="cs-CZ" dirty="0" smtClean="0"/>
              <a:t>, maar </a:t>
            </a:r>
            <a:r>
              <a:rPr lang="cs-CZ" dirty="0" err="1" smtClean="0"/>
              <a:t>onderscheidde</a:t>
            </a:r>
            <a:r>
              <a:rPr lang="cs-CZ" dirty="0" smtClean="0"/>
              <a:t> </a:t>
            </a:r>
            <a:r>
              <a:rPr lang="cs-CZ" dirty="0" err="1" smtClean="0"/>
              <a:t>zich</a:t>
            </a:r>
            <a:r>
              <a:rPr lang="cs-CZ" dirty="0" smtClean="0"/>
              <a:t> van </a:t>
            </a:r>
            <a:r>
              <a:rPr lang="cs-CZ" dirty="0" err="1" smtClean="0"/>
              <a:t>spektakel</a:t>
            </a:r>
            <a:r>
              <a:rPr lang="cs-CZ" dirty="0" smtClean="0"/>
              <a:t> </a:t>
            </a:r>
            <a:r>
              <a:rPr lang="cs-CZ" dirty="0" err="1" smtClean="0"/>
              <a:t>door</a:t>
            </a:r>
            <a:r>
              <a:rPr lang="cs-CZ" dirty="0" smtClean="0"/>
              <a:t> </a:t>
            </a:r>
            <a:r>
              <a:rPr lang="cs-CZ" dirty="0" err="1" smtClean="0"/>
              <a:t>alle</a:t>
            </a:r>
            <a:r>
              <a:rPr lang="cs-CZ" dirty="0" smtClean="0"/>
              <a:t> </a:t>
            </a:r>
            <a:r>
              <a:rPr lang="cs-CZ" dirty="0" err="1" smtClean="0"/>
              <a:t>aanwezigen</a:t>
            </a:r>
            <a:r>
              <a:rPr lang="cs-CZ" dirty="0" smtClean="0"/>
              <a:t> </a:t>
            </a:r>
            <a:r>
              <a:rPr lang="cs-CZ" dirty="0" err="1" smtClean="0"/>
              <a:t>actief</a:t>
            </a:r>
            <a:r>
              <a:rPr lang="cs-CZ" dirty="0" smtClean="0"/>
              <a:t> </a:t>
            </a:r>
            <a:r>
              <a:rPr lang="cs-CZ" dirty="0" err="1" smtClean="0"/>
              <a:t>te</a:t>
            </a:r>
            <a:r>
              <a:rPr lang="cs-CZ" dirty="0" smtClean="0"/>
              <a:t> </a:t>
            </a:r>
            <a:r>
              <a:rPr lang="cs-CZ" dirty="0" err="1" smtClean="0"/>
              <a:t>laten</a:t>
            </a:r>
            <a:r>
              <a:rPr lang="cs-CZ" dirty="0" smtClean="0"/>
              <a:t> </a:t>
            </a:r>
            <a:r>
              <a:rPr lang="cs-CZ" dirty="0" err="1" smtClean="0"/>
              <a:t>bijdragen</a:t>
            </a:r>
            <a:r>
              <a:rPr lang="cs-CZ" dirty="0" smtClean="0"/>
              <a:t> </a:t>
            </a:r>
            <a:r>
              <a:rPr lang="cs-CZ" dirty="0" err="1" smtClean="0"/>
              <a:t>aan</a:t>
            </a:r>
            <a:r>
              <a:rPr lang="cs-CZ" dirty="0" smtClean="0"/>
              <a:t> </a:t>
            </a:r>
            <a:r>
              <a:rPr lang="cs-CZ" dirty="0" err="1" smtClean="0"/>
              <a:t>het</a:t>
            </a:r>
            <a:r>
              <a:rPr lang="cs-CZ" dirty="0" smtClean="0"/>
              <a:t> </a:t>
            </a:r>
            <a:r>
              <a:rPr lang="cs-CZ" dirty="0" err="1" smtClean="0"/>
              <a:t>werk</a:t>
            </a:r>
            <a:r>
              <a:rPr lang="cs-CZ" dirty="0" smtClean="0"/>
              <a:t>.“ In: </a:t>
            </a:r>
            <a:r>
              <a:rPr lang="cs-CZ" dirty="0" err="1" smtClean="0"/>
              <a:t>Limon</a:t>
            </a:r>
            <a:r>
              <a:rPr lang="cs-CZ" dirty="0" smtClean="0"/>
              <a:t>: 2011, s.42.)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675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annex.guggenheim.org/collections/media/full/85.3258_ph_web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894" y="1240683"/>
            <a:ext cx="6734211" cy="533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5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70" y="214863"/>
            <a:ext cx="8634045" cy="6475534"/>
          </a:xfrm>
        </p:spPr>
      </p:pic>
    </p:spTree>
    <p:extLst>
      <p:ext uri="{BB962C8B-B14F-4D97-AF65-F5344CB8AC3E}">
        <p14:creationId xmlns:p14="http://schemas.microsoft.com/office/powerpoint/2010/main" val="6302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4" name="Picture 4" descr="http://blogs.fairview.k12.oh.us/jlefevre/files/2013/11/painted_woods___royal_tide_i_1960___white_vertical_water_1972_louise_nevelson-123sk7r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852" y="346140"/>
            <a:ext cx="6208295" cy="639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45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Sochařství: environment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Environment je extenzí asambláže do prostoru. Celý prostor se stává asambláží, sochařským konceptem.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597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81052"/>
            <a:ext cx="8229599" cy="6173195"/>
          </a:xfrm>
        </p:spPr>
      </p:pic>
    </p:spTree>
    <p:extLst>
      <p:ext uri="{BB962C8B-B14F-4D97-AF65-F5344CB8AC3E}">
        <p14:creationId xmlns:p14="http://schemas.microsoft.com/office/powerpoint/2010/main" val="59080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1" y="89327"/>
            <a:ext cx="5076503" cy="6768673"/>
          </a:xfrm>
        </p:spPr>
      </p:pic>
    </p:spTree>
    <p:extLst>
      <p:ext uri="{BB962C8B-B14F-4D97-AF65-F5344CB8AC3E}">
        <p14:creationId xmlns:p14="http://schemas.microsoft.com/office/powerpoint/2010/main" val="383845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0" y="618517"/>
            <a:ext cx="4266185" cy="568824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2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81" b="7942"/>
          <a:stretch/>
        </p:blipFill>
        <p:spPr>
          <a:xfrm>
            <a:off x="6598614" y="618517"/>
            <a:ext cx="4679612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2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62" y="618517"/>
            <a:ext cx="7802521" cy="5851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13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10" y="618517"/>
            <a:ext cx="7669579" cy="5752185"/>
          </a:xfrm>
        </p:spPr>
      </p:pic>
    </p:spTree>
    <p:extLst>
      <p:ext uri="{BB962C8B-B14F-4D97-AF65-F5344CB8AC3E}">
        <p14:creationId xmlns:p14="http://schemas.microsoft.com/office/powerpoint/2010/main" val="11033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1" y="0"/>
            <a:ext cx="9150487" cy="6862866"/>
          </a:xfrm>
        </p:spPr>
      </p:pic>
    </p:spTree>
    <p:extLst>
      <p:ext uri="{BB962C8B-B14F-4D97-AF65-F5344CB8AC3E}">
        <p14:creationId xmlns:p14="http://schemas.microsoft.com/office/powerpoint/2010/main" val="330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terminologie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  	Koláž			vstup reality do obrazu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Asambláž		vstup reality do sochy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Environment		socha se stává prostorem</a:t>
            </a:r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dirty="0" err="1" smtClean="0"/>
              <a:t>Action</a:t>
            </a:r>
            <a:r>
              <a:rPr lang="cs-CZ" dirty="0" smtClean="0"/>
              <a:t> </a:t>
            </a:r>
            <a:r>
              <a:rPr lang="cs-CZ" dirty="0" err="1" smtClean="0"/>
              <a:t>painting</a:t>
            </a:r>
            <a:r>
              <a:rPr lang="cs-CZ" dirty="0" smtClean="0"/>
              <a:t>	procesuálnost tvorby</a:t>
            </a:r>
          </a:p>
          <a:p>
            <a:pPr marL="0" indent="0">
              <a:buNone/>
            </a:pPr>
            <a:r>
              <a:rPr lang="cs-CZ" dirty="0" smtClean="0"/>
              <a:t>	event			anekdotická nereprezentativní událost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93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Happening z etymologického hlediska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To </a:t>
            </a:r>
            <a:r>
              <a:rPr lang="cs-CZ" dirty="0" err="1" smtClean="0"/>
              <a:t>happen</a:t>
            </a:r>
            <a:r>
              <a:rPr lang="cs-CZ" dirty="0" smtClean="0"/>
              <a:t> = </a:t>
            </a:r>
            <a:r>
              <a:rPr lang="cs-CZ" i="1" dirty="0"/>
              <a:t>přihodit se, náhodou se udát</a:t>
            </a:r>
            <a:r>
              <a:rPr lang="cs-CZ" dirty="0" smtClean="0"/>
              <a:t>.</a:t>
            </a:r>
          </a:p>
          <a:p>
            <a:r>
              <a:rPr lang="cs-CZ" dirty="0" smtClean="0"/>
              <a:t>Happening = událost</a:t>
            </a:r>
          </a:p>
          <a:p>
            <a:r>
              <a:rPr lang="cs-CZ" i="1" dirty="0" err="1"/>
              <a:t>Piece</a:t>
            </a:r>
            <a:r>
              <a:rPr lang="cs-CZ" dirty="0"/>
              <a:t>, </a:t>
            </a:r>
            <a:r>
              <a:rPr lang="cs-CZ" i="1" dirty="0"/>
              <a:t>event</a:t>
            </a:r>
            <a:r>
              <a:rPr lang="cs-CZ" dirty="0"/>
              <a:t>, </a:t>
            </a:r>
            <a:r>
              <a:rPr lang="cs-CZ" i="1" dirty="0"/>
              <a:t>performance </a:t>
            </a:r>
            <a:r>
              <a:rPr lang="cs-CZ" dirty="0"/>
              <a:t>či </a:t>
            </a:r>
            <a:r>
              <a:rPr lang="cs-CZ" i="1" dirty="0" err="1" smtClean="0"/>
              <a:t>activity</a:t>
            </a:r>
            <a:r>
              <a:rPr lang="cs-CZ" i="1" dirty="0"/>
              <a:t>, </a:t>
            </a:r>
            <a:r>
              <a:rPr lang="cs-CZ" dirty="0"/>
              <a:t>dále jsou to např. </a:t>
            </a:r>
            <a:r>
              <a:rPr lang="cs-CZ" i="1" dirty="0" err="1"/>
              <a:t>Theatre</a:t>
            </a:r>
            <a:r>
              <a:rPr lang="cs-CZ" i="1" dirty="0"/>
              <a:t> </a:t>
            </a:r>
            <a:r>
              <a:rPr lang="cs-CZ" i="1" dirty="0" err="1"/>
              <a:t>Piece</a:t>
            </a:r>
            <a:r>
              <a:rPr lang="cs-CZ" dirty="0"/>
              <a:t> (Bob </a:t>
            </a:r>
            <a:r>
              <a:rPr lang="cs-CZ" dirty="0" err="1"/>
              <a:t>Whitman</a:t>
            </a:r>
            <a:r>
              <a:rPr lang="cs-CZ" dirty="0"/>
              <a:t>), </a:t>
            </a:r>
            <a:r>
              <a:rPr lang="cs-CZ" i="1" dirty="0" err="1"/>
              <a:t>Action</a:t>
            </a:r>
            <a:r>
              <a:rPr lang="cs-CZ" i="1" dirty="0"/>
              <a:t> </a:t>
            </a:r>
            <a:r>
              <a:rPr lang="cs-CZ" i="1" dirty="0" err="1"/>
              <a:t>Theatre</a:t>
            </a:r>
            <a:r>
              <a:rPr lang="cs-CZ" dirty="0"/>
              <a:t> (</a:t>
            </a:r>
            <a:r>
              <a:rPr lang="cs-CZ" dirty="0" err="1"/>
              <a:t>Ken</a:t>
            </a:r>
            <a:r>
              <a:rPr lang="cs-CZ" dirty="0"/>
              <a:t> </a:t>
            </a:r>
            <a:r>
              <a:rPr lang="cs-CZ" dirty="0" err="1"/>
              <a:t>Dewey</a:t>
            </a:r>
            <a:r>
              <a:rPr lang="cs-CZ" dirty="0"/>
              <a:t>), </a:t>
            </a:r>
            <a:r>
              <a:rPr lang="cs-CZ" i="1" dirty="0" err="1"/>
              <a:t>Kinetic</a:t>
            </a:r>
            <a:r>
              <a:rPr lang="cs-CZ" i="1" dirty="0"/>
              <a:t> </a:t>
            </a:r>
            <a:r>
              <a:rPr lang="cs-CZ" i="1" dirty="0" err="1"/>
              <a:t>Theatre</a:t>
            </a:r>
            <a:r>
              <a:rPr lang="cs-CZ" dirty="0"/>
              <a:t> (</a:t>
            </a:r>
            <a:r>
              <a:rPr lang="cs-CZ" dirty="0" err="1"/>
              <a:t>Carolee</a:t>
            </a:r>
            <a:r>
              <a:rPr lang="cs-CZ" dirty="0"/>
              <a:t> </a:t>
            </a:r>
            <a:r>
              <a:rPr lang="cs-CZ" dirty="0" err="1"/>
              <a:t>Schneeman</a:t>
            </a:r>
            <a:r>
              <a:rPr lang="cs-CZ" dirty="0"/>
              <a:t>), </a:t>
            </a:r>
            <a:r>
              <a:rPr lang="cs-CZ" i="1" dirty="0" err="1"/>
              <a:t>Théatre</a:t>
            </a:r>
            <a:r>
              <a:rPr lang="cs-CZ" i="1" dirty="0"/>
              <a:t> </a:t>
            </a:r>
            <a:r>
              <a:rPr lang="cs-CZ" i="1" dirty="0" err="1"/>
              <a:t>Total</a:t>
            </a:r>
            <a:r>
              <a:rPr lang="cs-CZ" dirty="0"/>
              <a:t> (Ben </a:t>
            </a:r>
            <a:r>
              <a:rPr lang="cs-CZ" dirty="0" err="1"/>
              <a:t>Vautier</a:t>
            </a:r>
            <a:r>
              <a:rPr lang="cs-CZ" dirty="0"/>
              <a:t>), </a:t>
            </a:r>
            <a:r>
              <a:rPr lang="cs-CZ" i="1" dirty="0" err="1"/>
              <a:t>Ray</a:t>
            </a:r>
            <a:r>
              <a:rPr lang="cs-CZ" i="1" dirty="0"/>
              <a:t> </a:t>
            </a:r>
            <a:r>
              <a:rPr lang="cs-CZ" i="1" dirty="0" err="1"/>
              <a:t>Gun</a:t>
            </a:r>
            <a:r>
              <a:rPr lang="cs-CZ" i="1" dirty="0"/>
              <a:t> </a:t>
            </a:r>
            <a:r>
              <a:rPr lang="cs-CZ" i="1" dirty="0" err="1"/>
              <a:t>Theatre</a:t>
            </a:r>
            <a:r>
              <a:rPr lang="cs-CZ" dirty="0"/>
              <a:t> (</a:t>
            </a:r>
            <a:r>
              <a:rPr lang="cs-CZ" dirty="0" err="1"/>
              <a:t>Claes</a:t>
            </a:r>
            <a:r>
              <a:rPr lang="cs-CZ" dirty="0"/>
              <a:t> Oldenburg), </a:t>
            </a:r>
            <a:r>
              <a:rPr lang="cs-CZ" i="1" dirty="0" err="1"/>
              <a:t>Orgien</a:t>
            </a:r>
            <a:r>
              <a:rPr lang="cs-CZ" i="1" dirty="0"/>
              <a:t> </a:t>
            </a:r>
            <a:r>
              <a:rPr lang="cs-CZ" i="1" dirty="0" err="1"/>
              <a:t>Mysterien</a:t>
            </a:r>
            <a:r>
              <a:rPr lang="cs-CZ" i="1" dirty="0"/>
              <a:t> </a:t>
            </a:r>
            <a:r>
              <a:rPr lang="cs-CZ" i="1" dirty="0" err="1"/>
              <a:t>Theater</a:t>
            </a:r>
            <a:r>
              <a:rPr lang="cs-CZ" dirty="0"/>
              <a:t> (Herman </a:t>
            </a:r>
            <a:r>
              <a:rPr lang="cs-CZ" dirty="0" err="1"/>
              <a:t>Nitsch</a:t>
            </a:r>
            <a:r>
              <a:rPr lang="cs-CZ" dirty="0"/>
              <a:t>). </a:t>
            </a:r>
            <a:endParaRPr lang="cs-CZ" dirty="0" smtClean="0"/>
          </a:p>
          <a:p>
            <a:r>
              <a:rPr lang="cs-CZ" dirty="0" smtClean="0"/>
              <a:t>Specifičnost pojmu </a:t>
            </a:r>
            <a:r>
              <a:rPr lang="cs-CZ" i="1" dirty="0" smtClean="0"/>
              <a:t>Happening</a:t>
            </a:r>
            <a:r>
              <a:rPr lang="cs-CZ" dirty="0" smtClean="0"/>
              <a:t> je vyzdvižena grafickým intenzifikátorem „H“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917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Happening a náhoda: John Cage a </a:t>
            </a:r>
            <a:r>
              <a:rPr lang="cs-CZ" b="1" dirty="0" err="1"/>
              <a:t>I´ťing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John </a:t>
            </a:r>
            <a:r>
              <a:rPr lang="cs-CZ" dirty="0" err="1" smtClean="0"/>
              <a:t>cage</a:t>
            </a:r>
            <a:r>
              <a:rPr lang="cs-CZ" dirty="0" smtClean="0"/>
              <a:t> (1912 – 1992)</a:t>
            </a:r>
          </a:p>
          <a:p>
            <a:r>
              <a:rPr lang="cs-CZ" dirty="0"/>
              <a:t>https://www.youtube.com/watch?v=B_8-B2rNw7s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531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Buddhismus a zenbuddhismus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Buddha </a:t>
            </a:r>
            <a:r>
              <a:rPr lang="cs-CZ" dirty="0" err="1" smtClean="0"/>
              <a:t>Šákjamuni</a:t>
            </a:r>
            <a:r>
              <a:rPr lang="cs-CZ" dirty="0" smtClean="0"/>
              <a:t> (</a:t>
            </a:r>
            <a:r>
              <a:rPr lang="cs-CZ" dirty="0" err="1" smtClean="0"/>
              <a:t>Siddhárta</a:t>
            </a:r>
            <a:r>
              <a:rPr lang="cs-CZ" dirty="0" smtClean="0"/>
              <a:t> </a:t>
            </a:r>
            <a:r>
              <a:rPr lang="cs-CZ" dirty="0" err="1" smtClean="0"/>
              <a:t>gautama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Mahájána</a:t>
            </a:r>
            <a:r>
              <a:rPr lang="cs-CZ" dirty="0" smtClean="0"/>
              <a:t> a theraváda</a:t>
            </a:r>
          </a:p>
          <a:p>
            <a:r>
              <a:rPr lang="cs-CZ" dirty="0" smtClean="0"/>
              <a:t>Zen </a:t>
            </a:r>
          </a:p>
          <a:p>
            <a:r>
              <a:rPr lang="cs-CZ" dirty="0" err="1" smtClean="0"/>
              <a:t>Džhjána</a:t>
            </a:r>
            <a:endParaRPr lang="cs-CZ" dirty="0"/>
          </a:p>
          <a:p>
            <a:r>
              <a:rPr lang="cs-CZ" dirty="0" err="1" smtClean="0"/>
              <a:t>Čchan</a:t>
            </a:r>
            <a:endParaRPr lang="cs-CZ" dirty="0" smtClean="0"/>
          </a:p>
          <a:p>
            <a:r>
              <a:rPr lang="cs-CZ" dirty="0" smtClean="0"/>
              <a:t>Japonsko: buddhismus v 7.století, zenbuddhismus ve 13.století n.l.</a:t>
            </a:r>
          </a:p>
          <a:p>
            <a:r>
              <a:rPr lang="cs-CZ" dirty="0" err="1" smtClean="0"/>
              <a:t>Bódhidharma</a:t>
            </a:r>
            <a:endParaRPr lang="cs-CZ" dirty="0" smtClean="0"/>
          </a:p>
          <a:p>
            <a:r>
              <a:rPr lang="cs-CZ" dirty="0" smtClean="0"/>
              <a:t>Nirvána</a:t>
            </a:r>
          </a:p>
          <a:p>
            <a:r>
              <a:rPr lang="cs-CZ" dirty="0" smtClean="0"/>
              <a:t>Prázdnota (</a:t>
            </a:r>
            <a:r>
              <a:rPr lang="cs-CZ" dirty="0" err="1" smtClean="0"/>
              <a:t>šúnjatá</a:t>
            </a:r>
            <a:r>
              <a:rPr lang="cs-CZ" dirty="0" smtClean="0"/>
              <a:t>, </a:t>
            </a:r>
            <a:r>
              <a:rPr lang="ja-JP" altLang="en-US" dirty="0"/>
              <a:t> </a:t>
            </a:r>
            <a:r>
              <a:rPr lang="ja-JP" altLang="en-US" dirty="0" smtClean="0"/>
              <a:t>空</a:t>
            </a:r>
            <a:r>
              <a:rPr lang="cs-CZ" altLang="ja-JP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25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foreignnature.com/images/Japan/Nara_Buddha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04295" cy="817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92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historické vymezení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Počátky 1954 – 1962</a:t>
            </a:r>
          </a:p>
          <a:p>
            <a:r>
              <a:rPr lang="cs-CZ" dirty="0" smtClean="0"/>
              <a:t>Nejvýraznější etapa happeningu: II. polovina 60.let minulého století</a:t>
            </a:r>
          </a:p>
          <a:p>
            <a:endParaRPr lang="cs-CZ" dirty="0" smtClean="0"/>
          </a:p>
          <a:p>
            <a:r>
              <a:rPr lang="cs-CZ" dirty="0"/>
              <a:t>Fluxus (USA/DE)</a:t>
            </a:r>
          </a:p>
          <a:p>
            <a:r>
              <a:rPr lang="cs-CZ" dirty="0" err="1"/>
              <a:t>Gutai</a:t>
            </a:r>
            <a:r>
              <a:rPr lang="cs-CZ" dirty="0"/>
              <a:t> </a:t>
            </a:r>
            <a:r>
              <a:rPr lang="cs-CZ" dirty="0" err="1"/>
              <a:t>bidžutsu</a:t>
            </a:r>
            <a:r>
              <a:rPr lang="cs-CZ" dirty="0"/>
              <a:t> </a:t>
            </a:r>
            <a:r>
              <a:rPr lang="cs-CZ" dirty="0" err="1"/>
              <a:t>kjókai</a:t>
            </a:r>
            <a:r>
              <a:rPr lang="cs-CZ" dirty="0"/>
              <a:t> (</a:t>
            </a:r>
            <a:r>
              <a:rPr lang="cs-CZ" dirty="0" err="1"/>
              <a:t>jap</a:t>
            </a:r>
            <a:r>
              <a:rPr lang="cs-CZ" dirty="0"/>
              <a:t>)</a:t>
            </a:r>
          </a:p>
          <a:p>
            <a:r>
              <a:rPr lang="cs-CZ" dirty="0"/>
              <a:t>Českoslovenští umělci 60.let minulého století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18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Teritoriální vymezení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Spojené státy americké</a:t>
            </a:r>
          </a:p>
          <a:p>
            <a:pPr lvl="1"/>
            <a:r>
              <a:rPr lang="cs-CZ" dirty="0" smtClean="0"/>
              <a:t>New </a:t>
            </a:r>
            <a:r>
              <a:rPr lang="cs-CZ" dirty="0" err="1" smtClean="0"/>
              <a:t>york</a:t>
            </a:r>
            <a:endParaRPr lang="cs-CZ" dirty="0" smtClean="0"/>
          </a:p>
          <a:p>
            <a:r>
              <a:rPr lang="cs-CZ" dirty="0" smtClean="0"/>
              <a:t>Japonsko</a:t>
            </a:r>
          </a:p>
          <a:p>
            <a:pPr lvl="1"/>
            <a:r>
              <a:rPr lang="cs-CZ" dirty="0" smtClean="0"/>
              <a:t>Ósaka</a:t>
            </a:r>
          </a:p>
          <a:p>
            <a:pPr lvl="1"/>
            <a:r>
              <a:rPr lang="cs-CZ" dirty="0" err="1" smtClean="0"/>
              <a:t>Tokijo</a:t>
            </a:r>
            <a:endParaRPr lang="cs-CZ" dirty="0" smtClean="0"/>
          </a:p>
          <a:p>
            <a:r>
              <a:rPr lang="cs-CZ" dirty="0" smtClean="0"/>
              <a:t>Československo</a:t>
            </a:r>
          </a:p>
          <a:p>
            <a:pPr lvl="1"/>
            <a:r>
              <a:rPr lang="cs-CZ" dirty="0" smtClean="0"/>
              <a:t>Praha</a:t>
            </a:r>
          </a:p>
          <a:p>
            <a:pPr lvl="1"/>
            <a:r>
              <a:rPr lang="cs-CZ" dirty="0" smtClean="0"/>
              <a:t>Brno</a:t>
            </a:r>
          </a:p>
          <a:p>
            <a:endParaRPr lang="cs-CZ" dirty="0" smtClean="0"/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401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Institucionální vymezení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Black </a:t>
            </a:r>
            <a:r>
              <a:rPr lang="cs-CZ" dirty="0" err="1" smtClean="0"/>
              <a:t>mountain</a:t>
            </a:r>
            <a:r>
              <a:rPr lang="cs-CZ" dirty="0" smtClean="0"/>
              <a:t> </a:t>
            </a:r>
            <a:r>
              <a:rPr lang="cs-CZ" dirty="0" err="1" smtClean="0"/>
              <a:t>college</a:t>
            </a:r>
            <a:endParaRPr lang="cs-CZ" dirty="0" smtClean="0"/>
          </a:p>
          <a:p>
            <a:pPr lvl="1"/>
            <a:r>
              <a:rPr lang="cs-CZ" dirty="0" smtClean="0"/>
              <a:t>John </a:t>
            </a:r>
            <a:r>
              <a:rPr lang="cs-CZ" dirty="0" err="1" smtClean="0"/>
              <a:t>cage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Merce </a:t>
            </a:r>
            <a:r>
              <a:rPr lang="cs-CZ" dirty="0" err="1" smtClean="0"/>
              <a:t>cunningham</a:t>
            </a:r>
            <a:endParaRPr lang="cs-CZ" dirty="0" smtClean="0"/>
          </a:p>
          <a:p>
            <a:pPr lvl="1"/>
            <a:r>
              <a:rPr lang="cs-CZ" dirty="0" smtClean="0"/>
              <a:t>Joseph </a:t>
            </a:r>
            <a:r>
              <a:rPr lang="cs-CZ" dirty="0" err="1" smtClean="0"/>
              <a:t>albers</a:t>
            </a:r>
            <a:r>
              <a:rPr lang="cs-CZ" dirty="0" smtClean="0"/>
              <a:t> (</a:t>
            </a:r>
            <a:r>
              <a:rPr lang="cs-CZ" dirty="0" err="1" smtClean="0"/>
              <a:t>bauhaus</a:t>
            </a:r>
            <a:r>
              <a:rPr lang="cs-CZ" dirty="0" smtClean="0"/>
              <a:t>)</a:t>
            </a:r>
          </a:p>
          <a:p>
            <a:r>
              <a:rPr lang="cs-CZ" dirty="0" smtClean="0"/>
              <a:t>New </a:t>
            </a:r>
            <a:r>
              <a:rPr lang="cs-CZ" dirty="0" err="1" smtClean="0"/>
              <a:t>school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social</a:t>
            </a:r>
            <a:r>
              <a:rPr lang="cs-CZ" dirty="0" smtClean="0"/>
              <a:t> </a:t>
            </a:r>
            <a:r>
              <a:rPr lang="cs-CZ" dirty="0" err="1" smtClean="0"/>
              <a:t>research</a:t>
            </a:r>
            <a:endParaRPr lang="cs-CZ" dirty="0" smtClean="0"/>
          </a:p>
          <a:p>
            <a:pPr lvl="1"/>
            <a:r>
              <a:rPr lang="cs-CZ" dirty="0" smtClean="0"/>
              <a:t>John </a:t>
            </a:r>
            <a:r>
              <a:rPr lang="cs-CZ" dirty="0" err="1" smtClean="0"/>
              <a:t>cage</a:t>
            </a:r>
            <a:endParaRPr lang="cs-CZ" dirty="0" smtClean="0"/>
          </a:p>
          <a:p>
            <a:pPr lvl="1"/>
            <a:r>
              <a:rPr lang="cs-CZ" dirty="0" smtClean="0"/>
              <a:t>Erwin </a:t>
            </a:r>
            <a:r>
              <a:rPr lang="cs-CZ" dirty="0" err="1" smtClean="0"/>
              <a:t>piscator</a:t>
            </a:r>
            <a:endParaRPr lang="cs-CZ" dirty="0"/>
          </a:p>
          <a:p>
            <a:pPr marL="457200" lvl="1" indent="0">
              <a:buNone/>
            </a:pPr>
            <a:r>
              <a:rPr lang="cs-CZ" dirty="0" err="1" smtClean="0"/>
              <a:t>Reuben</a:t>
            </a:r>
            <a:r>
              <a:rPr lang="cs-CZ" dirty="0" smtClean="0"/>
              <a:t> </a:t>
            </a:r>
            <a:r>
              <a:rPr lang="cs-CZ" dirty="0" err="1" smtClean="0"/>
              <a:t>Gallery</a:t>
            </a:r>
            <a:r>
              <a:rPr lang="cs-CZ" dirty="0" smtClean="0"/>
              <a:t>, </a:t>
            </a:r>
            <a:r>
              <a:rPr lang="cs-CZ" dirty="0" err="1" smtClean="0"/>
              <a:t>nyc</a:t>
            </a:r>
            <a:endParaRPr lang="cs-CZ" dirty="0" smtClean="0"/>
          </a:p>
          <a:p>
            <a:pPr marL="457200" lvl="1" indent="0">
              <a:buNone/>
            </a:pPr>
            <a:r>
              <a:rPr lang="cs-CZ" dirty="0" err="1" smtClean="0"/>
              <a:t>Ag</a:t>
            </a:r>
            <a:r>
              <a:rPr lang="cs-CZ" dirty="0" smtClean="0"/>
              <a:t> </a:t>
            </a:r>
            <a:r>
              <a:rPr lang="cs-CZ" dirty="0" err="1" smtClean="0"/>
              <a:t>gallery</a:t>
            </a:r>
            <a:r>
              <a:rPr lang="cs-CZ" dirty="0" smtClean="0"/>
              <a:t>, </a:t>
            </a:r>
            <a:r>
              <a:rPr lang="cs-CZ" dirty="0" err="1" smtClean="0"/>
              <a:t>nyc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60156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Kolín nad </a:t>
            </a:r>
            <a:r>
              <a:rPr lang="cs-CZ" dirty="0" err="1" smtClean="0"/>
              <a:t>rýnem</a:t>
            </a:r>
            <a:endParaRPr lang="cs-CZ" dirty="0" smtClean="0"/>
          </a:p>
          <a:p>
            <a:r>
              <a:rPr lang="cs-CZ" dirty="0" err="1" smtClean="0"/>
              <a:t>Wuppertal</a:t>
            </a:r>
            <a:endParaRPr lang="cs-CZ" dirty="0" smtClean="0"/>
          </a:p>
          <a:p>
            <a:r>
              <a:rPr lang="cs-CZ" dirty="0" smtClean="0"/>
              <a:t>Stuttgart</a:t>
            </a:r>
          </a:p>
          <a:p>
            <a:r>
              <a:rPr lang="cs-CZ" dirty="0" err="1" smtClean="0"/>
              <a:t>d</a:t>
            </a:r>
            <a:r>
              <a:rPr lang="cs-CZ" dirty="0" err="1" smtClean="0">
                <a:latin typeface="Calibri" panose="020F0502020204030204" pitchFamily="34" charset="0"/>
              </a:rPr>
              <a:t>Üsseldorf</a:t>
            </a:r>
            <a:endParaRPr lang="cs-CZ" dirty="0" smtClean="0">
              <a:latin typeface="Calibri" panose="020F0502020204030204" pitchFamily="34" charset="0"/>
            </a:endParaRPr>
          </a:p>
          <a:p>
            <a:r>
              <a:rPr lang="cs-CZ" dirty="0" smtClean="0">
                <a:latin typeface="Calibri" panose="020F0502020204030204" pitchFamily="34" charset="0"/>
              </a:rPr>
              <a:t>Ateliér </a:t>
            </a:r>
            <a:r>
              <a:rPr lang="cs-CZ" dirty="0" err="1" smtClean="0">
                <a:latin typeface="Calibri" panose="020F0502020204030204" pitchFamily="34" charset="0"/>
              </a:rPr>
              <a:t>mary</a:t>
            </a:r>
            <a:r>
              <a:rPr lang="cs-CZ" dirty="0" smtClean="0">
                <a:latin typeface="Calibri" panose="020F0502020204030204" pitchFamily="34" charset="0"/>
              </a:rPr>
              <a:t> Bauermeisterové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Elektronické studio západoněmeckého rozhlasu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7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ka">
  <a:themeElements>
    <a:clrScheme name="Kapk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K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TC104033925[[fn=Kapka]]</Template>
  <TotalTime>1648</TotalTime>
  <Words>620</Words>
  <Application>Microsoft Office PowerPoint</Application>
  <PresentationFormat>Vlastní</PresentationFormat>
  <Paragraphs>112</Paragraphs>
  <Slides>53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Kapka</vt:lpstr>
      <vt:lpstr>Happening: od divadla k náhodě a zase zpět </vt:lpstr>
      <vt:lpstr>Prezentace aplikace PowerPoint</vt:lpstr>
      <vt:lpstr>Co je happening?</vt:lpstr>
      <vt:lpstr>Prezentace aplikace PowerPoint</vt:lpstr>
      <vt:lpstr>terminologie</vt:lpstr>
      <vt:lpstr>historické vymezení</vt:lpstr>
      <vt:lpstr>Teritoriální vymezení</vt:lpstr>
      <vt:lpstr>Institucionální vymezení</vt:lpstr>
      <vt:lpstr>Prezentace aplikace PowerPoint</vt:lpstr>
      <vt:lpstr>Prezentace aplikace PowerPoint</vt:lpstr>
      <vt:lpstr>Umělecko-historické žánrové vymezení</vt:lpstr>
      <vt:lpstr>Výtvarné umění: action painting</vt:lpstr>
      <vt:lpstr>Prezentace aplikace PowerPoint</vt:lpstr>
      <vt:lpstr>Prezentace aplikace PowerPoint</vt:lpstr>
      <vt:lpstr>Prezentace aplikace PowerPoint</vt:lpstr>
      <vt:lpstr>Prezentace aplikace PowerPoint</vt:lpstr>
      <vt:lpstr>Hans hofmann    David alfaro siqueiros</vt:lpstr>
      <vt:lpstr>Prezentace aplikace PowerPoint</vt:lpstr>
      <vt:lpstr>Prezentace aplikace PowerPoint</vt:lpstr>
      <vt:lpstr>Prezentace aplikace PowerPoint</vt:lpstr>
      <vt:lpstr>Jackson pollock</vt:lpstr>
      <vt:lpstr>Prezentace aplikace PowerPoint</vt:lpstr>
      <vt:lpstr>Prezentace aplikace PowerPoint</vt:lpstr>
      <vt:lpstr>Prezentace aplikace PowerPoint</vt:lpstr>
      <vt:lpstr>Georges mathieu</vt:lpstr>
      <vt:lpstr>Prezentace aplikace PowerPoint</vt:lpstr>
      <vt:lpstr>Prezentace aplikace PowerPoint</vt:lpstr>
      <vt:lpstr>Action painting a kaligrafie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Výtvarné umění: koláž</vt:lpstr>
      <vt:lpstr>Prezentace aplikace PowerPoint</vt:lpstr>
      <vt:lpstr>Divadlo: event</vt:lpstr>
      <vt:lpstr>Sochařství: asambláž</vt:lpstr>
      <vt:lpstr>Prezentace aplikace PowerPoint</vt:lpstr>
      <vt:lpstr>Prezentace aplikace PowerPoint</vt:lpstr>
      <vt:lpstr>Prezentace aplikace PowerPoint</vt:lpstr>
      <vt:lpstr>Prezentace aplikace PowerPoint</vt:lpstr>
      <vt:lpstr>Sochařství: environment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Happening z etymologického hlediska </vt:lpstr>
      <vt:lpstr>Happening a náhoda: John Cage a I´ťing </vt:lpstr>
      <vt:lpstr>Buddhismus a zenbuddhismus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Happening: od divadla k náhodě a zase zpět</dc:title>
  <dc:creator>Tomáš Kubart</dc:creator>
  <cp:lastModifiedBy>Tomáš Kubart</cp:lastModifiedBy>
  <cp:revision>64</cp:revision>
  <dcterms:created xsi:type="dcterms:W3CDTF">2014-03-15T15:54:42Z</dcterms:created>
  <dcterms:modified xsi:type="dcterms:W3CDTF">2014-04-03T12:18:00Z</dcterms:modified>
</cp:coreProperties>
</file>