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9" r:id="rId19"/>
    <p:sldId id="280" r:id="rId20"/>
    <p:sldId id="274" r:id="rId21"/>
    <p:sldId id="275" r:id="rId22"/>
    <p:sldId id="276" r:id="rId23"/>
    <p:sldId id="277" r:id="rId24"/>
    <p:sldId id="271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4D04C-8E6F-43AC-B6DE-B58AA1834CB2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FED60-1226-4B0A-8A70-18622A66EC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596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ED60-1226-4B0A-8A70-18622A66EC92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130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alk.cz/wp-content/uploads/2012/11/a11.j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bratislava.sk/VismoOnline_ActionScripts/Image.ashx?id_org=700000&amp;id_obrazky=59889&amp;datum=22.10.2008+16%3A13%3A3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Pamäť a moc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(Málo teórie na </a:t>
            </a:r>
            <a:r>
              <a:rPr lang="sk-SK" smtClean="0"/>
              <a:t>veľa príkladoch zo SR)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433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Milan Rastislav a slovenský vojnový </a:t>
            </a:r>
            <a:r>
              <a:rPr lang="sk-SK" dirty="0" smtClean="0"/>
              <a:t>štát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M.R. Štefánik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Evanjelik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Stál pri vzniku 1. ČSR (demokrat a humanista)</a:t>
            </a:r>
          </a:p>
          <a:p>
            <a:pPr>
              <a:buFontTx/>
              <a:buChar char="-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„</a:t>
            </a:r>
            <a:r>
              <a:rPr lang="sk-SK" dirty="0" err="1" smtClean="0"/>
              <a:t>Slovakštát</a:t>
            </a:r>
            <a:r>
              <a:rPr lang="sk-SK" dirty="0" smtClean="0"/>
              <a:t>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err="1" smtClean="0"/>
              <a:t>Klerofašistický</a:t>
            </a:r>
            <a:endParaRPr lang="sk-SK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 smtClean="0"/>
              <a:t>Negatívny postoj k Štefánikovi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k-SK" dirty="0" smtClean="0"/>
              <a:t>V druhej vlne pripisovanie ideologicky vyhovujúcich hodnôt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76831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SR: 1989 a potom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Oslabená národná identita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sk-SK" dirty="0" smtClean="0"/>
              <a:t>Možnosť zneužitia a </a:t>
            </a:r>
            <a:r>
              <a:rPr lang="sk-SK" dirty="0" smtClean="0"/>
              <a:t>manipulácie (všeobecná platnosť)</a:t>
            </a:r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u="sng" dirty="0"/>
              <a:t>D</a:t>
            </a:r>
            <a:r>
              <a:rPr lang="sk-SK" u="sng" dirty="0" smtClean="0"/>
              <a:t>va smery premeny </a:t>
            </a:r>
            <a:r>
              <a:rPr lang="sk-SK" u="sng" dirty="0" err="1" smtClean="0"/>
              <a:t>hist</a:t>
            </a:r>
            <a:r>
              <a:rPr lang="sk-SK" u="sng" dirty="0" smtClean="0"/>
              <a:t>. pamäte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err="1" smtClean="0"/>
              <a:t>Vysporiadanie</a:t>
            </a:r>
            <a:r>
              <a:rPr lang="sk-SK" dirty="0" smtClean="0"/>
              <a:t> sa s predošlým režimom a ním vytvorenou historickou pamäťou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Silné nacionalistické politické hnutia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390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52894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err="1" smtClean="0"/>
              <a:t>Znovuoživenie</a:t>
            </a:r>
            <a:r>
              <a:rPr lang="sk-SK" dirty="0" smtClean="0"/>
              <a:t> režimom tabuizovaných osobností a udalostí (M. R. Štefánik, A. Dubček)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err="1" smtClean="0"/>
              <a:t>Reinterpretácia</a:t>
            </a:r>
            <a:r>
              <a:rPr lang="sk-SK" dirty="0" smtClean="0"/>
              <a:t> </a:t>
            </a:r>
            <a:r>
              <a:rPr lang="sk-SK" dirty="0" err="1" smtClean="0"/>
              <a:t>hist</a:t>
            </a:r>
            <a:r>
              <a:rPr lang="sk-SK" dirty="0" smtClean="0"/>
              <a:t>. udalostí (Slovenské národné povstanie)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Založenie Ústavu pamäti národa (štúdium totalitných režimov, založ. 2002)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(Prečo stále nie je na SR múzeum komunizmu?)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7871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90. roky v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30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Nacionálne orientované strany</a:t>
            </a:r>
          </a:p>
          <a:p>
            <a:pPr lvl="1"/>
            <a:r>
              <a:rPr lang="sk-SK" dirty="0" smtClean="0"/>
              <a:t>Budovanie identity preberaním rétoriky, mýtov a symbolov z 19. storočia</a:t>
            </a:r>
          </a:p>
          <a:p>
            <a:pPr lvl="1"/>
            <a:r>
              <a:rPr lang="sk-SK" dirty="0" smtClean="0"/>
              <a:t>Posilňovanie stereotypu o „útlaku“ </a:t>
            </a:r>
            <a:r>
              <a:rPr lang="sk-SK" dirty="0"/>
              <a:t>S</a:t>
            </a:r>
            <a:r>
              <a:rPr lang="sk-SK" dirty="0" smtClean="0"/>
              <a:t>lovákov</a:t>
            </a:r>
          </a:p>
          <a:p>
            <a:pPr lvl="1"/>
            <a:r>
              <a:rPr lang="sk-SK" dirty="0" smtClean="0"/>
              <a:t>Hľadanie nepriateľa (Maďari, ČR, čechoslovakisti, Rómovia, Židia, inteligencia)</a:t>
            </a:r>
          </a:p>
          <a:p>
            <a:pPr lvl="1"/>
            <a:r>
              <a:rPr lang="sk-SK" dirty="0" smtClean="0"/>
              <a:t>Silné využívanie tradičnej kultúry (spev, tanec, odev)</a:t>
            </a:r>
          </a:p>
          <a:p>
            <a:pPr lvl="1"/>
            <a:r>
              <a:rPr lang="sk-SK" dirty="0" smtClean="0"/>
              <a:t>Politizácia náboženských a ďalších </a:t>
            </a:r>
            <a:r>
              <a:rPr lang="sk-SK" dirty="0" smtClean="0"/>
              <a:t>apolitických slávností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351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Odraz v jazyku politikov a žurnalistov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err="1" smtClean="0"/>
              <a:t>Sémiotický</a:t>
            </a:r>
            <a:r>
              <a:rPr lang="sk-SK" dirty="0" smtClean="0"/>
              <a:t> posun slov „folklór,“ „tradícia,“ ľudový </a:t>
            </a:r>
            <a:r>
              <a:rPr lang="sk-SK" dirty="0"/>
              <a:t>(polit. opozícia a inteligencia)</a:t>
            </a:r>
            <a:endParaRPr lang="sk-SK" dirty="0" smtClean="0"/>
          </a:p>
          <a:p>
            <a:pPr lvl="1"/>
            <a:r>
              <a:rPr lang="sk-SK" dirty="0" smtClean="0"/>
              <a:t>Negatívne </a:t>
            </a:r>
            <a:r>
              <a:rPr lang="sk-SK" dirty="0" err="1" smtClean="0"/>
              <a:t>konotácie</a:t>
            </a:r>
            <a:endParaRPr lang="sk-SK" dirty="0" smtClean="0"/>
          </a:p>
          <a:p>
            <a:pPr lvl="1"/>
            <a:r>
              <a:rPr lang="sk-SK" dirty="0" smtClean="0"/>
              <a:t>Ironické, kritické</a:t>
            </a:r>
          </a:p>
          <a:p>
            <a:pPr lvl="1"/>
            <a:r>
              <a:rPr lang="sk-SK" dirty="0" smtClean="0"/>
              <a:t>Napr.: politický folklór, politik ľudového typu</a:t>
            </a:r>
          </a:p>
          <a:p>
            <a:pPr lvl="1"/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Silné využívanie auto- a </a:t>
            </a:r>
            <a:r>
              <a:rPr lang="sk-SK" dirty="0" err="1" smtClean="0"/>
              <a:t>hetero</a:t>
            </a:r>
            <a:r>
              <a:rPr lang="sk-SK" dirty="0" smtClean="0"/>
              <a:t>- stereotypov (hlavne politici)</a:t>
            </a: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2669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Pierre</a:t>
            </a:r>
            <a:r>
              <a:rPr lang="sk-SK" b="1" dirty="0" smtClean="0"/>
              <a:t> Nora a miesta pamäti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Projekt </a:t>
            </a:r>
            <a:r>
              <a:rPr lang="sk-SK" i="1" dirty="0" smtClean="0"/>
              <a:t>Miesta pamäti </a:t>
            </a:r>
            <a:r>
              <a:rPr lang="sk-SK" dirty="0" smtClean="0"/>
              <a:t>(7 zväzkov, široký pracovný tím)</a:t>
            </a:r>
          </a:p>
          <a:p>
            <a:pPr marL="0" indent="0">
              <a:buNone/>
            </a:pPr>
            <a:r>
              <a:rPr lang="sk-SK" sz="2200" dirty="0" smtClean="0"/>
              <a:t>	Úvod publikovaný v: Nora, P.: </a:t>
            </a:r>
            <a:r>
              <a:rPr lang="sk-SK" sz="2200" dirty="0" err="1"/>
              <a:t>Mezi</a:t>
            </a:r>
            <a:r>
              <a:rPr lang="sk-SK" sz="2200" dirty="0"/>
              <a:t> </a:t>
            </a:r>
            <a:r>
              <a:rPr lang="sk-SK" sz="2200" dirty="0" err="1"/>
              <a:t>pamětí</a:t>
            </a:r>
            <a:r>
              <a:rPr lang="sk-SK" sz="2200" dirty="0"/>
              <a:t> a </a:t>
            </a:r>
            <a:r>
              <a:rPr lang="sk-SK" sz="2200" dirty="0" err="1"/>
              <a:t>historií</a:t>
            </a:r>
            <a:r>
              <a:rPr lang="sk-SK" sz="2200" dirty="0"/>
              <a:t>. </a:t>
            </a:r>
            <a:r>
              <a:rPr lang="sk-SK" sz="2200" dirty="0" smtClean="0"/>
              <a:t>In: </a:t>
            </a:r>
            <a:r>
              <a:rPr lang="sk-SK" sz="2200" i="1" dirty="0" smtClean="0"/>
              <a:t>Politika 	</a:t>
            </a:r>
            <a:r>
              <a:rPr lang="sk-SK" sz="2200" i="1" dirty="0" err="1" smtClean="0"/>
              <a:t>paměti</a:t>
            </a:r>
            <a:r>
              <a:rPr lang="sk-SK" sz="2200" i="1" dirty="0"/>
              <a:t>: </a:t>
            </a:r>
            <a:r>
              <a:rPr lang="sk-SK" sz="2200" i="1" dirty="0" err="1"/>
              <a:t>antologie</a:t>
            </a:r>
            <a:r>
              <a:rPr lang="sk-SK" sz="2200" i="1" dirty="0"/>
              <a:t> </a:t>
            </a:r>
            <a:r>
              <a:rPr lang="sk-SK" sz="2200" i="1" dirty="0" err="1"/>
              <a:t>francouzských</a:t>
            </a:r>
            <a:r>
              <a:rPr lang="sk-SK" sz="2200" i="1" dirty="0"/>
              <a:t> </a:t>
            </a:r>
            <a:r>
              <a:rPr lang="sk-SK" sz="2200" i="1" dirty="0" err="1"/>
              <a:t>společenských</a:t>
            </a:r>
            <a:r>
              <a:rPr lang="sk-SK" sz="2200" i="1" dirty="0"/>
              <a:t> </a:t>
            </a:r>
            <a:r>
              <a:rPr lang="sk-SK" sz="2200" i="1" dirty="0" err="1"/>
              <a:t>věd</a:t>
            </a:r>
            <a:r>
              <a:rPr lang="sk-SK" sz="2200" dirty="0"/>
              <a:t>. Praha: CEFRES, </a:t>
            </a:r>
            <a:r>
              <a:rPr lang="sk-SK" sz="2200" dirty="0" smtClean="0"/>
              <a:t>	1998, s. 8-18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Pamäť </a:t>
            </a:r>
            <a:r>
              <a:rPr lang="sk-SK" dirty="0" err="1" smtClean="0"/>
              <a:t>vs</a:t>
            </a:r>
            <a:r>
              <a:rPr lang="sk-SK" dirty="0" smtClean="0"/>
              <a:t>. história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Miesta a objekty, ktoré vo väčšine obyvateľov vyvolávajú rovnakú asociáciu minulosti, udržujú sa medzigeneračne, ich význam sa môže v priebehu doby meniť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Miesta pamäti ako stret prirodzenej pamäte a histórie (vzájomné podmieňovanie)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Fyzické, symbolické a funkčné zároveň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Slúžia na „zastavenie času“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3412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Hmotné miesta pamäti</a:t>
            </a:r>
          </a:p>
          <a:p>
            <a:pPr lvl="1"/>
            <a:r>
              <a:rPr lang="sk-SK" dirty="0"/>
              <a:t>Prenosné – </a:t>
            </a:r>
            <a:r>
              <a:rPr lang="sk-SK" dirty="0" smtClean="0"/>
              <a:t>dokumenty</a:t>
            </a:r>
            <a:endParaRPr lang="sk-SK" dirty="0"/>
          </a:p>
          <a:p>
            <a:pPr lvl="1"/>
            <a:r>
              <a:rPr lang="sk-SK" dirty="0"/>
              <a:t>Topografické – prírodné, geografické (Tatry)</a:t>
            </a:r>
          </a:p>
          <a:p>
            <a:pPr lvl="1"/>
            <a:r>
              <a:rPr lang="sk-SK" dirty="0"/>
              <a:t>Monumenty - pamätníky</a:t>
            </a:r>
          </a:p>
          <a:p>
            <a:pPr lvl="1"/>
            <a:r>
              <a:rPr lang="sk-SK" dirty="0"/>
              <a:t>Architektúra – hrady, </a:t>
            </a:r>
            <a:r>
              <a:rPr lang="sk-SK" dirty="0" smtClean="0"/>
              <a:t>archív</a:t>
            </a:r>
            <a:endParaRPr lang="sk-SK" dirty="0"/>
          </a:p>
          <a:p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Funkčné – spolky veteránov, učebnice dejepisu, rodinné kroniky</a:t>
            </a:r>
          </a:p>
          <a:p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Symbolické – vydeľované na základe pamäť/história, oficiálne/prirodzené, moc/“ľud“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7297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Pamäť v priestore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Politizácia a socializácia verejného priestoru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Symbolické „obsadenie“ priestoru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Architektúra </a:t>
            </a:r>
          </a:p>
          <a:p>
            <a:pPr marL="0" indent="0">
              <a:buNone/>
            </a:pPr>
            <a:r>
              <a:rPr lang="sk-SK" dirty="0" smtClean="0"/>
              <a:t>Pamätníky </a:t>
            </a:r>
          </a:p>
          <a:p>
            <a:pPr marL="0" indent="0">
              <a:buNone/>
            </a:pPr>
            <a:r>
              <a:rPr lang="sk-SK" dirty="0" smtClean="0"/>
              <a:t>Názvy ulíc, námestí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sk-SK" dirty="0" smtClean="0"/>
              <a:t>Budujú </a:t>
            </a:r>
            <a:r>
              <a:rPr lang="sk-SK" dirty="0" smtClean="0"/>
              <a:t>a </a:t>
            </a:r>
            <a:r>
              <a:rPr lang="sk-SK" dirty="0" smtClean="0"/>
              <a:t>tvoria </a:t>
            </a:r>
            <a:r>
              <a:rPr lang="sk-SK" dirty="0" smtClean="0"/>
              <a:t>identitu (na národnej i lokálnej úrovni)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4666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Architektúra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91627"/>
            <a:ext cx="3261825" cy="443711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186394" y="5065720"/>
            <a:ext cx="393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Palác kultúry a vedy, </a:t>
            </a:r>
            <a:r>
              <a:rPr lang="sk-SK" dirty="0"/>
              <a:t>V</a:t>
            </a:r>
            <a:r>
              <a:rPr lang="sk-SK" dirty="0" smtClean="0"/>
              <a:t>aršava, 1952-1955</a:t>
            </a:r>
          </a:p>
          <a:p>
            <a:r>
              <a:rPr lang="sk-SK" sz="1200" dirty="0"/>
              <a:t>Z: http://upload.wikimedia.org/wikipedia/commons/0/05/PKiN_widziany_z_WFC.jpg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97458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Pomníky (</a:t>
            </a:r>
            <a:r>
              <a:rPr lang="sk-SK" dirty="0" err="1" smtClean="0"/>
              <a:t>sochoborectvo</a:t>
            </a:r>
            <a:r>
              <a:rPr lang="sk-SK" dirty="0"/>
              <a:t>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556792"/>
            <a:ext cx="3142167" cy="4320480"/>
          </a:xfrm>
        </p:spPr>
      </p:pic>
      <p:sp>
        <p:nvSpPr>
          <p:cNvPr id="7" name="TextovéPole 6"/>
          <p:cNvSpPr txBox="1"/>
          <p:nvPr/>
        </p:nvSpPr>
        <p:spPr>
          <a:xfrm>
            <a:off x="539552" y="587727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Gottwaldovo</a:t>
            </a:r>
            <a:r>
              <a:rPr lang="sk-SK" dirty="0" smtClean="0"/>
              <a:t> námestie, Bratislava                                  Námestie slobody, Bratislava</a:t>
            </a:r>
            <a:r>
              <a:rPr lang="sk-SK" dirty="0"/>
              <a:t/>
            </a:r>
            <a:br>
              <a:rPr lang="sk-SK" dirty="0"/>
            </a:br>
            <a:r>
              <a:rPr lang="sk-SK" sz="1200" dirty="0"/>
              <a:t>Z: </a:t>
            </a:r>
            <a:r>
              <a:rPr lang="sk-SK" sz="1200" dirty="0">
                <a:hlinkClick r:id="rId3"/>
              </a:rPr>
              <a:t>http://</a:t>
            </a:r>
            <a:r>
              <a:rPr lang="sk-SK" sz="1200" dirty="0" smtClean="0">
                <a:hlinkClick r:id="rId3"/>
              </a:rPr>
              <a:t>www.artalk.cz/wp-content/uploads/2012/11/a11.jpg</a:t>
            </a:r>
            <a:r>
              <a:rPr lang="sk-SK" sz="1200" dirty="0"/>
              <a:t> a </a:t>
            </a:r>
            <a:r>
              <a:rPr lang="sk-SK" sz="1200" dirty="0">
                <a:hlinkClick r:id="rId4"/>
              </a:rPr>
              <a:t>http://</a:t>
            </a:r>
            <a:r>
              <a:rPr lang="sk-SK" sz="1200" dirty="0" smtClean="0">
                <a:hlinkClick r:id="rId4"/>
              </a:rPr>
              <a:t>www.bratislava.sk/VismoOnline_ActionScripts/Image.ashx?id_org=700000&amp;id_obrazky=59889&amp;datum=22.10.2008+16%3A13%3A30</a:t>
            </a:r>
            <a:r>
              <a:rPr lang="sk-SK" sz="1200" dirty="0" smtClean="0"/>
              <a:t> </a:t>
            </a:r>
            <a:endParaRPr lang="cs-CZ" sz="12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420888"/>
            <a:ext cx="460851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Potenciál využitia </a:t>
            </a:r>
            <a:r>
              <a:rPr lang="sk-SK" b="1" dirty="0" err="1" smtClean="0"/>
              <a:t>hist</a:t>
            </a:r>
            <a:r>
              <a:rPr lang="sk-SK" b="1" dirty="0" smtClean="0"/>
              <a:t>. pamäte mocou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Historiografia ako konflikt interpretácií (P. Nora)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Emocionálny potenciál minulosti.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9425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Národné symboly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Max </a:t>
            </a:r>
            <a:r>
              <a:rPr lang="sk-SK" dirty="0" smtClean="0"/>
              <a:t>Weber</a:t>
            </a:r>
          </a:p>
          <a:p>
            <a:pPr lvl="1"/>
            <a:r>
              <a:rPr lang="sk-SK" dirty="0" smtClean="0"/>
              <a:t>Predpoklad sociálnej interakcie</a:t>
            </a:r>
          </a:p>
          <a:p>
            <a:pPr lvl="1"/>
            <a:r>
              <a:rPr lang="sk-SK" dirty="0" smtClean="0"/>
              <a:t>Symbolické </a:t>
            </a:r>
            <a:r>
              <a:rPr lang="sk-SK" dirty="0" smtClean="0"/>
              <a:t>obsadenie priestoru</a:t>
            </a:r>
            <a:endParaRPr lang="sk-SK" dirty="0" smtClean="0"/>
          </a:p>
          <a:p>
            <a:pPr marL="502920" indent="-457200">
              <a:buFont typeface="Wingdings" panose="05000000000000000000" pitchFamily="2" charset="2"/>
              <a:buChar char="q"/>
            </a:pPr>
            <a:r>
              <a:rPr lang="sk-SK" dirty="0" smtClean="0"/>
              <a:t>Iracionálny výsledok </a:t>
            </a:r>
            <a:r>
              <a:rPr lang="sk-SK" dirty="0" smtClean="0"/>
              <a:t>emócií </a:t>
            </a:r>
            <a:r>
              <a:rPr lang="sk-SK" dirty="0" smtClean="0"/>
              <a:t>oproti racionálnemu jednaniu</a:t>
            </a:r>
          </a:p>
          <a:p>
            <a:pPr marL="502920" indent="-457200">
              <a:buFont typeface="Wingdings" panose="05000000000000000000" pitchFamily="2" charset="2"/>
              <a:buChar char="q"/>
            </a:pPr>
            <a:r>
              <a:rPr lang="sk-SK" dirty="0" smtClean="0"/>
              <a:t>Hmotné </a:t>
            </a:r>
            <a:r>
              <a:rPr lang="sk-SK" dirty="0"/>
              <a:t>a</a:t>
            </a:r>
            <a:r>
              <a:rPr lang="sk-SK" dirty="0" smtClean="0"/>
              <a:t> duchovné</a:t>
            </a:r>
          </a:p>
          <a:p>
            <a:pPr marL="502920" indent="-457200">
              <a:buFont typeface="Wingdings" panose="05000000000000000000" pitchFamily="2" charset="2"/>
              <a:buChar char="q"/>
            </a:pPr>
            <a:r>
              <a:rPr lang="sk-SK" dirty="0" smtClean="0"/>
              <a:t>Komunikácia, identifikácia</a:t>
            </a:r>
          </a:p>
          <a:p>
            <a:pPr marL="502920" indent="-457200">
              <a:buFont typeface="Wingdings" panose="05000000000000000000" pitchFamily="2" charset="2"/>
              <a:buChar char="q"/>
            </a:pPr>
            <a:r>
              <a:rPr lang="sk-SK" dirty="0" smtClean="0"/>
              <a:t>Vznik: „zhora“ a/alebo „zdola“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089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Základné delenie:</a:t>
            </a:r>
          </a:p>
          <a:p>
            <a:pPr lvl="1"/>
            <a:r>
              <a:rPr lang="sk-SK" dirty="0"/>
              <a:t>verejné aktivity (sprievody, pohreby, slávnosti)</a:t>
            </a:r>
          </a:p>
          <a:p>
            <a:pPr lvl="1"/>
            <a:r>
              <a:rPr lang="sk-SK" dirty="0"/>
              <a:t>verbálne prejavy (heslá, príhovory, hymny)</a:t>
            </a:r>
          </a:p>
          <a:p>
            <a:pPr lvl="1"/>
            <a:r>
              <a:rPr lang="sk-SK" dirty="0"/>
              <a:t>ikonografické </a:t>
            </a:r>
            <a:r>
              <a:rPr lang="sk-SK" dirty="0" smtClean="0"/>
              <a:t>prejavy </a:t>
            </a:r>
            <a:r>
              <a:rPr lang="sk-SK" dirty="0"/>
              <a:t>(znak, zástava, známky, historická maľba, portréty)</a:t>
            </a:r>
          </a:p>
          <a:p>
            <a:pPr lvl="1"/>
            <a:r>
              <a:rPr lang="sk-SK" dirty="0"/>
              <a:t>pomníky</a:t>
            </a:r>
          </a:p>
          <a:p>
            <a:pPr lvl="1"/>
            <a:r>
              <a:rPr lang="sk-SK" dirty="0"/>
              <a:t>krajina a jej zložky – územie, pohoria, rieky, charakter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5926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Národné slávnosti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Politický význam od </a:t>
            </a:r>
            <a:r>
              <a:rPr lang="sk-SK" dirty="0"/>
              <a:t>F</a:t>
            </a:r>
            <a:r>
              <a:rPr lang="sk-SK" dirty="0" smtClean="0"/>
              <a:t>rancúzskej revolúcie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Nadväzujú na iné </a:t>
            </a:r>
            <a:r>
              <a:rPr lang="sk-SK" dirty="0" err="1" smtClean="0"/>
              <a:t>festivity</a:t>
            </a:r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P</a:t>
            </a:r>
            <a:r>
              <a:rPr lang="sk-SK" dirty="0" smtClean="0"/>
              <a:t>reberanie prvkov z iných </a:t>
            </a:r>
            <a:r>
              <a:rPr lang="sk-SK" dirty="0" err="1" smtClean="0"/>
              <a:t>festivít</a:t>
            </a:r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Upevňovanie pospolitosti, tvorba lojality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Komunikácia do vnútra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Manifestácia potenciálu a sily smerom von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Rituál ako zjednocujúca a emocionálna zložka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7222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/>
              <a:t>Kategorizácia slávnosti:</a:t>
            </a:r>
          </a:p>
          <a:p>
            <a:pPr lvl="1"/>
            <a:r>
              <a:rPr lang="sk-SK" dirty="0"/>
              <a:t>Vedome alebo nevedome </a:t>
            </a:r>
            <a:r>
              <a:rPr lang="sk-SK" dirty="0" smtClean="0"/>
              <a:t>nadväzujúce </a:t>
            </a:r>
            <a:r>
              <a:rPr lang="sk-SK" dirty="0"/>
              <a:t>na </a:t>
            </a:r>
            <a:r>
              <a:rPr lang="sk-SK" dirty="0" smtClean="0"/>
              <a:t>staršie </a:t>
            </a:r>
            <a:r>
              <a:rPr lang="sk-SK" dirty="0"/>
              <a:t>náboženské, dynastické či ľudové slávnosti </a:t>
            </a:r>
          </a:p>
          <a:p>
            <a:pPr lvl="1"/>
            <a:r>
              <a:rPr lang="sk-SK" dirty="0" smtClean="0"/>
              <a:t>Pripomínanie </a:t>
            </a:r>
            <a:r>
              <a:rPr lang="sk-SK" dirty="0"/>
              <a:t>významných udalostí národných </a:t>
            </a:r>
            <a:r>
              <a:rPr lang="sk-SK" dirty="0" smtClean="0"/>
              <a:t>dejín</a:t>
            </a:r>
          </a:p>
          <a:p>
            <a:pPr lvl="1"/>
            <a:r>
              <a:rPr lang="sk-SK" dirty="0" smtClean="0"/>
              <a:t>Výročia </a:t>
            </a:r>
            <a:r>
              <a:rPr lang="sk-SK" dirty="0"/>
              <a:t>osobností národného života – otec vlasti, buditelia, </a:t>
            </a:r>
            <a:r>
              <a:rPr lang="sk-SK" dirty="0" smtClean="0"/>
              <a:t>mýtickí </a:t>
            </a:r>
            <a:r>
              <a:rPr lang="sk-SK" dirty="0"/>
              <a:t>hrdinovia</a:t>
            </a:r>
          </a:p>
          <a:p>
            <a:pPr lvl="1"/>
            <a:r>
              <a:rPr lang="sk-SK" dirty="0"/>
              <a:t>Pohreby národných osobností </a:t>
            </a:r>
          </a:p>
          <a:p>
            <a:pPr lvl="1"/>
            <a:r>
              <a:rPr lang="sk-SK" dirty="0" smtClean="0"/>
              <a:t>Politické </a:t>
            </a:r>
            <a:r>
              <a:rPr lang="sk-SK" dirty="0"/>
              <a:t>mítingy </a:t>
            </a:r>
            <a:endParaRPr lang="sk-SK" dirty="0" smtClean="0"/>
          </a:p>
          <a:p>
            <a:pPr lvl="1"/>
            <a:r>
              <a:rPr lang="sk-SK" dirty="0" smtClean="0"/>
              <a:t>Telovýchovné slávnosti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0262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Trnkova Nová vlastiveda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http</a:t>
            </a:r>
            <a:r>
              <a:rPr lang="sk-SK" dirty="0"/>
              <a:t>://tv.sme.sk/v/22917/ktory-velkomoravsky-panovnik-bol-najvacsi-hnup.html</a:t>
            </a:r>
          </a:p>
        </p:txBody>
      </p:sp>
    </p:spTree>
    <p:extLst>
      <p:ext uri="{BB962C8B-B14F-4D97-AF65-F5344CB8AC3E}">
        <p14:creationId xmlns:p14="http://schemas.microsoft.com/office/powerpoint/2010/main" val="290256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Médium a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Písaný text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/>
              <a:t>n</a:t>
            </a:r>
            <a:r>
              <a:rPr lang="sk-SK" dirty="0" err="1" smtClean="0"/>
              <a:t>aratívy</a:t>
            </a:r>
            <a:r>
              <a:rPr lang="sk-SK" dirty="0" smtClean="0"/>
              <a:t> </a:t>
            </a:r>
            <a:r>
              <a:rPr lang="sk-SK" sz="1800" dirty="0" smtClean="0"/>
              <a:t>(napr. zákon </a:t>
            </a:r>
            <a:r>
              <a:rPr lang="sk-SK" sz="1800" dirty="0" err="1" smtClean="0"/>
              <a:t>vs</a:t>
            </a:r>
            <a:r>
              <a:rPr lang="sk-SK" sz="1800" dirty="0" smtClean="0"/>
              <a:t>. fáma) </a:t>
            </a:r>
            <a:endParaRPr lang="sk-SK" sz="1800" dirty="0" smtClean="0"/>
          </a:p>
          <a:p>
            <a:r>
              <a:rPr lang="sk-SK" dirty="0" smtClean="0"/>
              <a:t>Gramotnosť</a:t>
            </a:r>
          </a:p>
          <a:p>
            <a:endParaRPr lang="sk-SK" dirty="0"/>
          </a:p>
          <a:p>
            <a:r>
              <a:rPr lang="sk-SK" dirty="0" smtClean="0"/>
              <a:t>Tlač, rozhlas, televízia</a:t>
            </a:r>
          </a:p>
          <a:p>
            <a:r>
              <a:rPr lang="sk-SK" dirty="0" smtClean="0"/>
              <a:t>Internet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37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Formovanie etnológie pod vplyvom ideológií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Prepojenie na </a:t>
            </a:r>
            <a:r>
              <a:rPr lang="sk-SK" dirty="0" err="1" smtClean="0"/>
              <a:t>národneidentifikačné</a:t>
            </a:r>
            <a:r>
              <a:rPr lang="sk-SK" dirty="0" smtClean="0"/>
              <a:t> hnutia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Selektívny zber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Úprava textov </a:t>
            </a:r>
            <a:r>
              <a:rPr lang="sk-SK" dirty="0" smtClean="0"/>
              <a:t>slovesnosti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Idealizácia ľudu, ako nositeľa tradičného, starobylého, pôvodného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Postupný dôraz na objektivitu a profesionalizáciu</a:t>
            </a:r>
          </a:p>
          <a:p>
            <a:pPr marL="0" indent="0">
              <a:buNone/>
            </a:pPr>
            <a:r>
              <a:rPr lang="sk-SK" dirty="0" smtClean="0"/>
              <a:t>Vplyv </a:t>
            </a:r>
            <a:r>
              <a:rPr lang="sk-SK" dirty="0" smtClean="0"/>
              <a:t>marxizmu-leninizmu po 1948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002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Mimovedecké</a:t>
            </a:r>
            <a:r>
              <a:rPr lang="sk-SK" b="1" dirty="0" smtClean="0"/>
              <a:t> (vy)užívanie tradičnej kultúry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Od národných obrodení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Kultúrne osvetové centrá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Folklórne hnutie</a:t>
            </a:r>
          </a:p>
          <a:p>
            <a:pPr marL="0" indent="0">
              <a:buNone/>
            </a:pPr>
            <a:r>
              <a:rPr lang="sk-SK" u="sng" dirty="0" smtClean="0"/>
              <a:t>Druhá polovica 20. stor</a:t>
            </a:r>
            <a:r>
              <a:rPr lang="sk-SK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Tradičná kultúra ako triedny argument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Masové zakladanie folklórnych súborov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Po 1989 nacionalisticky orientované politické strany (na SR)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319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Minulosť</a:t>
            </a:r>
            <a:r>
              <a:rPr lang="sk-SK" b="1" dirty="0"/>
              <a:t> </a:t>
            </a:r>
            <a:r>
              <a:rPr lang="sk-SK" dirty="0" smtClean="0"/>
              <a:t>- </a:t>
            </a:r>
            <a:r>
              <a:rPr lang="sk-SK" b="1" dirty="0"/>
              <a:t>Boj o mýty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 smtClean="0"/>
              <a:t>Boj o mýty </a:t>
            </a:r>
            <a:endParaRPr lang="sk-SK" b="1" dirty="0"/>
          </a:p>
          <a:p>
            <a:pPr marL="0" indent="0">
              <a:buNone/>
            </a:pPr>
            <a:r>
              <a:rPr lang="sk-SK" dirty="0" smtClean="0"/>
              <a:t>Miešanie ústnej tradície a reálnych historických udalostí</a:t>
            </a:r>
          </a:p>
          <a:p>
            <a:pPr marL="0" indent="0">
              <a:buNone/>
            </a:pPr>
            <a:r>
              <a:rPr lang="sk-SK" dirty="0" smtClean="0"/>
              <a:t>Nástroj </a:t>
            </a:r>
            <a:r>
              <a:rPr lang="sk-SK" dirty="0" err="1" smtClean="0"/>
              <a:t>legitimizácie</a:t>
            </a:r>
            <a:r>
              <a:rPr lang="sk-SK" dirty="0" smtClean="0"/>
              <a:t>, obhajoba starobylosti a pretrvania do súčasnosti</a:t>
            </a:r>
            <a:endParaRPr lang="sk-S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ČR/SR – (Samova ríša), Veľká Morava, cyrilo-metodská tradícia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ČR – kráľovské zeme </a:t>
            </a:r>
            <a:r>
              <a:rPr lang="sk-SK" dirty="0" err="1" smtClean="0"/>
              <a:t>adť</a:t>
            </a:r>
            <a:r>
              <a:rPr lang="sk-SK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SR: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dirty="0" smtClean="0"/>
              <a:t>Súčasť Uhorska </a:t>
            </a:r>
            <a:r>
              <a:rPr lang="sk-SK" sz="1600" dirty="0" smtClean="0"/>
              <a:t>(1000 rokov poroby a útlaku)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dirty="0" smtClean="0"/>
              <a:t>Spoločné štátne celky s Českom </a:t>
            </a:r>
            <a:r>
              <a:rPr lang="sk-SK" sz="1600" dirty="0" smtClean="0"/>
              <a:t>(</a:t>
            </a:r>
            <a:r>
              <a:rPr lang="sk-SK" sz="1600" dirty="0" err="1" smtClean="0"/>
              <a:t>čechizácia</a:t>
            </a:r>
            <a:r>
              <a:rPr lang="sk-SK" sz="1600" dirty="0" smtClean="0"/>
              <a:t> a menejcennosť v rámci štátu)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dirty="0" smtClean="0"/>
              <a:t>Samostatná SR počas IIWW (kontroverzné) a v r. 1993 (nová vlna nacionalizmu na polit. úrovni)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506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Prezentovanie národných hodnôt, vlastností a charakteru cez mýty a tradičnú kultúru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Posilňovanie identity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Tvorba a upevňovanie stereotypov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09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sk-SK" dirty="0"/>
              <a:t>Nejasná správa o Svätoplukovi</a:t>
            </a:r>
            <a:br>
              <a:rPr lang="sk-SK" dirty="0"/>
            </a:br>
            <a:r>
              <a:rPr lang="sk-SK" dirty="0"/>
              <a:t>alebo Kto sú to Starí </a:t>
            </a:r>
            <a:r>
              <a:rPr lang="sk-SK" dirty="0" smtClean="0"/>
              <a:t>Slováci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2060848"/>
            <a:ext cx="5524500" cy="36861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809751" y="6105752"/>
            <a:ext cx="5524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Z: http</a:t>
            </a:r>
            <a:r>
              <a:rPr lang="sk-SK" sz="1200" dirty="0"/>
              <a:t>://www.webnoviny.sk/fotografia/133818/velka/svatopluk.jpg</a:t>
            </a:r>
          </a:p>
        </p:txBody>
      </p:sp>
    </p:spTree>
    <p:extLst>
      <p:ext uri="{BB962C8B-B14F-4D97-AF65-F5344CB8AC3E}">
        <p14:creationId xmlns:p14="http://schemas.microsoft.com/office/powerpoint/2010/main" val="310557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Boj o </a:t>
            </a:r>
            <a:r>
              <a:rPr lang="sk-SK" b="1" dirty="0" smtClean="0"/>
              <a:t>hrdinov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7838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Mýtizovaní </a:t>
            </a:r>
            <a:r>
              <a:rPr lang="sk-SK" dirty="0" smtClean="0"/>
              <a:t>hrdinovia ako vzor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Privlastňovanie osobností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Vyzdvihovanie a opomínanie osobností</a:t>
            </a:r>
          </a:p>
          <a:p>
            <a:pPr>
              <a:buFont typeface="Wingdings" panose="05000000000000000000" pitchFamily="2" charset="2"/>
              <a:buChar char="q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Hrdinovia </a:t>
            </a:r>
            <a:r>
              <a:rPr lang="sk-SK" dirty="0" err="1" smtClean="0"/>
              <a:t>vs</a:t>
            </a:r>
            <a:r>
              <a:rPr lang="sk-SK" dirty="0" smtClean="0"/>
              <a:t>. mučeníci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Spochybňovanie symbolov</a:t>
            </a:r>
          </a:p>
          <a:p>
            <a:pPr lvl="1"/>
            <a:r>
              <a:rPr lang="sk-SK" dirty="0" smtClean="0"/>
              <a:t>Spájanie s iným, cudzím (symbolom)</a:t>
            </a:r>
          </a:p>
          <a:p>
            <a:pPr lvl="1"/>
            <a:r>
              <a:rPr lang="sk-SK" dirty="0" smtClean="0"/>
              <a:t>Zľahčovanie skutkov </a:t>
            </a:r>
            <a:endParaRPr lang="sk-SK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V ČR viac mučeníkov ako hrdinov (podľa J. Holého)</a:t>
            </a:r>
          </a:p>
        </p:txBody>
      </p:sp>
    </p:spTree>
    <p:extLst>
      <p:ext uri="{BB962C8B-B14F-4D97-AF65-F5344CB8AC3E}">
        <p14:creationId xmlns:p14="http://schemas.microsoft.com/office/powerpoint/2010/main" val="1933460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697</TotalTime>
  <Words>774</Words>
  <Application>Microsoft Office PowerPoint</Application>
  <PresentationFormat>Předvádění na obrazovce (4:3)</PresentationFormat>
  <Paragraphs>155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Bežný</vt:lpstr>
      <vt:lpstr>Pamäť a moc</vt:lpstr>
      <vt:lpstr>Potenciál využitia hist. pamäte mocou</vt:lpstr>
      <vt:lpstr>Médium a moc</vt:lpstr>
      <vt:lpstr>Formovanie etnológie pod vplyvom ideológií</vt:lpstr>
      <vt:lpstr>Mimovedecké (vy)užívanie tradičnej kultúry</vt:lpstr>
      <vt:lpstr>Minulosť - Boj o mýty </vt:lpstr>
      <vt:lpstr>Prezentace aplikace PowerPoint</vt:lpstr>
      <vt:lpstr>Nejasná správa o Svätoplukovi alebo Kto sú to Starí Slováci</vt:lpstr>
      <vt:lpstr>Boj o hrdinov</vt:lpstr>
      <vt:lpstr>Milan Rastislav a slovenský vojnový štát</vt:lpstr>
      <vt:lpstr>SR: 1989 a potom</vt:lpstr>
      <vt:lpstr>Prezentace aplikace PowerPoint</vt:lpstr>
      <vt:lpstr>90. roky v SR</vt:lpstr>
      <vt:lpstr>Odraz v jazyku politikov a žurnalistov</vt:lpstr>
      <vt:lpstr>Pierre Nora a miesta pamäti</vt:lpstr>
      <vt:lpstr>Prezentace aplikace PowerPoint</vt:lpstr>
      <vt:lpstr>Pamäť v priestore</vt:lpstr>
      <vt:lpstr>Architektúra</vt:lpstr>
      <vt:lpstr>Pomníky (sochoborectvo)</vt:lpstr>
      <vt:lpstr>Národné symboly</vt:lpstr>
      <vt:lpstr>Prezentace aplikace PowerPoint</vt:lpstr>
      <vt:lpstr>Národné slávnosti</vt:lpstr>
      <vt:lpstr>Prezentace aplikace PowerPoint</vt:lpstr>
      <vt:lpstr>Trnkova Nová vlastiveda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Pamäť a moc</dc:title>
  <dc:creator>Evka</dc:creator>
  <cp:lastModifiedBy>Eva Šipöczová</cp:lastModifiedBy>
  <cp:revision>65</cp:revision>
  <dcterms:created xsi:type="dcterms:W3CDTF">2014-04-02T08:46:24Z</dcterms:created>
  <dcterms:modified xsi:type="dcterms:W3CDTF">2014-04-03T08:38:42Z</dcterms:modified>
</cp:coreProperties>
</file>