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yjgpJloCdc" TargetMode="External"/><Relationship Id="rId7" Type="http://schemas.openxmlformats.org/officeDocument/2006/relationships/hyperlink" Target="https://www.youtube.com/watch?v=GwX5Wtzmmk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../&#218;vod%20do%20hudebn&#237;%20slavistiky/nahr&#225;vky/Hlasy%20predkov/130%20-%20Trembita%20na%20zlodija.mp3" TargetMode="External"/><Relationship Id="rId5" Type="http://schemas.openxmlformats.org/officeDocument/2006/relationships/hyperlink" Target="../&#218;vod%20do%20hudebn&#237;%20slavistiky/nahr&#225;vky/Hlasy%20predkov/129%20-%20Trembita%20na%20spanja.mp3" TargetMode="External"/><Relationship Id="rId4" Type="http://schemas.openxmlformats.org/officeDocument/2006/relationships/hyperlink" Target="../&#218;vod%20do%20hudebn&#237;%20slavistiky/nahr&#225;vky/Hlasy%20predkov/128%20-%20Trembita%20na%20poludneve%20dojenja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j4hXtArJp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yZBkQ3FTyc" TargetMode="External"/><Relationship Id="rId2" Type="http://schemas.openxmlformats.org/officeDocument/2006/relationships/hyperlink" Target="../../../../../data/mp3/Pop/Ukrajinsk&#253;%20folkl&#243;r/Bervy/Do%20vinka.mp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zgx2gdqoGAk" TargetMode="External"/><Relationship Id="rId4" Type="http://schemas.openxmlformats.org/officeDocument/2006/relationships/hyperlink" Target="https://www.youtube.com/watch?v=3rLd60YDNo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Ukrajinský instrumentální hudební folklór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694928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PhDr. Petr Kalina, Ph.D.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67944" y="5373216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D26D2C4-FF36-453B-813F-8795F0E358BD}" type="datetime1">
              <a:rPr lang="cs-CZ" smtClean="0">
                <a:solidFill>
                  <a:srgbClr val="FFFF00"/>
                </a:solidFill>
              </a:rPr>
              <a:t>4.3.2014</a:t>
            </a:fld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0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„Sólové“ nástroje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Píšťala (sopilka)  </a:t>
            </a:r>
          </a:p>
          <a:p>
            <a:pPr marL="0" indent="0">
              <a:buNone/>
            </a:pPr>
            <a:r>
              <a:rPr lang="cs-CZ" sz="2400" dirty="0" smtClean="0"/>
              <a:t>- typická pro oblast Karpat  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106778" cy="3672408"/>
          </a:xfrm>
          <a:prstGeom prst="rect">
            <a:avLst/>
          </a:prstGeom>
        </p:spPr>
      </p:pic>
      <p:pic>
        <p:nvPicPr>
          <p:cNvPr id="5" name="115 - Pistal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1560" y="2996952"/>
            <a:ext cx="609600" cy="609600"/>
          </a:xfrm>
          <a:prstGeom prst="rect">
            <a:avLst/>
          </a:prstGeom>
        </p:spPr>
      </p:pic>
      <p:pic>
        <p:nvPicPr>
          <p:cNvPr id="6" name="117 - Pistalk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91680" y="2996952"/>
            <a:ext cx="609600" cy="609600"/>
          </a:xfrm>
          <a:prstGeom prst="rect">
            <a:avLst/>
          </a:prstGeom>
        </p:spPr>
      </p:pic>
      <p:pic>
        <p:nvPicPr>
          <p:cNvPr id="7" name="118 - Pistalka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771800" y="2996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5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„Sólové“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Trembita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26" y="1772816"/>
            <a:ext cx="5282683" cy="403244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6078" y="2492896"/>
            <a:ext cx="17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hlinkClick r:id="rId3"/>
              </a:rPr>
              <a:t>Василь Гнатович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551" y="2993252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 action="ppaction://hlinkfile"/>
              </a:rPr>
              <a:t>Na polední dojení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46078" y="3501008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5" action="ppaction://hlinkfile"/>
              </a:rPr>
              <a:t>Na spaní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6078" y="4005064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6" action="ppaction://hlinkfile"/>
              </a:rPr>
              <a:t>Na zloděje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5459" y="4941168"/>
            <a:ext cx="1415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 srovnání:</a:t>
            </a:r>
          </a:p>
          <a:p>
            <a:r>
              <a:rPr lang="cs-CZ" dirty="0" err="1" smtClean="0">
                <a:hlinkClick r:id="rId7"/>
              </a:rPr>
              <a:t>Alpenhorn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64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„Sólové“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>
                <a:solidFill>
                  <a:srgbClr val="C00000"/>
                </a:solidFill>
              </a:rPr>
              <a:t>Grumle</a:t>
            </a:r>
            <a:r>
              <a:rPr lang="cs-CZ" dirty="0" smtClean="0">
                <a:solidFill>
                  <a:srgbClr val="C00000"/>
                </a:solidFill>
              </a:rPr>
              <a:t> (</a:t>
            </a:r>
            <a:r>
              <a:rPr lang="cs-CZ" dirty="0" err="1" smtClean="0">
                <a:solidFill>
                  <a:srgbClr val="C00000"/>
                </a:solidFill>
              </a:rPr>
              <a:t>drymba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57160"/>
            <a:ext cx="4549001" cy="40351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39552" y="3078252"/>
            <a:ext cx="158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/>
              </a:rPr>
              <a:t>Роман Кулмик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78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dirty="0"/>
              <a:t>A </a:t>
            </a:r>
            <a:r>
              <a:rPr lang="cs-CZ" sz="3600" b="1" dirty="0" err="1"/>
              <a:t>ja</a:t>
            </a:r>
            <a:r>
              <a:rPr lang="cs-CZ" sz="3600" b="1" dirty="0"/>
              <a:t> </a:t>
            </a:r>
            <a:r>
              <a:rPr lang="cs-CZ" sz="3600" b="1" dirty="0" err="1"/>
              <a:t>drymbu</a:t>
            </a:r>
            <a:r>
              <a:rPr lang="cs-CZ" sz="3600" b="1" dirty="0"/>
              <a:t> </a:t>
            </a:r>
            <a:r>
              <a:rPr lang="cs-CZ" sz="3600" b="1" dirty="0" err="1"/>
              <a:t>kupuvala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b="1" i="1" dirty="0" err="1"/>
              <a:t>Rachiv</a:t>
            </a:r>
            <a:r>
              <a:rPr lang="cs-CZ" sz="3600" b="1" i="1" dirty="0"/>
              <a:t>, </a:t>
            </a:r>
            <a:r>
              <a:rPr lang="cs-CZ" sz="3600" b="1" i="1" dirty="0" smtClean="0"/>
              <a:t>1935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i="1" dirty="0"/>
              <a:t> </a:t>
            </a:r>
            <a:endParaRPr lang="cs-CZ" dirty="0"/>
          </a:p>
          <a:p>
            <a:pPr marL="0" indent="0">
              <a:buNone/>
            </a:pPr>
            <a:r>
              <a:rPr lang="cs-CZ" sz="4500" dirty="0"/>
              <a:t>A </a:t>
            </a:r>
            <a:r>
              <a:rPr lang="cs-CZ" sz="4500" dirty="0" err="1"/>
              <a:t>ja</a:t>
            </a:r>
            <a:r>
              <a:rPr lang="cs-CZ" sz="4500" dirty="0"/>
              <a:t> </a:t>
            </a:r>
            <a:r>
              <a:rPr lang="cs-CZ" sz="4500" dirty="0" err="1"/>
              <a:t>drymbu</a:t>
            </a:r>
            <a:r>
              <a:rPr lang="cs-CZ" sz="4500" dirty="0"/>
              <a:t> </a:t>
            </a:r>
            <a:r>
              <a:rPr lang="cs-CZ" sz="4500" dirty="0" err="1"/>
              <a:t>kupuvala</a:t>
            </a:r>
            <a:endParaRPr lang="cs-CZ" sz="4500" dirty="0"/>
          </a:p>
          <a:p>
            <a:pPr marL="0" indent="0">
              <a:buNone/>
            </a:pPr>
            <a:r>
              <a:rPr lang="cs-CZ" sz="4500" dirty="0"/>
              <a:t>Ta </a:t>
            </a:r>
            <a:r>
              <a:rPr lang="cs-CZ" sz="4500" dirty="0" err="1"/>
              <a:t>chodyla</a:t>
            </a:r>
            <a:r>
              <a:rPr lang="cs-CZ" sz="4500" dirty="0"/>
              <a:t> bosa,</a:t>
            </a:r>
          </a:p>
          <a:p>
            <a:pPr marL="0" indent="0">
              <a:buNone/>
            </a:pPr>
            <a:r>
              <a:rPr lang="cs-CZ" sz="4500" dirty="0" err="1"/>
              <a:t>Abы</a:t>
            </a:r>
            <a:r>
              <a:rPr lang="cs-CZ" sz="4500" dirty="0"/>
              <a:t> </a:t>
            </a:r>
            <a:r>
              <a:rPr lang="cs-CZ" sz="4500" dirty="0" err="1"/>
              <a:t>drymba</a:t>
            </a:r>
            <a:r>
              <a:rPr lang="cs-CZ" sz="4500" dirty="0"/>
              <a:t> </a:t>
            </a:r>
            <a:r>
              <a:rPr lang="cs-CZ" sz="4500" dirty="0" err="1"/>
              <a:t>vyhravala</a:t>
            </a:r>
            <a:endParaRPr lang="cs-CZ" sz="4500" dirty="0"/>
          </a:p>
          <a:p>
            <a:pPr marL="0" indent="0">
              <a:buNone/>
            </a:pPr>
            <a:r>
              <a:rPr lang="cs-CZ" sz="4500" dirty="0"/>
              <a:t>Kolo </a:t>
            </a:r>
            <a:r>
              <a:rPr lang="cs-CZ" sz="4500" dirty="0" err="1"/>
              <a:t>moho</a:t>
            </a:r>
            <a:r>
              <a:rPr lang="cs-CZ" sz="4500" dirty="0"/>
              <a:t> </a:t>
            </a:r>
            <a:r>
              <a:rPr lang="cs-CZ" sz="4500" dirty="0" err="1"/>
              <a:t>nosa</a:t>
            </a:r>
            <a:r>
              <a:rPr lang="cs-CZ" sz="4500" dirty="0"/>
              <a:t>.</a:t>
            </a:r>
          </a:p>
          <a:p>
            <a:pPr marL="0" indent="0">
              <a:buNone/>
            </a:pPr>
            <a:r>
              <a:rPr lang="cs-CZ" sz="4500" dirty="0"/>
              <a:t> </a:t>
            </a:r>
          </a:p>
          <a:p>
            <a:pPr marL="0" indent="0">
              <a:buNone/>
            </a:pPr>
            <a:r>
              <a:rPr lang="cs-CZ" sz="4500" dirty="0"/>
              <a:t>Aj, </a:t>
            </a:r>
            <a:r>
              <a:rPr lang="cs-CZ" sz="4500" dirty="0" err="1"/>
              <a:t>konyky</a:t>
            </a:r>
            <a:r>
              <a:rPr lang="cs-CZ" sz="4500" dirty="0"/>
              <a:t> </a:t>
            </a:r>
            <a:r>
              <a:rPr lang="cs-CZ" sz="4500" dirty="0" err="1"/>
              <a:t>voroneňki</a:t>
            </a:r>
            <a:r>
              <a:rPr lang="cs-CZ" sz="4500" dirty="0"/>
              <a:t>,</a:t>
            </a:r>
          </a:p>
          <a:p>
            <a:pPr marL="0" indent="0">
              <a:buNone/>
            </a:pPr>
            <a:r>
              <a:rPr lang="cs-CZ" sz="4500" dirty="0"/>
              <a:t>Ne </a:t>
            </a:r>
            <a:r>
              <a:rPr lang="cs-CZ" sz="4500" dirty="0" err="1"/>
              <a:t>jichaty</a:t>
            </a:r>
            <a:r>
              <a:rPr lang="cs-CZ" sz="4500" dirty="0"/>
              <a:t> </a:t>
            </a:r>
            <a:r>
              <a:rPr lang="cs-CZ" sz="4500" dirty="0" err="1"/>
              <a:t>vamy</a:t>
            </a:r>
            <a:r>
              <a:rPr lang="cs-CZ" sz="4500" dirty="0"/>
              <a:t>,</a:t>
            </a:r>
          </a:p>
          <a:p>
            <a:pPr marL="0" indent="0">
              <a:buNone/>
            </a:pPr>
            <a:r>
              <a:rPr lang="cs-CZ" sz="4500" dirty="0"/>
              <a:t>Lita moji </a:t>
            </a:r>
            <a:r>
              <a:rPr lang="cs-CZ" sz="4500" dirty="0" err="1"/>
              <a:t>molodeňki</a:t>
            </a:r>
            <a:r>
              <a:rPr lang="cs-CZ" sz="4500" dirty="0"/>
              <a:t>,</a:t>
            </a:r>
          </a:p>
          <a:p>
            <a:pPr marL="0" indent="0">
              <a:buNone/>
            </a:pPr>
            <a:r>
              <a:rPr lang="cs-CZ" sz="4500" dirty="0"/>
              <a:t>Žel´ </a:t>
            </a:r>
            <a:r>
              <a:rPr lang="cs-CZ" sz="4500" dirty="0" err="1"/>
              <a:t>meni</a:t>
            </a:r>
            <a:r>
              <a:rPr lang="cs-CZ" sz="4500" dirty="0"/>
              <a:t> za </a:t>
            </a:r>
            <a:r>
              <a:rPr lang="cs-CZ" sz="4500" dirty="0" err="1"/>
              <a:t>vamy</a:t>
            </a:r>
            <a:r>
              <a:rPr lang="cs-CZ" sz="4500" dirty="0"/>
              <a:t>.</a:t>
            </a:r>
          </a:p>
          <a:p>
            <a:pPr marL="0" indent="0">
              <a:buNone/>
            </a:pPr>
            <a:r>
              <a:rPr lang="cs-CZ" sz="4500" dirty="0"/>
              <a:t> </a:t>
            </a:r>
          </a:p>
          <a:p>
            <a:pPr marL="0" indent="0">
              <a:buNone/>
            </a:pPr>
            <a:r>
              <a:rPr lang="cs-CZ" sz="4500" dirty="0"/>
              <a:t>Lita moji </a:t>
            </a:r>
            <a:r>
              <a:rPr lang="cs-CZ" sz="4500" dirty="0" err="1"/>
              <a:t>molodeňki</a:t>
            </a:r>
            <a:endParaRPr lang="cs-CZ" sz="4500" dirty="0"/>
          </a:p>
          <a:p>
            <a:pPr marL="0" indent="0">
              <a:buNone/>
            </a:pPr>
            <a:r>
              <a:rPr lang="cs-CZ" sz="4500" dirty="0"/>
              <a:t>Ta </a:t>
            </a:r>
            <a:r>
              <a:rPr lang="cs-CZ" sz="4500" dirty="0" err="1"/>
              <a:t>vpravdi</a:t>
            </a:r>
            <a:r>
              <a:rPr lang="cs-CZ" sz="4500" dirty="0"/>
              <a:t> </a:t>
            </a:r>
            <a:r>
              <a:rPr lang="cs-CZ" sz="4500" dirty="0" err="1"/>
              <a:t>molodi</a:t>
            </a:r>
            <a:r>
              <a:rPr lang="cs-CZ" sz="4500" dirty="0"/>
              <a:t>,</a:t>
            </a:r>
          </a:p>
          <a:p>
            <a:pPr marL="0" indent="0">
              <a:buNone/>
            </a:pPr>
            <a:r>
              <a:rPr lang="cs-CZ" sz="4500" dirty="0"/>
              <a:t>Vy tak skoro </a:t>
            </a:r>
            <a:r>
              <a:rPr lang="cs-CZ" sz="4500" dirty="0" err="1"/>
              <a:t>prochodyte</a:t>
            </a:r>
            <a:r>
              <a:rPr lang="cs-CZ" sz="4500" dirty="0"/>
              <a:t>,</a:t>
            </a:r>
          </a:p>
          <a:p>
            <a:pPr marL="0" indent="0">
              <a:buNone/>
            </a:pPr>
            <a:r>
              <a:rPr lang="cs-CZ" sz="4500" dirty="0"/>
              <a:t>Jak </a:t>
            </a:r>
            <a:r>
              <a:rPr lang="cs-CZ" sz="4500" dirty="0" err="1"/>
              <a:t>lystok</a:t>
            </a:r>
            <a:r>
              <a:rPr lang="cs-CZ" sz="4500" dirty="0"/>
              <a:t> na </a:t>
            </a:r>
            <a:r>
              <a:rPr lang="cs-CZ" sz="4500" dirty="0" err="1"/>
              <a:t>vodi</a:t>
            </a:r>
            <a:r>
              <a:rPr lang="cs-CZ" sz="4500" dirty="0"/>
              <a:t>.</a:t>
            </a:r>
          </a:p>
          <a:p>
            <a:pPr marL="0" indent="0">
              <a:buNone/>
            </a:pPr>
            <a:r>
              <a:rPr lang="cs-CZ" sz="4500" dirty="0"/>
              <a:t> </a:t>
            </a:r>
          </a:p>
          <a:p>
            <a:pPr marL="0" indent="0">
              <a:buNone/>
            </a:pPr>
            <a:r>
              <a:rPr lang="cs-CZ" sz="4500" b="1" i="1" dirty="0" err="1"/>
              <a:t>Spievala</a:t>
            </a:r>
            <a:r>
              <a:rPr lang="cs-CZ" sz="4500" b="1" i="1" dirty="0"/>
              <a:t> a </a:t>
            </a:r>
            <a:r>
              <a:rPr lang="cs-CZ" sz="4500" b="1" i="1" dirty="0" err="1"/>
              <a:t>hrala</a:t>
            </a:r>
            <a:r>
              <a:rPr lang="cs-CZ" sz="4500" b="1" i="1" dirty="0"/>
              <a:t> na </a:t>
            </a:r>
            <a:r>
              <a:rPr lang="cs-CZ" sz="4500" b="1" i="1" dirty="0" err="1"/>
              <a:t>drumbli</a:t>
            </a:r>
            <a:r>
              <a:rPr lang="cs-CZ" sz="4500" b="1" i="1" dirty="0"/>
              <a:t> </a:t>
            </a:r>
            <a:r>
              <a:rPr lang="cs-CZ" sz="4500" b="1" i="1" dirty="0" err="1"/>
              <a:t>Hafija</a:t>
            </a:r>
            <a:r>
              <a:rPr lang="cs-CZ" sz="4500" b="1" i="1" dirty="0"/>
              <a:t> </a:t>
            </a:r>
            <a:r>
              <a:rPr lang="cs-CZ" sz="4500" b="1" i="1" dirty="0" err="1"/>
              <a:t>Jerema</a:t>
            </a:r>
            <a:endParaRPr lang="cs-CZ" sz="4500" b="1" i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073 - A ja drymbu kupova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4411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0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Ansámblové nástroje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housle (</a:t>
            </a:r>
            <a:r>
              <a:rPr lang="cs-CZ" dirty="0" err="1" smtClean="0"/>
              <a:t>skrypka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basolja</a:t>
            </a:r>
            <a:r>
              <a:rPr lang="cs-CZ" dirty="0" smtClean="0"/>
              <a:t> </a:t>
            </a:r>
          </a:p>
          <a:p>
            <a:r>
              <a:rPr lang="cs-CZ" dirty="0" smtClean="0"/>
              <a:t>cimbál</a:t>
            </a:r>
          </a:p>
          <a:p>
            <a:r>
              <a:rPr lang="cs-CZ" dirty="0" smtClean="0"/>
              <a:t>tamburína (</a:t>
            </a:r>
            <a:r>
              <a:rPr lang="cs-CZ" dirty="0" err="1" smtClean="0"/>
              <a:t>bubon</a:t>
            </a:r>
            <a:r>
              <a:rPr lang="cs-CZ" dirty="0" smtClean="0"/>
              <a:t>)</a:t>
            </a:r>
          </a:p>
          <a:p>
            <a:r>
              <a:rPr lang="cs-CZ" dirty="0" smtClean="0"/>
              <a:t>buben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00807"/>
            <a:ext cx="3030457" cy="45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FF00"/>
                </a:solidFill>
              </a:rPr>
              <a:t>Trojista</a:t>
            </a: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err="1" smtClean="0">
                <a:solidFill>
                  <a:srgbClr val="FFFF00"/>
                </a:solidFill>
              </a:rPr>
              <a:t>muzyka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/>
          <a:lstStyle/>
          <a:p>
            <a:r>
              <a:rPr lang="cs-CZ" dirty="0" smtClean="0"/>
              <a:t>housle – cimbál – buben</a:t>
            </a:r>
          </a:p>
          <a:p>
            <a:r>
              <a:rPr lang="cs-CZ" dirty="0" smtClean="0"/>
              <a:t>housle – píšťala – tamburína</a:t>
            </a:r>
          </a:p>
          <a:p>
            <a:r>
              <a:rPr lang="cs-CZ" dirty="0" smtClean="0">
                <a:hlinkClick r:id="rId2" action="ppaction://hlinkfile"/>
              </a:rPr>
              <a:t>housle – cimbál – bas</a:t>
            </a:r>
            <a:endParaRPr lang="cs-CZ" dirty="0" smtClean="0"/>
          </a:p>
          <a:p>
            <a:r>
              <a:rPr lang="cs-CZ" dirty="0" smtClean="0"/>
              <a:t>housle – cimbál – tamburína</a:t>
            </a:r>
          </a:p>
          <a:p>
            <a:r>
              <a:rPr lang="cs-CZ" dirty="0" smtClean="0"/>
              <a:t>housle – housle – bas (tamburína)</a:t>
            </a:r>
          </a:p>
          <a:p>
            <a:r>
              <a:rPr lang="cs-CZ" dirty="0" smtClean="0"/>
              <a:t>píšťala – cimbál – buben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24327" y="5534911"/>
            <a:ext cx="71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3"/>
              </a:rPr>
              <a:t>У хаті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524327" y="5980638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4"/>
              </a:rPr>
              <a:t>Франківськ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42093" y="5085184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hlinkClick r:id="rId5"/>
              </a:rPr>
              <a:t>Карпати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516216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34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je prezentace modrá">
  <a:themeElements>
    <a:clrScheme name="Vlastní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92D05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619</TotalTime>
  <Words>109</Words>
  <Application>Microsoft Office PowerPoint</Application>
  <PresentationFormat>Předvádění na obrazovce (4:3)</PresentationFormat>
  <Paragraphs>51</Paragraphs>
  <Slides>7</Slides>
  <Notes>0</Notes>
  <HiddenSlides>0</HiddenSlides>
  <MMClips>4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Moje prezentace modrá</vt:lpstr>
      <vt:lpstr>Ukrajinský instrumentální hudební folklór</vt:lpstr>
      <vt:lpstr>„Sólové“ nástroje</vt:lpstr>
      <vt:lpstr>„Sólové“ nástroje</vt:lpstr>
      <vt:lpstr>„Sólové“ nástroje</vt:lpstr>
      <vt:lpstr>A ja drymbu kupuvala Rachiv, 1935</vt:lpstr>
      <vt:lpstr>Ansámblové nástroje</vt:lpstr>
      <vt:lpstr>Trojista muzyka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Ukrajinský instrumentální hudební folklór</dc:title>
  <dc:creator>Petr Ch. Kalina</dc:creator>
  <cp:lastModifiedBy>Petr Ch. Kalina</cp:lastModifiedBy>
  <cp:revision>11</cp:revision>
  <dcterms:created xsi:type="dcterms:W3CDTF">2014-03-03T14:07:50Z</dcterms:created>
  <dcterms:modified xsi:type="dcterms:W3CDTF">2014-03-04T00:47:40Z</dcterms:modified>
</cp:coreProperties>
</file>