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59" r:id="rId6"/>
    <p:sldId id="260" r:id="rId7"/>
    <p:sldId id="261" r:id="rId8"/>
    <p:sldId id="262" r:id="rId9"/>
    <p:sldId id="264" r:id="rId10"/>
    <p:sldId id="269" r:id="rId11"/>
    <p:sldId id="265" r:id="rId12"/>
    <p:sldId id="266" r:id="rId13"/>
    <p:sldId id="268" r:id="rId14"/>
    <p:sldId id="267" r:id="rId1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726E3289-A73A-4FC4-AADA-4A929F24CBAB}" type="datetimeFigureOut">
              <a:rPr lang="cs-CZ" smtClean="0"/>
              <a:t>1.4.2014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0F0C569-6B80-4DB4-9243-A4A3A27FBB4E}" type="slidenum">
              <a:rPr lang="cs-CZ" smtClean="0"/>
              <a:t>‹#›</a:t>
            </a:fld>
            <a:endParaRPr lang="cs-CZ"/>
          </a:p>
        </p:txBody>
      </p:sp>
    </p:spTree>
    <p:extLst>
      <p:ext uri="{BB962C8B-B14F-4D97-AF65-F5344CB8AC3E}">
        <p14:creationId xmlns:p14="http://schemas.microsoft.com/office/powerpoint/2010/main" val="3947425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26E3289-A73A-4FC4-AADA-4A929F24CBAB}" type="datetimeFigureOut">
              <a:rPr lang="cs-CZ" smtClean="0"/>
              <a:t>1.4.2014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0F0C569-6B80-4DB4-9243-A4A3A27FBB4E}" type="slidenum">
              <a:rPr lang="cs-CZ" smtClean="0"/>
              <a:t>‹#›</a:t>
            </a:fld>
            <a:endParaRPr lang="cs-CZ"/>
          </a:p>
        </p:txBody>
      </p:sp>
    </p:spTree>
    <p:extLst>
      <p:ext uri="{BB962C8B-B14F-4D97-AF65-F5344CB8AC3E}">
        <p14:creationId xmlns:p14="http://schemas.microsoft.com/office/powerpoint/2010/main" val="2333809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26E3289-A73A-4FC4-AADA-4A929F24CBAB}" type="datetimeFigureOut">
              <a:rPr lang="cs-CZ" smtClean="0"/>
              <a:t>1.4.2014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0F0C569-6B80-4DB4-9243-A4A3A27FBB4E}" type="slidenum">
              <a:rPr lang="cs-CZ" smtClean="0"/>
              <a:t>‹#›</a:t>
            </a:fld>
            <a:endParaRPr lang="cs-CZ"/>
          </a:p>
        </p:txBody>
      </p:sp>
    </p:spTree>
    <p:extLst>
      <p:ext uri="{BB962C8B-B14F-4D97-AF65-F5344CB8AC3E}">
        <p14:creationId xmlns:p14="http://schemas.microsoft.com/office/powerpoint/2010/main" val="4101095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26E3289-A73A-4FC4-AADA-4A929F24CBAB}" type="datetimeFigureOut">
              <a:rPr lang="cs-CZ" smtClean="0"/>
              <a:t>1.4.2014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0F0C569-6B80-4DB4-9243-A4A3A27FBB4E}" type="slidenum">
              <a:rPr lang="cs-CZ" smtClean="0"/>
              <a:t>‹#›</a:t>
            </a:fld>
            <a:endParaRPr lang="cs-CZ"/>
          </a:p>
        </p:txBody>
      </p:sp>
    </p:spTree>
    <p:extLst>
      <p:ext uri="{BB962C8B-B14F-4D97-AF65-F5344CB8AC3E}">
        <p14:creationId xmlns:p14="http://schemas.microsoft.com/office/powerpoint/2010/main" val="1612451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726E3289-A73A-4FC4-AADA-4A929F24CBAB}" type="datetimeFigureOut">
              <a:rPr lang="cs-CZ" smtClean="0"/>
              <a:t>1.4.2014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0F0C569-6B80-4DB4-9243-A4A3A27FBB4E}" type="slidenum">
              <a:rPr lang="cs-CZ" smtClean="0"/>
              <a:t>‹#›</a:t>
            </a:fld>
            <a:endParaRPr lang="cs-CZ"/>
          </a:p>
        </p:txBody>
      </p:sp>
    </p:spTree>
    <p:extLst>
      <p:ext uri="{BB962C8B-B14F-4D97-AF65-F5344CB8AC3E}">
        <p14:creationId xmlns:p14="http://schemas.microsoft.com/office/powerpoint/2010/main" val="3534326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26E3289-A73A-4FC4-AADA-4A929F24CBAB}" type="datetimeFigureOut">
              <a:rPr lang="cs-CZ" smtClean="0"/>
              <a:t>1.4.2014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0F0C569-6B80-4DB4-9243-A4A3A27FBB4E}" type="slidenum">
              <a:rPr lang="cs-CZ" smtClean="0"/>
              <a:t>‹#›</a:t>
            </a:fld>
            <a:endParaRPr lang="cs-CZ"/>
          </a:p>
        </p:txBody>
      </p:sp>
    </p:spTree>
    <p:extLst>
      <p:ext uri="{BB962C8B-B14F-4D97-AF65-F5344CB8AC3E}">
        <p14:creationId xmlns:p14="http://schemas.microsoft.com/office/powerpoint/2010/main" val="1759942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726E3289-A73A-4FC4-AADA-4A929F24CBAB}" type="datetimeFigureOut">
              <a:rPr lang="cs-CZ" smtClean="0"/>
              <a:t>1.4.2014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0F0C569-6B80-4DB4-9243-A4A3A27FBB4E}" type="slidenum">
              <a:rPr lang="cs-CZ" smtClean="0"/>
              <a:t>‹#›</a:t>
            </a:fld>
            <a:endParaRPr lang="cs-CZ"/>
          </a:p>
        </p:txBody>
      </p:sp>
    </p:spTree>
    <p:extLst>
      <p:ext uri="{BB962C8B-B14F-4D97-AF65-F5344CB8AC3E}">
        <p14:creationId xmlns:p14="http://schemas.microsoft.com/office/powerpoint/2010/main" val="337204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726E3289-A73A-4FC4-AADA-4A929F24CBAB}" type="datetimeFigureOut">
              <a:rPr lang="cs-CZ" smtClean="0"/>
              <a:t>1.4.2014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0F0C569-6B80-4DB4-9243-A4A3A27FBB4E}" type="slidenum">
              <a:rPr lang="cs-CZ" smtClean="0"/>
              <a:t>‹#›</a:t>
            </a:fld>
            <a:endParaRPr lang="cs-CZ"/>
          </a:p>
        </p:txBody>
      </p:sp>
    </p:spTree>
    <p:extLst>
      <p:ext uri="{BB962C8B-B14F-4D97-AF65-F5344CB8AC3E}">
        <p14:creationId xmlns:p14="http://schemas.microsoft.com/office/powerpoint/2010/main" val="2366793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26E3289-A73A-4FC4-AADA-4A929F24CBAB}" type="datetimeFigureOut">
              <a:rPr lang="cs-CZ" smtClean="0"/>
              <a:t>1.4.2014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0F0C569-6B80-4DB4-9243-A4A3A27FBB4E}" type="slidenum">
              <a:rPr lang="cs-CZ" smtClean="0"/>
              <a:t>‹#›</a:t>
            </a:fld>
            <a:endParaRPr lang="cs-CZ"/>
          </a:p>
        </p:txBody>
      </p:sp>
    </p:spTree>
    <p:extLst>
      <p:ext uri="{BB962C8B-B14F-4D97-AF65-F5344CB8AC3E}">
        <p14:creationId xmlns:p14="http://schemas.microsoft.com/office/powerpoint/2010/main" val="966868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726E3289-A73A-4FC4-AADA-4A929F24CBAB}" type="datetimeFigureOut">
              <a:rPr lang="cs-CZ" smtClean="0"/>
              <a:t>1.4.2014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0F0C569-6B80-4DB4-9243-A4A3A27FBB4E}" type="slidenum">
              <a:rPr lang="cs-CZ" smtClean="0"/>
              <a:t>‹#›</a:t>
            </a:fld>
            <a:endParaRPr lang="cs-CZ"/>
          </a:p>
        </p:txBody>
      </p:sp>
    </p:spTree>
    <p:extLst>
      <p:ext uri="{BB962C8B-B14F-4D97-AF65-F5344CB8AC3E}">
        <p14:creationId xmlns:p14="http://schemas.microsoft.com/office/powerpoint/2010/main" val="564573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726E3289-A73A-4FC4-AADA-4A929F24CBAB}" type="datetimeFigureOut">
              <a:rPr lang="cs-CZ" smtClean="0"/>
              <a:t>1.4.2014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0F0C569-6B80-4DB4-9243-A4A3A27FBB4E}" type="slidenum">
              <a:rPr lang="cs-CZ" smtClean="0"/>
              <a:t>‹#›</a:t>
            </a:fld>
            <a:endParaRPr lang="cs-CZ"/>
          </a:p>
        </p:txBody>
      </p:sp>
    </p:spTree>
    <p:extLst>
      <p:ext uri="{BB962C8B-B14F-4D97-AF65-F5344CB8AC3E}">
        <p14:creationId xmlns:p14="http://schemas.microsoft.com/office/powerpoint/2010/main" val="2966034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82"/>
            </a:gs>
            <a:gs pos="13000">
              <a:srgbClr val="0047FF"/>
            </a:gs>
            <a:gs pos="20000">
              <a:srgbClr val="000082"/>
            </a:gs>
            <a:gs pos="24160">
              <a:srgbClr val="0012A2"/>
            </a:gs>
            <a:gs pos="33000">
              <a:srgbClr val="0047FF"/>
            </a:gs>
            <a:gs pos="67000">
              <a:srgbClr val="000082"/>
            </a:gs>
            <a:gs pos="83000">
              <a:srgbClr val="0047FF"/>
            </a:gs>
            <a:gs pos="88000">
              <a:srgbClr val="000082"/>
            </a:gs>
            <a:gs pos="91000">
              <a:srgbClr val="0047FF">
                <a:lumMod val="88000"/>
                <a:lumOff val="12000"/>
                <a:alpha val="93000"/>
              </a:srgb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6E3289-A73A-4FC4-AADA-4A929F24CBAB}" type="datetimeFigureOut">
              <a:rPr lang="cs-CZ" smtClean="0"/>
              <a:t>1.4.2014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F0C569-6B80-4DB4-9243-A4A3A27FBB4E}" type="slidenum">
              <a:rPr lang="cs-CZ" smtClean="0"/>
              <a:t>‹#›</a:t>
            </a:fld>
            <a:endParaRPr lang="cs-CZ"/>
          </a:p>
        </p:txBody>
      </p:sp>
    </p:spTree>
    <p:extLst>
      <p:ext uri="{BB962C8B-B14F-4D97-AF65-F5344CB8AC3E}">
        <p14:creationId xmlns:p14="http://schemas.microsoft.com/office/powerpoint/2010/main" val="3560729839"/>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2842" y="1340768"/>
            <a:ext cx="7772400" cy="1470025"/>
          </a:xfrm>
        </p:spPr>
        <p:txBody>
          <a:bodyPr/>
          <a:lstStyle/>
          <a:p>
            <a:r>
              <a:rPr lang="cs-CZ" dirty="0" smtClean="0">
                <a:solidFill>
                  <a:srgbClr val="FFFF00"/>
                </a:solidFill>
              </a:rPr>
              <a:t>Počátky ukrajinské hudební folkloristiky</a:t>
            </a:r>
            <a:endParaRPr lang="cs-CZ" dirty="0">
              <a:solidFill>
                <a:srgbClr val="FFFF00"/>
              </a:solidFill>
            </a:endParaRPr>
          </a:p>
        </p:txBody>
      </p:sp>
      <p:sp>
        <p:nvSpPr>
          <p:cNvPr id="3" name="Podnadpis 2"/>
          <p:cNvSpPr>
            <a:spLocks noGrp="1"/>
          </p:cNvSpPr>
          <p:nvPr>
            <p:ph type="subTitle" idx="1"/>
          </p:nvPr>
        </p:nvSpPr>
        <p:spPr>
          <a:xfrm>
            <a:off x="1368642" y="4077072"/>
            <a:ext cx="6400800" cy="694928"/>
          </a:xfrm>
        </p:spPr>
        <p:txBody>
          <a:bodyPr/>
          <a:lstStyle/>
          <a:p>
            <a:r>
              <a:rPr lang="cs-CZ" dirty="0" smtClean="0">
                <a:solidFill>
                  <a:srgbClr val="FFFF00"/>
                </a:solidFill>
              </a:rPr>
              <a:t>PhDr. Petr Kalina, Ph.D.</a:t>
            </a:r>
            <a:endParaRPr lang="cs-CZ" dirty="0">
              <a:solidFill>
                <a:srgbClr val="FFFF00"/>
              </a:solidFill>
            </a:endParaRPr>
          </a:p>
        </p:txBody>
      </p:sp>
      <p:sp>
        <p:nvSpPr>
          <p:cNvPr id="4" name="TextovéPole 3"/>
          <p:cNvSpPr txBox="1"/>
          <p:nvPr/>
        </p:nvSpPr>
        <p:spPr>
          <a:xfrm>
            <a:off x="4067944" y="5733256"/>
            <a:ext cx="1002197" cy="369332"/>
          </a:xfrm>
          <a:prstGeom prst="rect">
            <a:avLst/>
          </a:prstGeom>
          <a:noFill/>
        </p:spPr>
        <p:txBody>
          <a:bodyPr wrap="none" rtlCol="0">
            <a:spAutoFit/>
          </a:bodyPr>
          <a:lstStyle/>
          <a:p>
            <a:fld id="{C18854E8-23A2-4C66-B024-0F33BF89D0AA}" type="datetime1">
              <a:rPr lang="cs-CZ" smtClean="0">
                <a:solidFill>
                  <a:srgbClr val="FFFF00"/>
                </a:solidFill>
              </a:rPr>
              <a:t>1.4.2014</a:t>
            </a:fld>
            <a:endParaRPr lang="cs-CZ" dirty="0">
              <a:solidFill>
                <a:srgbClr val="FFFF00"/>
              </a:solidFill>
            </a:endParaRPr>
          </a:p>
        </p:txBody>
      </p:sp>
    </p:spTree>
    <p:extLst>
      <p:ext uri="{BB962C8B-B14F-4D97-AF65-F5344CB8AC3E}">
        <p14:creationId xmlns:p14="http://schemas.microsoft.com/office/powerpoint/2010/main" val="154670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260648"/>
            <a:ext cx="8229600" cy="4525963"/>
          </a:xfrm>
        </p:spPr>
        <p:txBody>
          <a:bodyPr>
            <a:normAutofit fontScale="92500" lnSpcReduction="20000"/>
          </a:bodyPr>
          <a:lstStyle/>
          <a:p>
            <a:r>
              <a:rPr lang="cs-CZ" dirty="0" smtClean="0"/>
              <a:t>V letech 1868-1911 vydal sedm dílů sbírky úprav ukrajinských lidových písní pro sólový zpěv s doprovodem klavíru. Každý díl obsahuje 40 písní.</a:t>
            </a:r>
          </a:p>
          <a:p>
            <a:r>
              <a:rPr lang="cs-CZ" dirty="0" smtClean="0"/>
              <a:t>Dvanáct dílů sesbíraných lidových písní v úpravě pro smíšený sbor. Každý díl obsahuje 10 písní. Zastoupení polyfonické faktury má vzestupnou tendenci.</a:t>
            </a:r>
          </a:p>
          <a:p>
            <a:r>
              <a:rPr lang="cs-CZ" dirty="0" smtClean="0"/>
              <a:t>Zvlášť vydal sbírku </a:t>
            </a:r>
            <a:r>
              <a:rPr lang="cs-CZ" i="1" dirty="0" err="1" smtClean="0"/>
              <a:t>Ukrajinski</a:t>
            </a:r>
            <a:r>
              <a:rPr lang="cs-CZ" i="1" dirty="0" smtClean="0"/>
              <a:t> </a:t>
            </a:r>
            <a:r>
              <a:rPr lang="cs-CZ" i="1" dirty="0" err="1" smtClean="0"/>
              <a:t>obrjadovi</a:t>
            </a:r>
            <a:r>
              <a:rPr lang="cs-CZ" i="1" dirty="0" smtClean="0"/>
              <a:t> </a:t>
            </a:r>
            <a:r>
              <a:rPr lang="cs-CZ" i="1" dirty="0" err="1" smtClean="0"/>
              <a:t>pisni</a:t>
            </a:r>
            <a:r>
              <a:rPr lang="cs-CZ" i="1" dirty="0" smtClean="0"/>
              <a:t> </a:t>
            </a:r>
            <a:r>
              <a:rPr lang="cs-CZ" dirty="0" smtClean="0"/>
              <a:t>(pět dílů: </a:t>
            </a:r>
            <a:r>
              <a:rPr lang="cs-CZ" i="1" dirty="0" err="1" smtClean="0"/>
              <a:t>Vesňanky</a:t>
            </a:r>
            <a:r>
              <a:rPr lang="cs-CZ" i="1" dirty="0" smtClean="0"/>
              <a:t> I </a:t>
            </a:r>
            <a:r>
              <a:rPr lang="cs-CZ" dirty="0" smtClean="0"/>
              <a:t>a </a:t>
            </a:r>
            <a:r>
              <a:rPr lang="cs-CZ" i="1" dirty="0" smtClean="0"/>
              <a:t>II</a:t>
            </a:r>
            <a:r>
              <a:rPr lang="cs-CZ" dirty="0" smtClean="0"/>
              <a:t>, </a:t>
            </a:r>
            <a:r>
              <a:rPr lang="cs-CZ" i="1" dirty="0" err="1" smtClean="0"/>
              <a:t>Kupalska</a:t>
            </a:r>
            <a:r>
              <a:rPr lang="cs-CZ" i="1" dirty="0" smtClean="0"/>
              <a:t> </a:t>
            </a:r>
            <a:r>
              <a:rPr lang="cs-CZ" i="1" dirty="0" err="1" smtClean="0"/>
              <a:t>sprava</a:t>
            </a:r>
            <a:r>
              <a:rPr lang="cs-CZ" dirty="0" smtClean="0"/>
              <a:t>, </a:t>
            </a:r>
            <a:r>
              <a:rPr lang="cs-CZ" i="1" dirty="0" err="1" smtClean="0"/>
              <a:t>Koljadky</a:t>
            </a:r>
            <a:r>
              <a:rPr lang="cs-CZ" i="1" dirty="0" smtClean="0"/>
              <a:t> – </a:t>
            </a:r>
            <a:r>
              <a:rPr lang="cs-CZ" i="1" dirty="0" err="1" smtClean="0"/>
              <a:t>ščedrivky</a:t>
            </a:r>
            <a:r>
              <a:rPr lang="cs-CZ" dirty="0" smtClean="0"/>
              <a:t>,</a:t>
            </a:r>
            <a:r>
              <a:rPr lang="cs-CZ" i="1" dirty="0" smtClean="0"/>
              <a:t> </a:t>
            </a:r>
            <a:r>
              <a:rPr lang="cs-CZ" i="1" dirty="0" err="1" smtClean="0"/>
              <a:t>Vesillja</a:t>
            </a:r>
            <a:r>
              <a:rPr lang="cs-CZ" dirty="0" smtClean="0"/>
              <a:t>, 1885-1903).</a:t>
            </a:r>
          </a:p>
          <a:p>
            <a:r>
              <a:rPr lang="cs-CZ" dirty="0" smtClean="0"/>
              <a:t>Celkem vydal 500 písní.</a:t>
            </a:r>
            <a:endParaRPr lang="cs-CZ" dirty="0"/>
          </a:p>
        </p:txBody>
      </p:sp>
    </p:spTree>
    <p:extLst>
      <p:ext uri="{BB962C8B-B14F-4D97-AF65-F5344CB8AC3E}">
        <p14:creationId xmlns:p14="http://schemas.microsoft.com/office/powerpoint/2010/main" val="1879693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1052736"/>
            <a:ext cx="8229600" cy="4896544"/>
          </a:xfrm>
        </p:spPr>
        <p:txBody>
          <a:bodyPr>
            <a:normAutofit/>
          </a:bodyPr>
          <a:lstStyle/>
          <a:p>
            <a:pPr marL="0" indent="0">
              <a:buNone/>
            </a:pPr>
            <a:r>
              <a:rPr lang="cs-CZ" dirty="0"/>
              <a:t>„</a:t>
            </a:r>
            <a:r>
              <a:rPr lang="cs-CZ" i="1" dirty="0"/>
              <a:t>Vezměte si od lidu… jeho nejdávnější písně, neboť v nich je ukryta veškerá originálnost slovanské tvorby. Současná lidová píseň mě příliš nezajímá, protože je odrazem míšení národností… Ne od každého zpěváka je dobré písně zapisovat. Jsou takoví zpěváci,…kteří nabízejí poškozenou píseň a text do ní přidávají páté přes deváté; ale jiní, zejména starší lidé… nabídnou píseň autenticky, starosvětsky.</a:t>
            </a:r>
            <a:r>
              <a:rPr lang="cs-CZ" dirty="0"/>
              <a:t>“ </a:t>
            </a:r>
            <a:endParaRPr lang="cs-CZ" dirty="0" smtClean="0"/>
          </a:p>
          <a:p>
            <a:pPr marL="0" indent="0">
              <a:buNone/>
            </a:pPr>
            <a:endParaRPr lang="cs-CZ" dirty="0"/>
          </a:p>
          <a:p>
            <a:pPr marL="0" indent="0">
              <a:buNone/>
            </a:pPr>
            <a:endParaRPr lang="cs-CZ" dirty="0"/>
          </a:p>
        </p:txBody>
      </p:sp>
    </p:spTree>
    <p:extLst>
      <p:ext uri="{BB962C8B-B14F-4D97-AF65-F5344CB8AC3E}">
        <p14:creationId xmlns:p14="http://schemas.microsoft.com/office/powerpoint/2010/main" val="4045171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332656"/>
            <a:ext cx="8229600" cy="6048672"/>
          </a:xfrm>
        </p:spPr>
        <p:txBody>
          <a:bodyPr>
            <a:normAutofit/>
          </a:bodyPr>
          <a:lstStyle/>
          <a:p>
            <a:pPr marL="0" indent="0">
              <a:buNone/>
            </a:pPr>
            <a:r>
              <a:rPr lang="cs-CZ" i="1" dirty="0" smtClean="0"/>
              <a:t>„V </a:t>
            </a:r>
            <a:r>
              <a:rPr lang="cs-CZ" i="1" dirty="0"/>
              <a:t>lidové hudbě Čechů a Slováků je znát důsledek vlivu hudby sousední kultury. Lid tam už přežil epochu samostatného tvoření a do své písně již nevkládá prvky, které charakterizují jeho národní osobitost… Lidová píseň tam ztratila svůj ucelený národní charakter; stejně jako jejich sousedé Němci, začali pod pojmem lidová píseň rozumět všelijaké populární melodie (</a:t>
            </a:r>
            <a:r>
              <a:rPr lang="cs-CZ" i="1" dirty="0" err="1"/>
              <a:t>Volksmelodien</a:t>
            </a:r>
            <a:r>
              <a:rPr lang="cs-CZ" i="1" dirty="0"/>
              <a:t>).</a:t>
            </a:r>
            <a:r>
              <a:rPr lang="cs-CZ" dirty="0"/>
              <a:t>“ </a:t>
            </a:r>
            <a:endParaRPr lang="cs-CZ" dirty="0" smtClean="0"/>
          </a:p>
          <a:p>
            <a:pPr marL="0" indent="0">
              <a:buNone/>
            </a:pPr>
            <a:endParaRPr lang="cs-CZ" dirty="0"/>
          </a:p>
          <a:p>
            <a:pPr marL="0" indent="0">
              <a:buNone/>
            </a:pPr>
            <a:r>
              <a:rPr lang="cs-CZ" i="1" dirty="0" smtClean="0"/>
              <a:t>„Naše </a:t>
            </a:r>
            <a:r>
              <a:rPr lang="cs-CZ" i="1" dirty="0"/>
              <a:t>píseň je v širokém evropském světě velmi mladá, svěží, nová – jí náleží budoucnost</a:t>
            </a:r>
            <a:r>
              <a:rPr lang="cs-CZ" dirty="0"/>
              <a:t>“</a:t>
            </a:r>
          </a:p>
          <a:p>
            <a:pPr marL="0" indent="0">
              <a:buNone/>
            </a:pPr>
            <a:endParaRPr lang="cs-CZ" dirty="0" smtClean="0"/>
          </a:p>
          <a:p>
            <a:pPr marL="0" indent="0">
              <a:buNone/>
            </a:pPr>
            <a:endParaRPr lang="cs-CZ" dirty="0" smtClean="0"/>
          </a:p>
          <a:p>
            <a:pPr marL="0" indent="0">
              <a:buNone/>
            </a:pPr>
            <a:endParaRPr lang="cs-CZ" dirty="0"/>
          </a:p>
          <a:p>
            <a:endParaRPr lang="cs-CZ" dirty="0"/>
          </a:p>
        </p:txBody>
      </p:sp>
    </p:spTree>
    <p:extLst>
      <p:ext uri="{BB962C8B-B14F-4D97-AF65-F5344CB8AC3E}">
        <p14:creationId xmlns:p14="http://schemas.microsoft.com/office/powerpoint/2010/main" val="11026888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404664"/>
            <a:ext cx="8229600" cy="5904656"/>
          </a:xfrm>
        </p:spPr>
        <p:txBody>
          <a:bodyPr>
            <a:normAutofit fontScale="77500" lnSpcReduction="20000"/>
          </a:bodyPr>
          <a:lstStyle/>
          <a:p>
            <a:pPr marL="0" indent="0">
              <a:buNone/>
            </a:pPr>
            <a:r>
              <a:rPr lang="cs-CZ" dirty="0"/>
              <a:t>„</a:t>
            </a:r>
            <a:r>
              <a:rPr lang="cs-CZ" i="1" dirty="0"/>
              <a:t>Naučil jsem se od Němce na lipské konzervatoři jeho hudební nauku a když jsem se vrátil domů, začal jsem pomocí těchto pravidel pracovat na svoje dobro. Možná jsem byl nějaký čas pod vlivem cizí nauky, ale brzy jsem si… jasně vymezil kde začíná moje a co moje už není.</a:t>
            </a:r>
            <a:r>
              <a:rPr lang="cs-CZ" dirty="0"/>
              <a:t>“</a:t>
            </a:r>
            <a:endParaRPr lang="cs-CZ" i="1" dirty="0" smtClean="0"/>
          </a:p>
          <a:p>
            <a:pPr marL="0" indent="0">
              <a:buNone/>
            </a:pPr>
            <a:endParaRPr lang="cs-CZ" i="1" dirty="0"/>
          </a:p>
          <a:p>
            <a:pPr marL="0" indent="0">
              <a:buNone/>
            </a:pPr>
            <a:r>
              <a:rPr lang="cs-CZ" i="1" dirty="0" smtClean="0"/>
              <a:t>„Když </a:t>
            </a:r>
            <a:r>
              <a:rPr lang="cs-CZ" i="1" dirty="0"/>
              <a:t>harmonizujeme podle učebnic, dáváme pozor, abychom nepřehlédli kvintu či jiný interval; bojíme se kvint, protože podle evropské nauky es </a:t>
            </a:r>
            <a:r>
              <a:rPr lang="cs-CZ" i="1" dirty="0" err="1"/>
              <a:t>wird</a:t>
            </a:r>
            <a:r>
              <a:rPr lang="cs-CZ" i="1" dirty="0"/>
              <a:t> </a:t>
            </a:r>
            <a:r>
              <a:rPr lang="cs-CZ" i="1" dirty="0" err="1"/>
              <a:t>wohl</a:t>
            </a:r>
            <a:r>
              <a:rPr lang="cs-CZ" i="1" dirty="0"/>
              <a:t> </a:t>
            </a:r>
            <a:r>
              <a:rPr lang="cs-CZ" i="1" dirty="0" err="1"/>
              <a:t>leer</a:t>
            </a:r>
            <a:r>
              <a:rPr lang="cs-CZ" i="1" dirty="0"/>
              <a:t> </a:t>
            </a:r>
            <a:r>
              <a:rPr lang="cs-CZ" i="1" dirty="0" err="1"/>
              <a:t>klingen</a:t>
            </a:r>
            <a:r>
              <a:rPr lang="cs-CZ" i="1" dirty="0"/>
              <a:t>. Lid si zatím ve svých nevědomých </a:t>
            </a:r>
            <a:r>
              <a:rPr lang="cs-CZ" i="1" dirty="0" err="1"/>
              <a:t>příhlasech</a:t>
            </a:r>
            <a:r>
              <a:rPr lang="cs-CZ" i="1" dirty="0"/>
              <a:t> zamiloval kvintu, unisono, oktávu, kvartu, protože je veden dávnou harmonií a v ní to jsou čisté konsonance. My ale naopak… přidáváme všelijaké disonance: septimy, septakordy… a mrzačíme tím přirozenost naší písně</a:t>
            </a:r>
            <a:r>
              <a:rPr lang="cs-CZ" dirty="0" smtClean="0"/>
              <a:t>.“</a:t>
            </a:r>
          </a:p>
          <a:p>
            <a:pPr marL="0" indent="0">
              <a:buNone/>
            </a:pPr>
            <a:endParaRPr lang="cs-CZ" dirty="0"/>
          </a:p>
          <a:p>
            <a:pPr marL="0" indent="0">
              <a:buNone/>
            </a:pPr>
            <a:r>
              <a:rPr lang="cs-CZ" dirty="0" smtClean="0"/>
              <a:t>„</a:t>
            </a:r>
            <a:r>
              <a:rPr lang="cs-CZ" i="1" dirty="0" smtClean="0"/>
              <a:t>Nejdřív </a:t>
            </a:r>
            <a:r>
              <a:rPr lang="cs-CZ" i="1" dirty="0"/>
              <a:t>jsem dospěl až ke komplexní, složité čtyřhlasé harmonii… nabytá zkušenost mě pak přivedla k poznání, že je to rušivé, zbytečné,… </a:t>
            </a:r>
            <a:r>
              <a:rPr lang="cs-CZ" i="1" dirty="0" smtClean="0"/>
              <a:t>nelidové.</a:t>
            </a:r>
            <a:r>
              <a:rPr lang="cs-CZ" dirty="0" smtClean="0"/>
              <a:t>“</a:t>
            </a:r>
            <a:endParaRPr lang="cs-CZ" dirty="0"/>
          </a:p>
        </p:txBody>
      </p:sp>
    </p:spTree>
    <p:extLst>
      <p:ext uri="{BB962C8B-B14F-4D97-AF65-F5344CB8AC3E}">
        <p14:creationId xmlns:p14="http://schemas.microsoft.com/office/powerpoint/2010/main" val="3416503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Omyly </a:t>
            </a:r>
            <a:r>
              <a:rPr lang="cs-CZ" dirty="0" err="1" smtClean="0"/>
              <a:t>Mykoly</a:t>
            </a:r>
            <a:r>
              <a:rPr lang="cs-CZ" dirty="0" smtClean="0"/>
              <a:t> </a:t>
            </a:r>
            <a:r>
              <a:rPr lang="cs-CZ" dirty="0" err="1" smtClean="0"/>
              <a:t>Lysenka</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nacházel původ ukrajinské hudby v hudbě řecké</a:t>
            </a:r>
          </a:p>
          <a:p>
            <a:r>
              <a:rPr lang="cs-CZ" dirty="0" smtClean="0"/>
              <a:t>obecné závěry činil ze zpěvu </a:t>
            </a:r>
            <a:r>
              <a:rPr lang="cs-CZ" dirty="0" err="1" smtClean="0"/>
              <a:t>kobzara</a:t>
            </a:r>
            <a:r>
              <a:rPr lang="cs-CZ" dirty="0" smtClean="0"/>
              <a:t> </a:t>
            </a:r>
            <a:r>
              <a:rPr lang="cs-CZ" dirty="0" err="1" smtClean="0"/>
              <a:t>Ostapa</a:t>
            </a:r>
            <a:r>
              <a:rPr lang="cs-CZ" dirty="0" smtClean="0"/>
              <a:t> </a:t>
            </a:r>
            <a:r>
              <a:rPr lang="cs-CZ" dirty="0" err="1" smtClean="0"/>
              <a:t>Veresaje</a:t>
            </a:r>
            <a:r>
              <a:rPr lang="cs-CZ" dirty="0" smtClean="0"/>
              <a:t> („</a:t>
            </a:r>
            <a:r>
              <a:rPr lang="cs-CZ" i="1" dirty="0" err="1" smtClean="0"/>
              <a:t>kobzaři</a:t>
            </a:r>
            <a:r>
              <a:rPr lang="cs-CZ" i="1" dirty="0" smtClean="0"/>
              <a:t> jsou nositeli nejvěrnější podoby ukrajinské lidové hudby</a:t>
            </a:r>
            <a:r>
              <a:rPr lang="cs-CZ" dirty="0" smtClean="0"/>
              <a:t>“) – proto také chybí zmínky o ukrajinském vícehlasu</a:t>
            </a:r>
          </a:p>
          <a:p>
            <a:r>
              <a:rPr lang="cs-CZ" dirty="0" smtClean="0"/>
              <a:t>intervaly na krátkých strunách kobzy považuje za klíč k vysvětlení melodických a tonálních zvláštností</a:t>
            </a:r>
            <a:endParaRPr lang="cs-CZ" dirty="0"/>
          </a:p>
        </p:txBody>
      </p:sp>
    </p:spTree>
    <p:extLst>
      <p:ext uri="{BB962C8B-B14F-4D97-AF65-F5344CB8AC3E}">
        <p14:creationId xmlns:p14="http://schemas.microsoft.com/office/powerpoint/2010/main" val="2735211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Sbírání ukrajinské lidové hudby</a:t>
            </a:r>
            <a:endParaRPr lang="cs-CZ" dirty="0"/>
          </a:p>
        </p:txBody>
      </p:sp>
      <p:sp>
        <p:nvSpPr>
          <p:cNvPr id="3" name="Zástupný symbol pro obsah 2"/>
          <p:cNvSpPr>
            <a:spLocks noGrp="1"/>
          </p:cNvSpPr>
          <p:nvPr>
            <p:ph idx="1"/>
          </p:nvPr>
        </p:nvSpPr>
        <p:spPr>
          <a:xfrm>
            <a:off x="467544" y="1988840"/>
            <a:ext cx="8229600" cy="3773016"/>
          </a:xfrm>
        </p:spPr>
        <p:txBody>
          <a:bodyPr>
            <a:normAutofit/>
          </a:bodyPr>
          <a:lstStyle/>
          <a:p>
            <a:r>
              <a:rPr lang="cs-CZ" sz="3600" dirty="0" smtClean="0"/>
              <a:t>sbírky písní bez nápěvu se objevují od počátku 18. století</a:t>
            </a:r>
          </a:p>
          <a:p>
            <a:r>
              <a:rPr lang="cs-CZ" sz="3600" dirty="0" smtClean="0"/>
              <a:t>neexistovaly, organizované kolektivní sběry, jen individuální sběratelské aktivity</a:t>
            </a:r>
          </a:p>
          <a:p>
            <a:r>
              <a:rPr lang="cs-CZ" sz="3600" dirty="0" smtClean="0"/>
              <a:t>kromě Ukrajinců sbírali Češi, Poláci, Rusové a Němci</a:t>
            </a:r>
          </a:p>
        </p:txBody>
      </p:sp>
    </p:spTree>
    <p:extLst>
      <p:ext uri="{BB962C8B-B14F-4D97-AF65-F5344CB8AC3E}">
        <p14:creationId xmlns:p14="http://schemas.microsoft.com/office/powerpoint/2010/main" val="210000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První notované záznamy ukrajinského hudebního folklóru</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a:t>první sbírky neměly vědecké ambice, nýbrž pouze umělecké</a:t>
            </a:r>
          </a:p>
          <a:p>
            <a:r>
              <a:rPr lang="cs-CZ" dirty="0" smtClean="0"/>
              <a:t>šlo především o harmonizované úpravy s doprovodem klavíru určenou pro salónní produkci</a:t>
            </a:r>
          </a:p>
          <a:p>
            <a:r>
              <a:rPr lang="cs-CZ" dirty="0" smtClean="0"/>
              <a:t>časté jsou nepřesné zápisy nápěvu (zejména v metrorytmické oblasti) </a:t>
            </a:r>
          </a:p>
          <a:p>
            <a:r>
              <a:rPr lang="cs-CZ" dirty="0" smtClean="0"/>
              <a:t>chybějí údaje o tom, kde, kdy a od koho byla píseň zapsána</a:t>
            </a:r>
          </a:p>
          <a:p>
            <a:r>
              <a:rPr lang="cs-CZ" dirty="0" smtClean="0"/>
              <a:t>sběratelé zapisovaly písně zejména z nejmladší historické vrstvy a často směšovali lidové písně s útvary umělými a zlidovělými</a:t>
            </a:r>
          </a:p>
        </p:txBody>
      </p:sp>
    </p:spTree>
    <p:extLst>
      <p:ext uri="{BB962C8B-B14F-4D97-AF65-F5344CB8AC3E}">
        <p14:creationId xmlns:p14="http://schemas.microsoft.com/office/powerpoint/2010/main" val="509041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404664"/>
            <a:ext cx="8229600" cy="5976664"/>
          </a:xfrm>
        </p:spPr>
        <p:txBody>
          <a:bodyPr>
            <a:normAutofit lnSpcReduction="10000"/>
          </a:bodyPr>
          <a:lstStyle/>
          <a:p>
            <a:pPr marL="0" indent="0">
              <a:buNone/>
            </a:pPr>
            <a:r>
              <a:rPr lang="cs-CZ" dirty="0"/>
              <a:t>„</a:t>
            </a:r>
            <a:r>
              <a:rPr lang="cs-CZ" i="1" dirty="0"/>
              <a:t>Běžný </a:t>
            </a:r>
            <a:r>
              <a:rPr lang="cs-CZ" i="1" dirty="0" err="1"/>
              <a:t>muzikus</a:t>
            </a:r>
            <a:r>
              <a:rPr lang="cs-CZ" i="1" dirty="0"/>
              <a:t> </a:t>
            </a:r>
            <a:r>
              <a:rPr lang="cs-CZ" dirty="0"/>
              <a:t>[</a:t>
            </a:r>
            <a:r>
              <a:rPr lang="cs-CZ" i="1" dirty="0"/>
              <a:t>…</a:t>
            </a:r>
            <a:r>
              <a:rPr lang="cs-CZ" dirty="0"/>
              <a:t>]</a:t>
            </a:r>
            <a:r>
              <a:rPr lang="cs-CZ" i="1" dirty="0"/>
              <a:t> se snaží danou lidovou melodii „opravit“, tj. znetvořit v ní vše, co se mu v jeho tuctovém chápání zdá neohrabané, drsné, zkrátka jeví</a:t>
            </a:r>
            <a:r>
              <a:rPr lang="uk-UA" i="1" dirty="0"/>
              <a:t>cí se </a:t>
            </a:r>
            <a:r>
              <a:rPr lang="cs-CZ" i="1" dirty="0"/>
              <a:t>neslučitelným s pravidly hudební teorie. Nestydí se zaměnit jeden nevhodný </a:t>
            </a:r>
            <a:r>
              <a:rPr lang="cs-CZ" dirty="0"/>
              <a:t>[</a:t>
            </a:r>
            <a:r>
              <a:rPr lang="cs-CZ" i="1" dirty="0"/>
              <a:t>…</a:t>
            </a:r>
            <a:r>
              <a:rPr lang="cs-CZ" dirty="0"/>
              <a:t>]</a:t>
            </a:r>
            <a:r>
              <a:rPr lang="cs-CZ" i="1" dirty="0"/>
              <a:t> interval jiným, „správnějším“. </a:t>
            </a:r>
            <a:r>
              <a:rPr lang="cs-CZ" dirty="0"/>
              <a:t>[…] </a:t>
            </a:r>
            <a:r>
              <a:rPr lang="cs-CZ" i="1" dirty="0"/>
              <a:t>Nestydí se naroubovat písni rytmický pohyb, který je nepodobný její původní podstatě, avšak blízký rytmům, které zní ve vnitřním sluchu onoho rutinního muzikanta</a:t>
            </a:r>
            <a:r>
              <a:rPr lang="cs-CZ" i="1" dirty="0" smtClean="0"/>
              <a:t>.“</a:t>
            </a:r>
          </a:p>
          <a:p>
            <a:pPr marL="0" indent="0">
              <a:buNone/>
            </a:pPr>
            <a:endParaRPr lang="cs-CZ" i="1" dirty="0"/>
          </a:p>
          <a:p>
            <a:pPr marL="0" indent="0">
              <a:buNone/>
            </a:pPr>
            <a:r>
              <a:rPr lang="cs-CZ" dirty="0" smtClean="0"/>
              <a:t>Alexandr </a:t>
            </a:r>
            <a:r>
              <a:rPr lang="cs-CZ" dirty="0" err="1" smtClean="0"/>
              <a:t>Sěrov</a:t>
            </a:r>
            <a:r>
              <a:rPr lang="cs-CZ" dirty="0" smtClean="0"/>
              <a:t>, 1861</a:t>
            </a:r>
            <a:endParaRPr lang="cs-CZ" dirty="0"/>
          </a:p>
        </p:txBody>
      </p:sp>
    </p:spTree>
    <p:extLst>
      <p:ext uri="{BB962C8B-B14F-4D97-AF65-F5344CB8AC3E}">
        <p14:creationId xmlns:p14="http://schemas.microsoft.com/office/powerpoint/2010/main" val="32813610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476672"/>
            <a:ext cx="8229600" cy="6120680"/>
          </a:xfrm>
        </p:spPr>
        <p:txBody>
          <a:bodyPr>
            <a:normAutofit/>
          </a:bodyPr>
          <a:lstStyle/>
          <a:p>
            <a:pPr marL="0" indent="0">
              <a:buNone/>
            </a:pPr>
            <a:r>
              <a:rPr lang="cs-CZ" sz="2800" dirty="0"/>
              <a:t>„</a:t>
            </a:r>
            <a:r>
              <a:rPr lang="cs-CZ" sz="2800" i="1" dirty="0"/>
              <a:t>Naše hudební etnografie byla do nedávné doby v rukách nepřipravených diletantů, duchem, školou i původem vzdálených od lidové písně </a:t>
            </a:r>
            <a:r>
              <a:rPr lang="cs-CZ" sz="2800" dirty="0"/>
              <a:t>[…].</a:t>
            </a:r>
            <a:r>
              <a:rPr lang="cs-CZ" sz="2800" i="1" dirty="0"/>
              <a:t> Při sbírání lidového materiálu byli vedeni bezohlednou naivitou a k výkladu tohoto materiálu jim </a:t>
            </a:r>
            <a:r>
              <a:rPr lang="cs-CZ" sz="2800" dirty="0"/>
              <a:t>[…]</a:t>
            </a:r>
            <a:r>
              <a:rPr lang="cs-CZ" sz="2800" i="1" dirty="0"/>
              <a:t> bránila celková neznalost základů lidové melodie </a:t>
            </a:r>
            <a:r>
              <a:rPr lang="cs-CZ" sz="2800" dirty="0"/>
              <a:t>[…].</a:t>
            </a:r>
            <a:r>
              <a:rPr lang="cs-CZ" sz="2800" i="1" dirty="0"/>
              <a:t> Někteří sběratelé </a:t>
            </a:r>
            <a:r>
              <a:rPr lang="cs-CZ" sz="2800" dirty="0"/>
              <a:t>[…]</a:t>
            </a:r>
            <a:r>
              <a:rPr lang="cs-CZ" sz="2800" i="1" dirty="0"/>
              <a:t> </a:t>
            </a:r>
            <a:r>
              <a:rPr lang="cs-CZ" sz="2800" dirty="0"/>
              <a:t> </a:t>
            </a:r>
            <a:r>
              <a:rPr lang="cs-CZ" sz="2800" i="1" dirty="0"/>
              <a:t>neprostudovali všechny originální zvláštnosti a vlastnosti ukrajinské písně. Jí totiž každá fazóna nesluší </a:t>
            </a:r>
            <a:r>
              <a:rPr lang="cs-CZ" sz="2800" dirty="0"/>
              <a:t>[…].</a:t>
            </a:r>
            <a:r>
              <a:rPr lang="cs-CZ" sz="2800" i="1" dirty="0"/>
              <a:t> Z pod takového střihu je  naše píseň velmi často změněna k nepoznání, zní podivně, tvrdě a je zbavena typického měkkého a teplého koloritu</a:t>
            </a:r>
            <a:r>
              <a:rPr lang="cs-CZ" sz="2800" i="1" dirty="0" smtClean="0"/>
              <a:t>.“</a:t>
            </a:r>
          </a:p>
          <a:p>
            <a:pPr marL="0" indent="0">
              <a:buNone/>
            </a:pPr>
            <a:endParaRPr lang="cs-CZ" i="1" dirty="0"/>
          </a:p>
          <a:p>
            <a:pPr marL="0" indent="0">
              <a:buNone/>
            </a:pPr>
            <a:r>
              <a:rPr lang="cs-CZ" sz="2800" dirty="0" err="1" smtClean="0"/>
              <a:t>Mykola</a:t>
            </a:r>
            <a:r>
              <a:rPr lang="cs-CZ" sz="2800" dirty="0" smtClean="0"/>
              <a:t> </a:t>
            </a:r>
            <a:r>
              <a:rPr lang="cs-CZ" sz="2800" dirty="0" err="1" smtClean="0"/>
              <a:t>Lysenko</a:t>
            </a:r>
            <a:r>
              <a:rPr lang="cs-CZ" sz="2800" dirty="0" smtClean="0"/>
              <a:t>, 1873</a:t>
            </a:r>
            <a:endParaRPr lang="cs-CZ" sz="2800" dirty="0"/>
          </a:p>
        </p:txBody>
      </p:sp>
    </p:spTree>
    <p:extLst>
      <p:ext uri="{BB962C8B-B14F-4D97-AF65-F5344CB8AC3E}">
        <p14:creationId xmlns:p14="http://schemas.microsoft.com/office/powerpoint/2010/main" val="35672297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332656"/>
            <a:ext cx="8229600" cy="5904656"/>
          </a:xfrm>
        </p:spPr>
        <p:txBody>
          <a:bodyPr>
            <a:normAutofit/>
          </a:bodyPr>
          <a:lstStyle/>
          <a:p>
            <a:pPr>
              <a:spcBef>
                <a:spcPts val="1200"/>
              </a:spcBef>
            </a:pPr>
            <a:r>
              <a:rPr lang="cs-CZ" b="1" dirty="0" smtClean="0"/>
              <a:t>Vasilij </a:t>
            </a:r>
            <a:r>
              <a:rPr lang="cs-CZ" b="1" dirty="0" err="1" smtClean="0"/>
              <a:t>Trutovskyj</a:t>
            </a:r>
            <a:r>
              <a:rPr lang="cs-CZ" dirty="0" smtClean="0"/>
              <a:t>: </a:t>
            </a:r>
            <a:r>
              <a:rPr lang="cs-CZ" i="1" dirty="0" err="1" smtClean="0"/>
              <a:t>Sobranie</a:t>
            </a:r>
            <a:r>
              <a:rPr lang="cs-CZ" i="1" dirty="0" smtClean="0"/>
              <a:t> </a:t>
            </a:r>
            <a:r>
              <a:rPr lang="cs-CZ" i="1" dirty="0" err="1" smtClean="0"/>
              <a:t>russkych</a:t>
            </a:r>
            <a:r>
              <a:rPr lang="cs-CZ" i="1" dirty="0" smtClean="0"/>
              <a:t> </a:t>
            </a:r>
            <a:r>
              <a:rPr lang="cs-CZ" i="1" dirty="0" err="1" smtClean="0"/>
              <a:t>prostych</a:t>
            </a:r>
            <a:r>
              <a:rPr lang="cs-CZ" i="1" dirty="0" smtClean="0"/>
              <a:t> </a:t>
            </a:r>
            <a:r>
              <a:rPr lang="cs-CZ" i="1" dirty="0" err="1" smtClean="0"/>
              <a:t>pěsen</a:t>
            </a:r>
            <a:r>
              <a:rPr lang="cs-CZ" i="1" dirty="0" smtClean="0"/>
              <a:t> s notami</a:t>
            </a:r>
            <a:r>
              <a:rPr lang="cs-CZ" dirty="0" smtClean="0"/>
              <a:t> (4 svazky, 1776-1795) – obsahuje několik ukrajinských písní</a:t>
            </a:r>
          </a:p>
          <a:p>
            <a:pPr>
              <a:spcBef>
                <a:spcPts val="1200"/>
              </a:spcBef>
            </a:pPr>
            <a:r>
              <a:rPr lang="cs-CZ" b="1" dirty="0" smtClean="0"/>
              <a:t>Ivan </a:t>
            </a:r>
            <a:r>
              <a:rPr lang="cs-CZ" b="1" dirty="0" err="1" smtClean="0"/>
              <a:t>Prač</a:t>
            </a:r>
            <a:r>
              <a:rPr lang="cs-CZ" b="1" dirty="0"/>
              <a:t> </a:t>
            </a:r>
            <a:r>
              <a:rPr lang="cs-CZ" dirty="0" smtClean="0"/>
              <a:t>(Jan </a:t>
            </a:r>
            <a:r>
              <a:rPr lang="cs-CZ" dirty="0" err="1" smtClean="0"/>
              <a:t>Práč</a:t>
            </a:r>
            <a:r>
              <a:rPr lang="cs-CZ" dirty="0" smtClean="0"/>
              <a:t>): </a:t>
            </a:r>
            <a:r>
              <a:rPr lang="cs-CZ" i="1" dirty="0" err="1" smtClean="0"/>
              <a:t>Sobranie</a:t>
            </a:r>
            <a:r>
              <a:rPr lang="cs-CZ" i="1" dirty="0" smtClean="0"/>
              <a:t> </a:t>
            </a:r>
            <a:r>
              <a:rPr lang="cs-CZ" i="1" dirty="0" err="1" smtClean="0"/>
              <a:t>narodnych</a:t>
            </a:r>
            <a:r>
              <a:rPr lang="cs-CZ" i="1" dirty="0" smtClean="0"/>
              <a:t> </a:t>
            </a:r>
            <a:r>
              <a:rPr lang="cs-CZ" i="1" dirty="0" err="1" smtClean="0"/>
              <a:t>russkich</a:t>
            </a:r>
            <a:r>
              <a:rPr lang="cs-CZ" i="1" dirty="0" smtClean="0"/>
              <a:t> </a:t>
            </a:r>
            <a:r>
              <a:rPr lang="cs-CZ" i="1" dirty="0" err="1" smtClean="0"/>
              <a:t>pěsen</a:t>
            </a:r>
            <a:r>
              <a:rPr lang="cs-CZ" i="1" dirty="0" smtClean="0"/>
              <a:t> s </a:t>
            </a:r>
            <a:r>
              <a:rPr lang="cs-CZ" i="1" dirty="0" err="1" smtClean="0"/>
              <a:t>ich</a:t>
            </a:r>
            <a:r>
              <a:rPr lang="cs-CZ" i="1" dirty="0" smtClean="0"/>
              <a:t> </a:t>
            </a:r>
            <a:r>
              <a:rPr lang="cs-CZ" i="1" dirty="0" err="1" smtClean="0"/>
              <a:t>golosami</a:t>
            </a:r>
            <a:r>
              <a:rPr lang="cs-CZ" i="1" dirty="0" smtClean="0"/>
              <a:t> </a:t>
            </a:r>
            <a:r>
              <a:rPr lang="cs-CZ" dirty="0" smtClean="0"/>
              <a:t>(3 svazky,1790-1815) – speciální oddíl ukrajinských písní</a:t>
            </a:r>
          </a:p>
          <a:p>
            <a:pPr>
              <a:spcBef>
                <a:spcPts val="1200"/>
              </a:spcBef>
            </a:pPr>
            <a:r>
              <a:rPr lang="cs-CZ" b="1" dirty="0" smtClean="0"/>
              <a:t>Karol </a:t>
            </a:r>
            <a:r>
              <a:rPr lang="cs-CZ" b="1" dirty="0" err="1" smtClean="0"/>
              <a:t>Lipiński</a:t>
            </a:r>
            <a:r>
              <a:rPr lang="cs-CZ" dirty="0" smtClean="0"/>
              <a:t>: </a:t>
            </a:r>
            <a:r>
              <a:rPr lang="cs-CZ" i="1" dirty="0" err="1" smtClean="0"/>
              <a:t>Piesni</a:t>
            </a:r>
            <a:r>
              <a:rPr lang="cs-CZ" i="1" dirty="0" smtClean="0"/>
              <a:t> </a:t>
            </a:r>
            <a:r>
              <a:rPr lang="cs-CZ" i="1" dirty="0" err="1" smtClean="0"/>
              <a:t>polskie</a:t>
            </a:r>
            <a:r>
              <a:rPr lang="cs-CZ" i="1" dirty="0" smtClean="0"/>
              <a:t> i </a:t>
            </a:r>
            <a:r>
              <a:rPr lang="cs-CZ" i="1" dirty="0" err="1" smtClean="0"/>
              <a:t>ruskie</a:t>
            </a:r>
            <a:r>
              <a:rPr lang="cs-CZ" i="1" dirty="0" smtClean="0"/>
              <a:t> </a:t>
            </a:r>
            <a:r>
              <a:rPr lang="cs-CZ" i="1" dirty="0" err="1" smtClean="0"/>
              <a:t>ludu</a:t>
            </a:r>
            <a:r>
              <a:rPr lang="cs-CZ" i="1" dirty="0" smtClean="0"/>
              <a:t> </a:t>
            </a:r>
            <a:r>
              <a:rPr lang="cs-CZ" i="1" dirty="0" err="1" smtClean="0"/>
              <a:t>galicyjskego</a:t>
            </a:r>
            <a:r>
              <a:rPr lang="cs-CZ" i="1" dirty="0" smtClean="0"/>
              <a:t> </a:t>
            </a:r>
            <a:r>
              <a:rPr lang="cs-CZ" dirty="0" smtClean="0"/>
              <a:t>(1833)</a:t>
            </a:r>
          </a:p>
          <a:p>
            <a:pPr>
              <a:spcBef>
                <a:spcPts val="1200"/>
              </a:spcBef>
            </a:pPr>
            <a:r>
              <a:rPr lang="cs-CZ" b="1" dirty="0" err="1" smtClean="0"/>
              <a:t>Mychajlo</a:t>
            </a:r>
            <a:r>
              <a:rPr lang="cs-CZ" b="1" dirty="0" smtClean="0"/>
              <a:t> </a:t>
            </a:r>
            <a:r>
              <a:rPr lang="cs-CZ" b="1" dirty="0" err="1" smtClean="0"/>
              <a:t>Maksymovyč</a:t>
            </a:r>
            <a:r>
              <a:rPr lang="cs-CZ" dirty="0" smtClean="0"/>
              <a:t>: </a:t>
            </a:r>
            <a:r>
              <a:rPr lang="cs-CZ" i="1" dirty="0" err="1" smtClean="0"/>
              <a:t>Golosa</a:t>
            </a:r>
            <a:r>
              <a:rPr lang="cs-CZ" i="1" dirty="0" smtClean="0"/>
              <a:t> </a:t>
            </a:r>
            <a:r>
              <a:rPr lang="cs-CZ" i="1" dirty="0" err="1" smtClean="0"/>
              <a:t>ukrajinskich</a:t>
            </a:r>
            <a:r>
              <a:rPr lang="cs-CZ" i="1" dirty="0" smtClean="0"/>
              <a:t> </a:t>
            </a:r>
            <a:r>
              <a:rPr lang="cs-CZ" i="1" dirty="0" err="1" smtClean="0"/>
              <a:t>pěsen</a:t>
            </a:r>
            <a:r>
              <a:rPr lang="cs-CZ" i="1" dirty="0" smtClean="0"/>
              <a:t> </a:t>
            </a:r>
            <a:r>
              <a:rPr lang="cs-CZ" dirty="0" smtClean="0"/>
              <a:t>(1833)</a:t>
            </a:r>
          </a:p>
        </p:txBody>
      </p:sp>
    </p:spTree>
    <p:extLst>
      <p:ext uri="{BB962C8B-B14F-4D97-AF65-F5344CB8AC3E}">
        <p14:creationId xmlns:p14="http://schemas.microsoft.com/office/powerpoint/2010/main" val="1632949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404664"/>
            <a:ext cx="8229600" cy="6048672"/>
          </a:xfrm>
        </p:spPr>
        <p:txBody>
          <a:bodyPr>
            <a:normAutofit lnSpcReduction="10000"/>
          </a:bodyPr>
          <a:lstStyle/>
          <a:p>
            <a:r>
              <a:rPr lang="cs-CZ" b="1" dirty="0" err="1" smtClean="0"/>
              <a:t>Mykola</a:t>
            </a:r>
            <a:r>
              <a:rPr lang="cs-CZ" b="1" dirty="0" smtClean="0"/>
              <a:t> </a:t>
            </a:r>
            <a:r>
              <a:rPr lang="cs-CZ" b="1" dirty="0" err="1" smtClean="0"/>
              <a:t>Maksymovič</a:t>
            </a:r>
            <a:r>
              <a:rPr lang="cs-CZ" dirty="0" smtClean="0"/>
              <a:t>: </a:t>
            </a:r>
          </a:p>
          <a:p>
            <a:pPr>
              <a:buFont typeface="Wingdings" panose="05000000000000000000" pitchFamily="2" charset="2"/>
              <a:buChar char="Ø"/>
            </a:pPr>
            <a:r>
              <a:rPr lang="cs-CZ" i="1" dirty="0"/>
              <a:t>	</a:t>
            </a:r>
            <a:r>
              <a:rPr lang="cs-CZ" i="1" dirty="0" err="1" smtClean="0"/>
              <a:t>Narodnyje</a:t>
            </a:r>
            <a:r>
              <a:rPr lang="cs-CZ" i="1" dirty="0" smtClean="0"/>
              <a:t> </a:t>
            </a:r>
            <a:r>
              <a:rPr lang="cs-CZ" i="1" dirty="0" err="1" smtClean="0"/>
              <a:t>ukrajinskije</a:t>
            </a:r>
            <a:r>
              <a:rPr lang="cs-CZ" i="1" dirty="0" smtClean="0"/>
              <a:t> </a:t>
            </a:r>
            <a:r>
              <a:rPr lang="cs-CZ" i="1" dirty="0" err="1" smtClean="0"/>
              <a:t>napěvy</a:t>
            </a:r>
            <a:r>
              <a:rPr lang="cs-CZ" i="1" dirty="0" smtClean="0"/>
              <a:t> </a:t>
            </a:r>
            <a:r>
              <a:rPr lang="cs-CZ" dirty="0" smtClean="0"/>
              <a:t>(1840)</a:t>
            </a:r>
          </a:p>
          <a:p>
            <a:pPr>
              <a:buFont typeface="Wingdings" panose="05000000000000000000" pitchFamily="2" charset="2"/>
              <a:buChar char="Ø"/>
            </a:pPr>
            <a:r>
              <a:rPr lang="cs-CZ" dirty="0"/>
              <a:t>	</a:t>
            </a:r>
            <a:r>
              <a:rPr lang="cs-CZ" i="1" dirty="0" smtClean="0"/>
              <a:t>19 </a:t>
            </a:r>
            <a:r>
              <a:rPr lang="cs-CZ" i="1" dirty="0" err="1" smtClean="0"/>
              <a:t>malorossijskich</a:t>
            </a:r>
            <a:r>
              <a:rPr lang="cs-CZ" i="1" dirty="0" smtClean="0"/>
              <a:t> </a:t>
            </a:r>
            <a:r>
              <a:rPr lang="cs-CZ" i="1" dirty="0" err="1" smtClean="0"/>
              <a:t>pěsen</a:t>
            </a:r>
            <a:r>
              <a:rPr lang="cs-CZ" i="1" dirty="0" smtClean="0"/>
              <a:t> </a:t>
            </a:r>
            <a:r>
              <a:rPr lang="cs-CZ" i="1" dirty="0" err="1" smtClean="0"/>
              <a:t>djla</a:t>
            </a:r>
            <a:r>
              <a:rPr lang="cs-CZ" i="1" dirty="0" smtClean="0"/>
              <a:t> </a:t>
            </a:r>
            <a:r>
              <a:rPr lang="cs-CZ" i="1" dirty="0" err="1" smtClean="0"/>
              <a:t>fortepiano</a:t>
            </a:r>
            <a:r>
              <a:rPr lang="cs-CZ" i="1" dirty="0" smtClean="0"/>
              <a:t> </a:t>
            </a:r>
          </a:p>
          <a:p>
            <a:pPr marL="0" indent="0">
              <a:buNone/>
            </a:pPr>
            <a:r>
              <a:rPr lang="cs-CZ" i="1" dirty="0"/>
              <a:t>	</a:t>
            </a:r>
            <a:r>
              <a:rPr lang="cs-CZ" i="1" dirty="0" smtClean="0"/>
              <a:t>v 2 ruky </a:t>
            </a:r>
            <a:r>
              <a:rPr lang="cs-CZ" dirty="0" smtClean="0"/>
              <a:t>(</a:t>
            </a:r>
            <a:r>
              <a:rPr lang="cs-CZ" dirty="0" err="1" smtClean="0"/>
              <a:t>b.r</a:t>
            </a:r>
            <a:r>
              <a:rPr lang="cs-CZ" dirty="0" smtClean="0"/>
              <a:t>.)</a:t>
            </a:r>
          </a:p>
          <a:p>
            <a:r>
              <a:rPr lang="cs-CZ" b="1" dirty="0" err="1" smtClean="0"/>
              <a:t>Hryhoryj</a:t>
            </a:r>
            <a:r>
              <a:rPr lang="cs-CZ" b="1" dirty="0" smtClean="0"/>
              <a:t> </a:t>
            </a:r>
            <a:r>
              <a:rPr lang="cs-CZ" b="1" dirty="0" err="1" smtClean="0"/>
              <a:t>Halahan</a:t>
            </a:r>
            <a:r>
              <a:rPr lang="cs-CZ" dirty="0" smtClean="0"/>
              <a:t>: </a:t>
            </a:r>
            <a:r>
              <a:rPr lang="cs-CZ" i="1" dirty="0" err="1" smtClean="0"/>
              <a:t>Južno-ruski</a:t>
            </a:r>
            <a:r>
              <a:rPr lang="cs-CZ" i="1" dirty="0" smtClean="0"/>
              <a:t> </a:t>
            </a:r>
            <a:r>
              <a:rPr lang="cs-CZ" i="1" dirty="0" err="1" smtClean="0"/>
              <a:t>pisni</a:t>
            </a:r>
            <a:r>
              <a:rPr lang="cs-CZ" i="1" dirty="0" smtClean="0"/>
              <a:t> z </a:t>
            </a:r>
            <a:r>
              <a:rPr lang="cs-CZ" i="1" dirty="0" err="1" smtClean="0"/>
              <a:t>holosami</a:t>
            </a:r>
            <a:r>
              <a:rPr lang="cs-CZ" i="1" dirty="0"/>
              <a:t> </a:t>
            </a:r>
            <a:r>
              <a:rPr lang="cs-CZ" dirty="0" smtClean="0"/>
              <a:t>(1857)</a:t>
            </a:r>
          </a:p>
          <a:p>
            <a:r>
              <a:rPr lang="cs-CZ" b="1" dirty="0" smtClean="0"/>
              <a:t>Alois Jedlička</a:t>
            </a:r>
            <a:r>
              <a:rPr lang="cs-CZ" dirty="0" smtClean="0"/>
              <a:t>: </a:t>
            </a:r>
            <a:r>
              <a:rPr lang="cs-CZ" i="1" dirty="0" err="1" smtClean="0"/>
              <a:t>Sobranie</a:t>
            </a:r>
            <a:r>
              <a:rPr lang="cs-CZ" i="1" dirty="0" smtClean="0"/>
              <a:t> </a:t>
            </a:r>
            <a:r>
              <a:rPr lang="cs-CZ" i="1" dirty="0" err="1" smtClean="0"/>
              <a:t>malorossijskich</a:t>
            </a:r>
            <a:r>
              <a:rPr lang="cs-CZ" i="1" dirty="0" smtClean="0"/>
              <a:t> </a:t>
            </a:r>
            <a:r>
              <a:rPr lang="cs-CZ" i="1" dirty="0" err="1" smtClean="0"/>
              <a:t>narodnych</a:t>
            </a:r>
            <a:r>
              <a:rPr lang="cs-CZ" i="1" dirty="0" smtClean="0"/>
              <a:t> </a:t>
            </a:r>
            <a:r>
              <a:rPr lang="cs-CZ" i="1" dirty="0" err="1" smtClean="0"/>
              <a:t>pěsen</a:t>
            </a:r>
            <a:r>
              <a:rPr lang="cs-CZ" i="1" dirty="0" smtClean="0"/>
              <a:t> </a:t>
            </a:r>
            <a:r>
              <a:rPr lang="cs-CZ" dirty="0" smtClean="0"/>
              <a:t>(2 díly, 1860, 1861)</a:t>
            </a:r>
          </a:p>
          <a:p>
            <a:r>
              <a:rPr lang="cs-CZ" b="1" dirty="0" smtClean="0"/>
              <a:t>A. </a:t>
            </a:r>
            <a:r>
              <a:rPr lang="cs-CZ" b="1" dirty="0" err="1" smtClean="0"/>
              <a:t>Kocipinskyj</a:t>
            </a:r>
            <a:r>
              <a:rPr lang="cs-CZ" dirty="0" smtClean="0"/>
              <a:t>: </a:t>
            </a:r>
            <a:r>
              <a:rPr lang="cs-CZ" i="1" dirty="0" err="1" smtClean="0"/>
              <a:t>Pisni</a:t>
            </a:r>
            <a:r>
              <a:rPr lang="cs-CZ" i="1" dirty="0" smtClean="0"/>
              <a:t>, dumky i </a:t>
            </a:r>
            <a:r>
              <a:rPr lang="cs-CZ" i="1" dirty="0" err="1" smtClean="0"/>
              <a:t>šumky</a:t>
            </a:r>
            <a:r>
              <a:rPr lang="cs-CZ" i="1" dirty="0" smtClean="0"/>
              <a:t> </a:t>
            </a:r>
            <a:r>
              <a:rPr lang="cs-CZ" i="1" dirty="0" err="1" smtClean="0"/>
              <a:t>ukrajinskoho</a:t>
            </a:r>
            <a:r>
              <a:rPr lang="cs-CZ" i="1" dirty="0" smtClean="0"/>
              <a:t> </a:t>
            </a:r>
            <a:r>
              <a:rPr lang="cs-CZ" i="1" dirty="0" err="1" smtClean="0"/>
              <a:t>narodu</a:t>
            </a:r>
            <a:r>
              <a:rPr lang="cs-CZ" i="1" dirty="0" smtClean="0"/>
              <a:t> na </a:t>
            </a:r>
            <a:r>
              <a:rPr lang="cs-CZ" i="1" dirty="0" err="1" smtClean="0"/>
              <a:t>Podoli</a:t>
            </a:r>
            <a:r>
              <a:rPr lang="cs-CZ" i="1" dirty="0" smtClean="0"/>
              <a:t>, </a:t>
            </a:r>
            <a:r>
              <a:rPr lang="cs-CZ" i="1" dirty="0" err="1" smtClean="0"/>
              <a:t>Ukrajini</a:t>
            </a:r>
            <a:r>
              <a:rPr lang="cs-CZ" i="1" dirty="0" smtClean="0"/>
              <a:t> i v </a:t>
            </a:r>
            <a:r>
              <a:rPr lang="cs-CZ" i="1" dirty="0" err="1" smtClean="0"/>
              <a:t>Malorosiji</a:t>
            </a:r>
            <a:r>
              <a:rPr lang="cs-CZ" i="1" dirty="0" smtClean="0"/>
              <a:t> </a:t>
            </a:r>
            <a:r>
              <a:rPr lang="cs-CZ" dirty="0" smtClean="0"/>
              <a:t>(zapsaná ve 40. a 50. letech, vydaná 1862)</a:t>
            </a:r>
            <a:endParaRPr lang="cs-CZ" dirty="0"/>
          </a:p>
        </p:txBody>
      </p:sp>
    </p:spTree>
    <p:extLst>
      <p:ext uri="{BB962C8B-B14F-4D97-AF65-F5344CB8AC3E}">
        <p14:creationId xmlns:p14="http://schemas.microsoft.com/office/powerpoint/2010/main" val="606970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260648"/>
            <a:ext cx="8229600" cy="5976664"/>
          </a:xfrm>
        </p:spPr>
        <p:txBody>
          <a:bodyPr>
            <a:normAutofit/>
          </a:bodyPr>
          <a:lstStyle/>
          <a:p>
            <a:pPr>
              <a:spcBef>
                <a:spcPts val="1200"/>
              </a:spcBef>
            </a:pPr>
            <a:r>
              <a:rPr lang="cs-CZ" b="1" dirty="0" err="1" smtClean="0"/>
              <a:t>Oleksandr</a:t>
            </a:r>
            <a:r>
              <a:rPr lang="cs-CZ" b="1" dirty="0" smtClean="0"/>
              <a:t> </a:t>
            </a:r>
            <a:r>
              <a:rPr lang="cs-CZ" b="1" dirty="0" err="1" smtClean="0"/>
              <a:t>Potebňa</a:t>
            </a:r>
            <a:r>
              <a:rPr lang="cs-CZ" dirty="0" smtClean="0"/>
              <a:t>: </a:t>
            </a:r>
            <a:r>
              <a:rPr lang="cs-CZ" i="1" dirty="0" err="1" smtClean="0"/>
              <a:t>Ukrajinski</a:t>
            </a:r>
            <a:r>
              <a:rPr lang="cs-CZ" i="1" dirty="0" smtClean="0"/>
              <a:t> </a:t>
            </a:r>
            <a:r>
              <a:rPr lang="cs-CZ" i="1" dirty="0" err="1" smtClean="0"/>
              <a:t>pisni</a:t>
            </a:r>
            <a:r>
              <a:rPr lang="cs-CZ" i="1" dirty="0" smtClean="0"/>
              <a:t> </a:t>
            </a:r>
            <a:r>
              <a:rPr lang="cs-CZ" dirty="0" smtClean="0"/>
              <a:t>(1863)</a:t>
            </a:r>
          </a:p>
          <a:p>
            <a:pPr>
              <a:spcBef>
                <a:spcPts val="1200"/>
              </a:spcBef>
            </a:pPr>
            <a:r>
              <a:rPr lang="cs-CZ" b="1" dirty="0" err="1" smtClean="0"/>
              <a:t>Stepan</a:t>
            </a:r>
            <a:r>
              <a:rPr lang="cs-CZ" b="1" dirty="0" smtClean="0"/>
              <a:t> </a:t>
            </a:r>
            <a:r>
              <a:rPr lang="cs-CZ" b="1" dirty="0" err="1" smtClean="0"/>
              <a:t>Karpenko</a:t>
            </a:r>
            <a:r>
              <a:rPr lang="cs-CZ" dirty="0" smtClean="0"/>
              <a:t>: </a:t>
            </a:r>
            <a:r>
              <a:rPr lang="cs-CZ" i="1" dirty="0" err="1" smtClean="0"/>
              <a:t>Vasylkovskyj</a:t>
            </a:r>
            <a:r>
              <a:rPr lang="cs-CZ" i="1" dirty="0" smtClean="0"/>
              <a:t> </a:t>
            </a:r>
            <a:r>
              <a:rPr lang="cs-CZ" i="1" dirty="0" err="1" smtClean="0"/>
              <a:t>solovej</a:t>
            </a:r>
            <a:r>
              <a:rPr lang="cs-CZ" i="1" dirty="0" smtClean="0"/>
              <a:t> </a:t>
            </a:r>
            <a:r>
              <a:rPr lang="cs-CZ" i="1" dirty="0" err="1" smtClean="0"/>
              <a:t>Kyjevskoj</a:t>
            </a:r>
            <a:r>
              <a:rPr lang="cs-CZ" i="1" dirty="0" smtClean="0"/>
              <a:t> Ukrajiny </a:t>
            </a:r>
            <a:r>
              <a:rPr lang="cs-CZ" dirty="0" smtClean="0"/>
              <a:t>(1864) – obsahuje také písně ruské, polské, </a:t>
            </a:r>
            <a:r>
              <a:rPr lang="cs-CZ" dirty="0" err="1" smtClean="0"/>
              <a:t>červenoruské</a:t>
            </a:r>
            <a:r>
              <a:rPr lang="cs-CZ" dirty="0" smtClean="0"/>
              <a:t>, bulharské a moldavské, tance z </a:t>
            </a:r>
            <a:r>
              <a:rPr lang="cs-CZ" dirty="0" err="1" smtClean="0"/>
              <a:t>repetoáru</a:t>
            </a:r>
            <a:r>
              <a:rPr lang="cs-CZ" dirty="0" smtClean="0"/>
              <a:t> židovských kapel a písně umělé</a:t>
            </a:r>
          </a:p>
          <a:p>
            <a:pPr>
              <a:spcBef>
                <a:spcPts val="1200"/>
              </a:spcBef>
            </a:pPr>
            <a:r>
              <a:rPr lang="cs-CZ" b="1" dirty="0" smtClean="0"/>
              <a:t>Marko </a:t>
            </a:r>
            <a:r>
              <a:rPr lang="cs-CZ" b="1" dirty="0" err="1" smtClean="0"/>
              <a:t>Vovčok</a:t>
            </a:r>
            <a:r>
              <a:rPr lang="cs-CZ" dirty="0" smtClean="0"/>
              <a:t>: </a:t>
            </a:r>
            <a:r>
              <a:rPr lang="cs-CZ" i="1" dirty="0" err="1" smtClean="0"/>
              <a:t>Dvisti</a:t>
            </a:r>
            <a:r>
              <a:rPr lang="cs-CZ" i="1" dirty="0" smtClean="0"/>
              <a:t> </a:t>
            </a:r>
            <a:r>
              <a:rPr lang="cs-CZ" i="1" dirty="0" err="1" smtClean="0"/>
              <a:t>ukrajinskych</a:t>
            </a:r>
            <a:r>
              <a:rPr lang="cs-CZ" i="1" dirty="0" smtClean="0"/>
              <a:t> </a:t>
            </a:r>
            <a:r>
              <a:rPr lang="cs-CZ" i="1" dirty="0" err="1" smtClean="0"/>
              <a:t>piseň</a:t>
            </a:r>
            <a:r>
              <a:rPr lang="cs-CZ" dirty="0" smtClean="0"/>
              <a:t> (1867)</a:t>
            </a:r>
          </a:p>
          <a:p>
            <a:pPr>
              <a:spcBef>
                <a:spcPts val="1200"/>
              </a:spcBef>
            </a:pPr>
            <a:r>
              <a:rPr lang="cs-CZ" b="1" dirty="0" err="1" smtClean="0"/>
              <a:t>Oleksij</a:t>
            </a:r>
            <a:r>
              <a:rPr lang="cs-CZ" b="1" dirty="0" smtClean="0"/>
              <a:t> </a:t>
            </a:r>
            <a:r>
              <a:rPr lang="cs-CZ" b="1" dirty="0" err="1" smtClean="0"/>
              <a:t>Hulak-Artemovskyj</a:t>
            </a:r>
            <a:r>
              <a:rPr lang="cs-CZ" dirty="0" smtClean="0"/>
              <a:t>: </a:t>
            </a:r>
            <a:r>
              <a:rPr lang="cs-CZ" i="1" dirty="0" err="1" smtClean="0"/>
              <a:t>Narodni</a:t>
            </a:r>
            <a:r>
              <a:rPr lang="cs-CZ" i="1" dirty="0" smtClean="0"/>
              <a:t> </a:t>
            </a:r>
            <a:r>
              <a:rPr lang="cs-CZ" i="1" dirty="0" err="1" smtClean="0"/>
              <a:t>ukrajinski</a:t>
            </a:r>
            <a:r>
              <a:rPr lang="cs-CZ" i="1" dirty="0" smtClean="0"/>
              <a:t> </a:t>
            </a:r>
            <a:r>
              <a:rPr lang="cs-CZ" i="1" dirty="0" err="1" smtClean="0"/>
              <a:t>pisni</a:t>
            </a:r>
            <a:r>
              <a:rPr lang="cs-CZ" i="1" dirty="0" smtClean="0"/>
              <a:t> z </a:t>
            </a:r>
            <a:r>
              <a:rPr lang="cs-CZ" i="1" dirty="0" err="1" smtClean="0"/>
              <a:t>notamy</a:t>
            </a:r>
            <a:r>
              <a:rPr lang="cs-CZ" dirty="0" smtClean="0"/>
              <a:t> (1868) – obsahuje i vícehlasé písně</a:t>
            </a:r>
            <a:endParaRPr lang="cs-CZ" dirty="0"/>
          </a:p>
        </p:txBody>
      </p:sp>
    </p:spTree>
    <p:extLst>
      <p:ext uri="{BB962C8B-B14F-4D97-AF65-F5344CB8AC3E}">
        <p14:creationId xmlns:p14="http://schemas.microsoft.com/office/powerpoint/2010/main" val="734026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Hudebně-folkloristická činnost </a:t>
            </a:r>
            <a:br>
              <a:rPr lang="cs-CZ" dirty="0" smtClean="0"/>
            </a:br>
            <a:r>
              <a:rPr lang="cs-CZ" dirty="0" err="1" smtClean="0"/>
              <a:t>Mykoly</a:t>
            </a:r>
            <a:r>
              <a:rPr lang="cs-CZ" dirty="0" smtClean="0"/>
              <a:t> </a:t>
            </a:r>
            <a:r>
              <a:rPr lang="cs-CZ" dirty="0" err="1" smtClean="0"/>
              <a:t>Lysenka</a:t>
            </a:r>
            <a:r>
              <a:rPr lang="cs-CZ" dirty="0" smtClean="0"/>
              <a:t> (1842-1912)</a:t>
            </a:r>
            <a:endParaRPr lang="cs-CZ" dirty="0"/>
          </a:p>
        </p:txBody>
      </p:sp>
      <p:pic>
        <p:nvPicPr>
          <p:cNvPr id="6" name="Zástupný symbol pro obsah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2348880"/>
            <a:ext cx="2232248" cy="3487888"/>
          </a:xfrm>
        </p:spPr>
      </p:pic>
      <p:sp>
        <p:nvSpPr>
          <p:cNvPr id="7" name="TextovéPole 6"/>
          <p:cNvSpPr txBox="1"/>
          <p:nvPr/>
        </p:nvSpPr>
        <p:spPr>
          <a:xfrm>
            <a:off x="3131841" y="2025165"/>
            <a:ext cx="5688632" cy="4524315"/>
          </a:xfrm>
          <a:prstGeom prst="rect">
            <a:avLst/>
          </a:prstGeom>
          <a:noFill/>
        </p:spPr>
        <p:txBody>
          <a:bodyPr wrap="square" rtlCol="0">
            <a:spAutoFit/>
          </a:bodyPr>
          <a:lstStyle/>
          <a:p>
            <a:pPr marL="285750" indent="-285750">
              <a:buFont typeface="Arial" panose="020B0604020202020204" pitchFamily="34" charset="0"/>
              <a:buChar char="•"/>
            </a:pPr>
            <a:r>
              <a:rPr lang="cs-CZ" sz="2400" dirty="0" smtClean="0"/>
              <a:t>sběratelská činnost od 60. let 19. století</a:t>
            </a:r>
          </a:p>
          <a:p>
            <a:pPr marL="285750" indent="-285750">
              <a:buFont typeface="Arial" panose="020B0604020202020204" pitchFamily="34" charset="0"/>
              <a:buChar char="•"/>
            </a:pPr>
            <a:r>
              <a:rPr lang="cs-CZ" sz="2400" dirty="0" smtClean="0"/>
              <a:t>četné teoretické postřehy</a:t>
            </a:r>
          </a:p>
          <a:p>
            <a:pPr marL="285750" indent="-285750">
              <a:buFont typeface="Arial" panose="020B0604020202020204" pitchFamily="34" charset="0"/>
              <a:buChar char="•"/>
            </a:pPr>
            <a:r>
              <a:rPr lang="cs-CZ" sz="2400" dirty="0" smtClean="0"/>
              <a:t>první organografický popis kobzy a jiných nástrojů lidového instrumentáře</a:t>
            </a:r>
          </a:p>
          <a:p>
            <a:pPr marL="285750" indent="-285750">
              <a:buFont typeface="Arial" panose="020B0604020202020204" pitchFamily="34" charset="0"/>
              <a:buChar char="•"/>
            </a:pPr>
            <a:r>
              <a:rPr lang="cs-CZ" sz="2400" dirty="0" smtClean="0"/>
              <a:t>jeho harmonizace lidových písní je v souladu s jejich melodikou (harmonizátor musí ukrajinské písni ušít vpravdě lidový kroj – s ukrajinskou písní nelze nakládat jako s písní západoevropskou</a:t>
            </a:r>
          </a:p>
          <a:p>
            <a:pPr marL="285750" indent="-285750">
              <a:buFont typeface="Arial" panose="020B0604020202020204" pitchFamily="34" charset="0"/>
              <a:buChar char="•"/>
            </a:pPr>
            <a:r>
              <a:rPr lang="cs-CZ" sz="2400" dirty="0" smtClean="0"/>
              <a:t>sborové koncerty lidových </a:t>
            </a:r>
            <a:r>
              <a:rPr lang="cs-CZ" sz="2400" dirty="0" err="1" smtClean="0"/>
              <a:t>psíní</a:t>
            </a:r>
            <a:endParaRPr lang="cs-CZ" sz="2400" dirty="0" smtClean="0"/>
          </a:p>
          <a:p>
            <a:pPr marL="285750" indent="-285750">
              <a:buFont typeface="Arial" panose="020B0604020202020204" pitchFamily="34" charset="0"/>
              <a:buChar char="•"/>
            </a:pPr>
            <a:r>
              <a:rPr lang="cs-CZ" sz="2400" dirty="0" smtClean="0"/>
              <a:t>využití folklóru ve vlastní kompoziční činnosti</a:t>
            </a:r>
            <a:endParaRPr lang="cs-CZ" sz="2400" dirty="0"/>
          </a:p>
        </p:txBody>
      </p:sp>
    </p:spTree>
    <p:extLst>
      <p:ext uri="{BB962C8B-B14F-4D97-AF65-F5344CB8AC3E}">
        <p14:creationId xmlns:p14="http://schemas.microsoft.com/office/powerpoint/2010/main" val="1575584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Moje prezentace modrá">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Moje prezentace modrá</Template>
  <TotalTime>109</TotalTime>
  <Words>652</Words>
  <Application>Microsoft Office PowerPoint</Application>
  <PresentationFormat>Předvádění na obrazovce (4:3)</PresentationFormat>
  <Paragraphs>60</Paragraphs>
  <Slides>14</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14</vt:i4>
      </vt:variant>
    </vt:vector>
  </HeadingPairs>
  <TitlesOfParts>
    <vt:vector size="18" baseType="lpstr">
      <vt:lpstr>Arial</vt:lpstr>
      <vt:lpstr>Calibri</vt:lpstr>
      <vt:lpstr>Wingdings</vt:lpstr>
      <vt:lpstr>Moje prezentace modrá</vt:lpstr>
      <vt:lpstr>Počátky ukrajinské hudební folkloristiky</vt:lpstr>
      <vt:lpstr>Sbírání ukrajinské lidové hudby</vt:lpstr>
      <vt:lpstr>První notované záznamy ukrajinského hudebního folklóru</vt:lpstr>
      <vt:lpstr>Prezentace aplikace PowerPoint</vt:lpstr>
      <vt:lpstr>Prezentace aplikace PowerPoint</vt:lpstr>
      <vt:lpstr>Prezentace aplikace PowerPoint</vt:lpstr>
      <vt:lpstr>Prezentace aplikace PowerPoint</vt:lpstr>
      <vt:lpstr>Prezentace aplikace PowerPoint</vt:lpstr>
      <vt:lpstr>Hudebně-folkloristická činnost  Mykoly Lysenka (1842-1912)</vt:lpstr>
      <vt:lpstr>Prezentace aplikace PowerPoint</vt:lpstr>
      <vt:lpstr>Prezentace aplikace PowerPoint</vt:lpstr>
      <vt:lpstr>Prezentace aplikace PowerPoint</vt:lpstr>
      <vt:lpstr>Prezentace aplikace PowerPoint</vt:lpstr>
      <vt:lpstr>Omyly Mykoly Lysenka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Počátky ukrajinské hudební folkloristiky</dc:title>
  <dc:creator>Petr Ch. Kalina</dc:creator>
  <cp:lastModifiedBy>Petr Kalina</cp:lastModifiedBy>
  <cp:revision>16</cp:revision>
  <dcterms:created xsi:type="dcterms:W3CDTF">2014-03-31T22:08:57Z</dcterms:created>
  <dcterms:modified xsi:type="dcterms:W3CDTF">2014-04-01T13:39:04Z</dcterms:modified>
</cp:coreProperties>
</file>