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67B9D-BDBD-47E0-90B3-D18923B51A8E}" type="datetimeFigureOut">
              <a:rPr lang="cs-CZ" smtClean="0"/>
              <a:t>18.3.2014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E62C3-F826-4229-85B3-4C37252F6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49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1561-ECC1-40D3-9C73-193B7DC93DF2}" type="datetime1">
              <a:rPr lang="cs-CZ" smtClean="0"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4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36C1-3834-4E86-951F-08837BF9FD7A}" type="datetime1">
              <a:rPr lang="cs-CZ" smtClean="0"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80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DB92F-3D19-43FF-84E8-77984E3EB7DB}" type="datetime1">
              <a:rPr lang="cs-CZ" smtClean="0"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09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9E584-19ED-46E8-A574-8216BA423BF9}" type="datetime1">
              <a:rPr lang="cs-CZ" smtClean="0"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45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BD40-9CBE-4A85-9AE5-CC50E7A4BCA8}" type="datetime1">
              <a:rPr lang="cs-CZ" smtClean="0"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32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2197-25EE-4B0B-9F82-F6CBA850F2FD}" type="datetime1">
              <a:rPr lang="cs-CZ" smtClean="0"/>
              <a:t>18.3.2014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94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B8FB4-5D8D-4D6F-B445-8803896C4033}" type="datetime1">
              <a:rPr lang="cs-CZ" smtClean="0"/>
              <a:t>18.3.2014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0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91101-D258-456C-AC70-9EE239856DFE}" type="datetime1">
              <a:rPr lang="cs-CZ" smtClean="0"/>
              <a:t>18.3.2014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9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85C54-A036-456C-9E27-BDBFDFD7FBFD}" type="datetime1">
              <a:rPr lang="cs-CZ" smtClean="0"/>
              <a:t>18.3.2014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86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1B58-91EA-422D-B7D0-772BFA936676}" type="datetime1">
              <a:rPr lang="cs-CZ" smtClean="0"/>
              <a:t>18.3.2014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57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E679-D2D7-4BA4-8A68-BD3D6FEAE969}" type="datetime1">
              <a:rPr lang="cs-CZ" smtClean="0"/>
              <a:t>18.3.2014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03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0000">
              <a:srgbClr val="000082"/>
            </a:gs>
            <a:gs pos="24160">
              <a:srgbClr val="0012A2"/>
            </a:gs>
            <a:gs pos="33000">
              <a:srgbClr val="0047FF"/>
            </a:gs>
            <a:gs pos="67000">
              <a:srgbClr val="000082"/>
            </a:gs>
            <a:gs pos="83000">
              <a:srgbClr val="0047FF"/>
            </a:gs>
            <a:gs pos="88000">
              <a:srgbClr val="000082"/>
            </a:gs>
            <a:gs pos="91000">
              <a:srgbClr val="0047FF">
                <a:lumMod val="88000"/>
                <a:lumOff val="12000"/>
                <a:alpha val="9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E3E36-45BA-4E08-B093-15B093C42C22}" type="datetime1">
              <a:rPr lang="cs-CZ" smtClean="0"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729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pe8YQVkdYE" TargetMode="External"/><Relationship Id="rId2" Type="http://schemas.openxmlformats.org/officeDocument/2006/relationships/hyperlink" Target="https://www.youtube.com/watch?v=TZwwqXecdqo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e7kmqro3A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1470025"/>
          </a:xfrm>
        </p:spPr>
        <p:txBody>
          <a:bodyPr>
            <a:normAutofit/>
          </a:bodyPr>
          <a:lstStyle/>
          <a:p>
            <a:r>
              <a:rPr lang="cs-CZ" sz="5400" dirty="0" smtClean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Fenomén starců (kobzarů)</a:t>
            </a:r>
            <a:endParaRPr lang="cs-CZ" sz="5400" dirty="0"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28871" y="4581128"/>
            <a:ext cx="6400800" cy="766936"/>
          </a:xfrm>
        </p:spPr>
        <p:txBody>
          <a:bodyPr>
            <a:normAutofit/>
          </a:bodyPr>
          <a:lstStyle/>
          <a:p>
            <a:r>
              <a:rPr lang="cs-CZ" sz="2800" smtClean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PhDr. </a:t>
            </a:r>
            <a:r>
              <a:rPr lang="cs-CZ" sz="2800" dirty="0" smtClean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Petr Kalina, Ph.D.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923928" y="5949280"/>
            <a:ext cx="1016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D665ABA2-ECDB-49AB-8A05-75699C3EBC85}" type="datetime1">
              <a:rPr lang="cs-CZ" sz="1600" smtClean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pPr algn="ctr"/>
              <a:t>18.3.2014</a:t>
            </a:fld>
            <a:endParaRPr lang="cs-CZ" sz="1600" dirty="0"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0688"/>
            <a:ext cx="1210686" cy="12106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0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Starc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7366" y="1412776"/>
            <a:ext cx="8229600" cy="74867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sz="2800" dirty="0" smtClean="0"/>
              <a:t>ukrajinský lidový pěvec, který se doprovází na kobzu, banduru nebo niněru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36909"/>
            <a:ext cx="2011680" cy="37581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04865"/>
            <a:ext cx="2260572" cy="37902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9326" y="3270685"/>
            <a:ext cx="3744415" cy="20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74830"/>
            <a:ext cx="2278862" cy="325551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Starci (</a:t>
            </a:r>
            <a:r>
              <a:rPr lang="cs-CZ" dirty="0" err="1" smtClean="0"/>
              <a:t>kobzaři</a:t>
            </a:r>
            <a:r>
              <a:rPr lang="cs-CZ" dirty="0" smtClean="0"/>
              <a:t>, banduristé, </a:t>
            </a:r>
            <a:r>
              <a:rPr lang="cs-CZ" dirty="0" err="1" smtClean="0"/>
              <a:t>lyrníci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6707088" cy="1972816"/>
          </a:xfrm>
        </p:spPr>
        <p:txBody>
          <a:bodyPr/>
          <a:lstStyle/>
          <a:p>
            <a:r>
              <a:rPr lang="cs-CZ" dirty="0" smtClean="0"/>
              <a:t>provozovali potulný život</a:t>
            </a:r>
          </a:p>
          <a:p>
            <a:r>
              <a:rPr lang="cs-CZ" dirty="0" smtClean="0"/>
              <a:t>jejich umění jim bylo zdrojem obživy</a:t>
            </a:r>
          </a:p>
          <a:p>
            <a:r>
              <a:rPr lang="cs-CZ" dirty="0" smtClean="0"/>
              <a:t>byli nevidomí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51920" y="5477323"/>
            <a:ext cx="2154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Kobzar </a:t>
            </a:r>
            <a:r>
              <a:rPr lang="cs-CZ" dirty="0" err="1" smtClean="0"/>
              <a:t>Ostap</a:t>
            </a:r>
            <a:r>
              <a:rPr lang="cs-CZ" dirty="0" smtClean="0"/>
              <a:t> </a:t>
            </a:r>
            <a:r>
              <a:rPr lang="cs-CZ" dirty="0" err="1" smtClean="0"/>
              <a:t>Veresaj</a:t>
            </a:r>
            <a:endParaRPr lang="cs-CZ" dirty="0" smtClean="0"/>
          </a:p>
          <a:p>
            <a:r>
              <a:rPr lang="cs-CZ" dirty="0" smtClean="0"/>
              <a:t>2. pol. 19.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669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typická součást repertoáru Starců</a:t>
            </a:r>
          </a:p>
          <a:p>
            <a:r>
              <a:rPr lang="cs-CZ" dirty="0"/>
              <a:t>hudebně-poetický útvar lidové </a:t>
            </a:r>
            <a:r>
              <a:rPr lang="cs-CZ" dirty="0" smtClean="0"/>
              <a:t>tvorby</a:t>
            </a:r>
          </a:p>
          <a:p>
            <a:r>
              <a:rPr lang="cs-CZ" dirty="0"/>
              <a:t>o</a:t>
            </a:r>
            <a:r>
              <a:rPr lang="cs-CZ" dirty="0" smtClean="0"/>
              <a:t>pěvuje historickou událost (epický charakter)</a:t>
            </a:r>
          </a:p>
          <a:p>
            <a:r>
              <a:rPr lang="cs-CZ" dirty="0" smtClean="0"/>
              <a:t>deklamativní melodika</a:t>
            </a:r>
          </a:p>
          <a:p>
            <a:r>
              <a:rPr lang="cs-CZ" dirty="0" smtClean="0"/>
              <a:t>melodie je vždy improvizovaná</a:t>
            </a:r>
          </a:p>
          <a:p>
            <a:r>
              <a:rPr lang="cs-CZ" dirty="0" smtClean="0"/>
              <a:t>zpěvem dum se šířilo nejen starcovské umění, nýbrž také historické události</a:t>
            </a:r>
          </a:p>
          <a:p>
            <a:r>
              <a:rPr lang="cs-CZ" dirty="0" smtClean="0"/>
              <a:t>hudební struktura těsně závisí na struktuře a </a:t>
            </a:r>
            <a:r>
              <a:rPr lang="cs-CZ" dirty="0" err="1" smtClean="0"/>
              <a:t>prozódii</a:t>
            </a:r>
            <a:r>
              <a:rPr lang="cs-CZ" dirty="0" smtClean="0"/>
              <a:t> textu</a:t>
            </a:r>
          </a:p>
        </p:txBody>
      </p:sp>
    </p:spTree>
    <p:extLst>
      <p:ext uri="{BB962C8B-B14F-4D97-AF65-F5344CB8AC3E}">
        <p14:creationId xmlns:p14="http://schemas.microsoft.com/office/powerpoint/2010/main" val="42042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83568" y="836712"/>
            <a:ext cx="54689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Jehor</a:t>
            </a:r>
            <a:r>
              <a:rPr lang="cs-CZ" sz="2400" dirty="0" smtClean="0"/>
              <a:t> </a:t>
            </a:r>
            <a:r>
              <a:rPr lang="cs-CZ" sz="2400" dirty="0" err="1" smtClean="0"/>
              <a:t>Movčan</a:t>
            </a:r>
            <a:r>
              <a:rPr lang="cs-CZ" sz="2400" dirty="0"/>
              <a:t> </a:t>
            </a:r>
            <a:r>
              <a:rPr lang="cs-CZ" sz="2400" dirty="0" smtClean="0"/>
              <a:t>(1868-1968): Pláč nevolníků</a:t>
            </a:r>
          </a:p>
          <a:p>
            <a:r>
              <a:rPr lang="cs-CZ" dirty="0" smtClean="0"/>
              <a:t>duma ze 16. století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1582" y="2247642"/>
            <a:ext cx="3729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Duma o Marusje </a:t>
            </a:r>
            <a:r>
              <a:rPr lang="cs-CZ" sz="2400" dirty="0" err="1" smtClean="0"/>
              <a:t>Bohuslavce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8" y="3356991"/>
            <a:ext cx="66901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Heorhij</a:t>
            </a:r>
            <a:r>
              <a:rPr lang="cs-CZ" sz="2400" dirty="0" smtClean="0"/>
              <a:t> Tkačenko (1898-1993): Není na světě pravdy</a:t>
            </a:r>
          </a:p>
          <a:p>
            <a:r>
              <a:rPr lang="cs-CZ" dirty="0" smtClean="0"/>
              <a:t>stará kobzarská píseň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83568" y="4715918"/>
            <a:ext cx="70995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Jevhen</a:t>
            </a:r>
            <a:r>
              <a:rPr lang="cs-CZ" sz="2400" dirty="0" smtClean="0"/>
              <a:t> </a:t>
            </a:r>
            <a:r>
              <a:rPr lang="cs-CZ" sz="2400" dirty="0" err="1" smtClean="0"/>
              <a:t>Adamcevyč</a:t>
            </a:r>
            <a:r>
              <a:rPr lang="cs-CZ" sz="2400" dirty="0"/>
              <a:t> </a:t>
            </a:r>
            <a:r>
              <a:rPr lang="cs-CZ" sz="2400" dirty="0" smtClean="0"/>
              <a:t>(1904-1972): </a:t>
            </a:r>
            <a:r>
              <a:rPr lang="cs-CZ" sz="2400" dirty="0" err="1" smtClean="0"/>
              <a:t>Iz</a:t>
            </a:r>
            <a:r>
              <a:rPr lang="cs-CZ" sz="2400" dirty="0" smtClean="0"/>
              <a:t>-za hory </a:t>
            </a:r>
            <a:r>
              <a:rPr lang="cs-CZ" sz="2400" dirty="0" err="1" smtClean="0"/>
              <a:t>voron</a:t>
            </a:r>
            <a:r>
              <a:rPr lang="cs-CZ" sz="2400" dirty="0" smtClean="0"/>
              <a:t> </a:t>
            </a:r>
            <a:r>
              <a:rPr lang="cs-CZ" sz="2400" dirty="0" err="1" smtClean="0"/>
              <a:t>krjače</a:t>
            </a:r>
            <a:endParaRPr lang="cs-CZ" sz="2400" dirty="0" smtClean="0"/>
          </a:p>
          <a:p>
            <a:r>
              <a:rPr lang="cs-CZ" dirty="0" smtClean="0"/>
              <a:t>ukrajinská lidová píse</a:t>
            </a:r>
            <a:r>
              <a:rPr lang="cs-CZ" dirty="0"/>
              <a:t>ň</a:t>
            </a:r>
          </a:p>
        </p:txBody>
      </p:sp>
      <p:pic>
        <p:nvPicPr>
          <p:cNvPr id="10" name="Pro Marus´u Bohuslavku-du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3758" y="2247642"/>
            <a:ext cx="609600" cy="664840"/>
          </a:xfrm>
          <a:prstGeom prst="rect">
            <a:avLst/>
          </a:prstGeom>
        </p:spPr>
      </p:pic>
      <p:pic>
        <p:nvPicPr>
          <p:cNvPr id="11" name="02 plach newilnykiv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2400" y="857932"/>
            <a:ext cx="609600" cy="609600"/>
          </a:xfrm>
          <a:prstGeom prst="rect">
            <a:avLst/>
          </a:prstGeom>
        </p:spPr>
      </p:pic>
      <p:pic>
        <p:nvPicPr>
          <p:cNvPr id="6" name="04 oj, ne puhaj puhachenk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2400" y="4715918"/>
            <a:ext cx="609600" cy="609600"/>
          </a:xfrm>
          <a:prstGeom prst="rect">
            <a:avLst/>
          </a:prstGeom>
          <a:noFill/>
        </p:spPr>
      </p:pic>
      <p:pic>
        <p:nvPicPr>
          <p:cNvPr id="13" name="09 Stopa 9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8326" y="3356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9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563888" y="620688"/>
            <a:ext cx="1850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/>
              <a:t>Niněra</a:t>
            </a:r>
            <a:endParaRPr lang="cs-CZ" sz="4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33822" y="2636912"/>
            <a:ext cx="7710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hlinkClick r:id="rId2"/>
              </a:rPr>
              <a:t>Казачий круг: </a:t>
            </a:r>
            <a:r>
              <a:rPr lang="ru-RU" sz="3200" dirty="0">
                <a:hlinkClick r:id="rId2"/>
              </a:rPr>
              <a:t>Не сокол с орлом </a:t>
            </a:r>
            <a:r>
              <a:rPr lang="ru-RU" sz="3200" dirty="0" smtClean="0">
                <a:hlinkClick r:id="rId2"/>
              </a:rPr>
              <a:t>солетались</a:t>
            </a:r>
            <a:endParaRPr lang="ru-RU" sz="3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563888" y="393305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hlinkClick r:id="rId3"/>
              </a:rPr>
              <a:t>Jiří </a:t>
            </a:r>
            <a:r>
              <a:rPr lang="cs-CZ" sz="3200" dirty="0" err="1" smtClean="0">
                <a:hlinkClick r:id="rId3"/>
              </a:rPr>
              <a:t>Wehle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064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75856" y="620688"/>
            <a:ext cx="2664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 smtClean="0"/>
              <a:t>Folkorismus</a:t>
            </a:r>
            <a:endParaRPr lang="cs-CZ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10610" y="2611716"/>
            <a:ext cx="6794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hlinkClick r:id="rId2"/>
              </a:rPr>
              <a:t>Národní zasloužilá kapela banduristů Ukrajiny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39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Vlastní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156</Words>
  <Application>Microsoft Office PowerPoint</Application>
  <PresentationFormat>Předvádění na obrazovce (4:3)</PresentationFormat>
  <Paragraphs>31</Paragraphs>
  <Slides>7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Arial</vt:lpstr>
      <vt:lpstr>Calibri</vt:lpstr>
      <vt:lpstr>Motiv systému Office</vt:lpstr>
      <vt:lpstr>Fenomén starců (kobzarů)</vt:lpstr>
      <vt:lpstr>Starc</vt:lpstr>
      <vt:lpstr>Starci (kobzaři, banduristé, lyrníci)</vt:lpstr>
      <vt:lpstr>Duma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Ch. \k</dc:creator>
  <cp:lastModifiedBy>Petr Kalina</cp:lastModifiedBy>
  <cp:revision>23</cp:revision>
  <dcterms:created xsi:type="dcterms:W3CDTF">2011-02-28T16:35:33Z</dcterms:created>
  <dcterms:modified xsi:type="dcterms:W3CDTF">2014-03-18T14:22:00Z</dcterms:modified>
</cp:coreProperties>
</file>