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7" r:id="rId2"/>
    <p:sldId id="261" r:id="rId3"/>
    <p:sldId id="260" r:id="rId4"/>
    <p:sldId id="263" r:id="rId5"/>
    <p:sldId id="262" r:id="rId6"/>
    <p:sldId id="258" r:id="rId7"/>
    <p:sldId id="259" r:id="rId8"/>
    <p:sldId id="264" r:id="rId9"/>
    <p:sldId id="265" r:id="rId10"/>
    <p:sldId id="266" r:id="rId11"/>
    <p:sldId id="268" r:id="rId12"/>
    <p:sldId id="269" r:id="rId13"/>
    <p:sldId id="271" r:id="rId14"/>
    <p:sldId id="270" r:id="rId15"/>
    <p:sldId id="272" r:id="rId16"/>
    <p:sldId id="274" r:id="rId17"/>
    <p:sldId id="273" r:id="rId18"/>
  </p:sldIdLst>
  <p:sldSz cx="9144000" cy="6858000" type="screen4x3"/>
  <p:notesSz cx="9144000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6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0B759-1898-496F-85F2-8B147797F101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A64D7-E5EE-4FEA-A2CC-137F0BAA78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687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kumimoji="1" lang="ja-JP" altLang="en-US" b="1" dirty="0" smtClean="0">
                <a:solidFill>
                  <a:srgbClr val="7030A0"/>
                </a:solidFill>
              </a:rPr>
              <a:t>水曜１限：日本語会話クラス</a:t>
            </a:r>
            <a:r>
              <a:rPr kumimoji="1" lang="en-US" altLang="ja-JP" b="1" dirty="0" smtClean="0">
                <a:solidFill>
                  <a:srgbClr val="7030A0"/>
                </a:solidFill>
              </a:rPr>
              <a:t/>
            </a:r>
            <a:br>
              <a:rPr kumimoji="1" lang="en-US" altLang="ja-JP" b="1" dirty="0" smtClean="0">
                <a:solidFill>
                  <a:srgbClr val="7030A0"/>
                </a:solidFill>
              </a:rPr>
            </a:br>
            <a:r>
              <a:rPr kumimoji="1" lang="en-US" altLang="ja-JP" b="1" dirty="0" smtClean="0">
                <a:solidFill>
                  <a:srgbClr val="7030A0"/>
                </a:solidFill>
              </a:rPr>
              <a:t/>
            </a:r>
            <a:br>
              <a:rPr kumimoji="1" lang="en-US" altLang="ja-JP" b="1" dirty="0" smtClean="0">
                <a:solidFill>
                  <a:srgbClr val="7030A0"/>
                </a:solidFill>
              </a:rPr>
            </a:br>
            <a:r>
              <a:rPr lang="ja-JP" altLang="en-US" dirty="0" smtClean="0"/>
              <a:t>三宮</a:t>
            </a:r>
            <a:r>
              <a:rPr lang="ja-JP" altLang="en-US" dirty="0"/>
              <a:t>担当：第二回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2913187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 smtClean="0">
                <a:solidFill>
                  <a:srgbClr val="00B050"/>
                </a:solidFill>
              </a:rPr>
              <a:t>テーマ：「苗字」＋「さん」で呼び合う人間関係</a:t>
            </a:r>
            <a:endParaRPr lang="en-US" altLang="ja-JP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ja-JP" b="1" dirty="0">
              <a:solidFill>
                <a:srgbClr val="00B050"/>
              </a:solidFill>
            </a:endParaRPr>
          </a:p>
          <a:p>
            <a:pPr marL="1798638" indent="-1798638">
              <a:buNone/>
            </a:pPr>
            <a:r>
              <a:rPr lang="ja-JP" altLang="en-US" b="1" dirty="0" smtClean="0">
                <a:solidFill>
                  <a:srgbClr val="00B050"/>
                </a:solidFill>
              </a:rPr>
              <a:t>状況設定：大学に入って初めて出会う学生同士が自己紹介しあう。</a:t>
            </a:r>
            <a:endParaRPr lang="en-US" altLang="ja-JP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pPr marL="452438" indent="-452438">
              <a:buNone/>
            </a:pPr>
            <a:r>
              <a:rPr lang="ja-JP" altLang="en-US" dirty="0"/>
              <a:t>△「チェコの</a:t>
            </a:r>
            <a:r>
              <a:rPr lang="ja-JP" altLang="en-US" u="sng" dirty="0"/>
              <a:t>南の方</a:t>
            </a:r>
            <a:r>
              <a:rPr lang="ja-JP" altLang="en-US" dirty="0"/>
              <a:t>の</a:t>
            </a:r>
            <a:r>
              <a:rPr lang="ja-JP" altLang="en-US" u="sng" dirty="0"/>
              <a:t>ブルノ（という町）</a:t>
            </a:r>
            <a:r>
              <a:rPr lang="ja-JP" altLang="en-US" dirty="0"/>
              <a:t>です。」</a:t>
            </a:r>
            <a:endParaRPr lang="en-US" altLang="ja-JP" dirty="0"/>
          </a:p>
          <a:p>
            <a:pPr marL="452438" indent="0">
              <a:buNone/>
            </a:pPr>
            <a:r>
              <a:rPr lang="en-US" altLang="ja-JP" dirty="0" smtClean="0"/>
              <a:t>a.</a:t>
            </a:r>
            <a:r>
              <a:rPr lang="ja-JP" altLang="en-US" dirty="0" smtClean="0"/>
              <a:t>「</a:t>
            </a:r>
            <a:r>
              <a:rPr lang="ja-JP" altLang="en-US" dirty="0"/>
              <a:t>どこの出身ですか」</a:t>
            </a:r>
            <a:endParaRPr lang="en-US" altLang="ja-JP" dirty="0"/>
          </a:p>
          <a:p>
            <a:pPr marL="452438" indent="0">
              <a:buNone/>
            </a:pPr>
            <a:r>
              <a:rPr lang="en-US" altLang="ja-JP" dirty="0" smtClean="0"/>
              <a:t>b.</a:t>
            </a:r>
            <a:r>
              <a:rPr lang="ja-JP" altLang="en-US" dirty="0" smtClean="0"/>
              <a:t>「</a:t>
            </a:r>
            <a:r>
              <a:rPr lang="ja-JP" altLang="en-US" dirty="0"/>
              <a:t>どこのご出身ですか」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▲「私・僕は北海道です。札幌の出身です。」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1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３．自己紹介をしよう（２）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50"/>
                </a:solidFill>
              </a:rPr>
              <a:t>練習２</a:t>
            </a:r>
            <a:endParaRPr kumimoji="1" lang="en-US" altLang="ja-JP" b="1" dirty="0" smtClean="0">
              <a:solidFill>
                <a:srgbClr val="00B050"/>
              </a:solidFill>
            </a:endParaRPr>
          </a:p>
          <a:p>
            <a:pPr marL="0" indent="985838">
              <a:buNone/>
            </a:pPr>
            <a:r>
              <a:rPr lang="ja-JP" altLang="en-US" b="1" dirty="0">
                <a:solidFill>
                  <a:srgbClr val="00B0F0"/>
                </a:solidFill>
              </a:rPr>
              <a:t>１）自分の「日本名の苗字」を使う</a:t>
            </a:r>
            <a:endParaRPr lang="en-US" altLang="ja-JP" b="1" dirty="0">
              <a:solidFill>
                <a:srgbClr val="00B0F0"/>
              </a:solidFill>
            </a:endParaRPr>
          </a:p>
          <a:p>
            <a:pPr marL="0" indent="985838">
              <a:buNone/>
            </a:pPr>
            <a:r>
              <a:rPr lang="ja-JP" altLang="en-US" b="1" dirty="0">
                <a:solidFill>
                  <a:srgbClr val="00B0F0"/>
                </a:solidFill>
              </a:rPr>
              <a:t>２）日本の地方名や県名</a:t>
            </a:r>
            <a:endParaRPr lang="en-US" altLang="ja-JP" b="1" dirty="0">
              <a:solidFill>
                <a:srgbClr val="00B0F0"/>
              </a:solidFill>
            </a:endParaRPr>
          </a:p>
          <a:p>
            <a:pPr marL="0" indent="985838">
              <a:buNone/>
            </a:pPr>
            <a:r>
              <a:rPr lang="ja-JP" altLang="en-US" b="1" dirty="0">
                <a:solidFill>
                  <a:srgbClr val="00B0F0"/>
                </a:solidFill>
              </a:rPr>
              <a:t>３）その中の市や町の名前</a:t>
            </a:r>
          </a:p>
          <a:p>
            <a:pPr marL="452438" indent="-452438">
              <a:buNone/>
            </a:pPr>
            <a:endParaRPr kumimoji="1" lang="en-US" altLang="ja-JP" dirty="0" smtClean="0"/>
          </a:p>
          <a:p>
            <a:pPr marL="452438" indent="-452438">
              <a:buNone/>
            </a:pPr>
            <a:r>
              <a:rPr kumimoji="1" lang="ja-JP" altLang="en-US" dirty="0" smtClean="0"/>
              <a:t>△「こんにちは。私・僕は　□□出身の◯◯です。」</a:t>
            </a:r>
            <a:endParaRPr kumimoji="1" lang="en-US" altLang="ja-JP" dirty="0" smtClean="0"/>
          </a:p>
          <a:p>
            <a:pPr marL="801688" indent="-801688">
              <a:buNone/>
            </a:pPr>
            <a:endParaRPr kumimoji="1" lang="en-US" altLang="ja-JP" dirty="0" smtClean="0"/>
          </a:p>
          <a:p>
            <a:pPr marL="801688" indent="-801688">
              <a:buNone/>
            </a:pPr>
            <a:r>
              <a:rPr kumimoji="1" lang="ja-JP" altLang="en-US" dirty="0" smtClean="0"/>
              <a:t>▲</a:t>
            </a:r>
            <a:r>
              <a:rPr kumimoji="1" lang="en-US" altLang="ja-JP" dirty="0" smtClean="0"/>
              <a:t>a.</a:t>
            </a:r>
            <a:r>
              <a:rPr kumimoji="1" lang="ja-JP" altLang="en-US" dirty="0" smtClean="0"/>
              <a:t>「</a:t>
            </a:r>
            <a:r>
              <a:rPr lang="ja-JP" altLang="en-US" dirty="0"/>
              <a:t>そうなん</a:t>
            </a:r>
            <a:r>
              <a:rPr lang="ja-JP" altLang="en-US" dirty="0" smtClean="0"/>
              <a:t>ですか。□□のどこ出身ですか。」</a:t>
            </a:r>
            <a:endParaRPr lang="en-US" altLang="ja-JP" dirty="0"/>
          </a:p>
          <a:p>
            <a:pPr marL="801688" indent="-801688">
              <a:buNone/>
            </a:pPr>
            <a:r>
              <a:rPr lang="ja-JP" altLang="en-US" dirty="0"/>
              <a:t> </a:t>
            </a:r>
            <a:r>
              <a:rPr lang="ja-JP" altLang="en-US" dirty="0" smtClean="0"/>
              <a:t>   </a:t>
            </a:r>
            <a:r>
              <a:rPr lang="en-US" altLang="ja-JP" dirty="0" smtClean="0"/>
              <a:t>b.</a:t>
            </a:r>
            <a:r>
              <a:rPr lang="ja-JP" altLang="en-US" dirty="0" smtClean="0"/>
              <a:t>「そうなんですか。□□のどこご出身ですか。」</a:t>
            </a:r>
            <a:endParaRPr lang="en-US" altLang="ja-JP" dirty="0" smtClean="0"/>
          </a:p>
          <a:p>
            <a:pPr marL="801688" indent="-349250">
              <a:buNone/>
            </a:pPr>
            <a:endParaRPr lang="en-US" altLang="ja-JP" dirty="0"/>
          </a:p>
          <a:p>
            <a:pPr marL="801688" indent="-349250">
              <a:buNone/>
            </a:pPr>
            <a:r>
              <a:rPr lang="en-US" altLang="ja-JP" dirty="0" err="1"/>
              <a:t>Cf</a:t>
            </a:r>
            <a:r>
              <a:rPr lang="ja-JP" altLang="en-US" dirty="0" smtClean="0"/>
              <a:t>：「いらした＝いらっしゃった」</a:t>
            </a:r>
            <a:endParaRPr lang="en-US" altLang="ja-JP" dirty="0" smtClean="0"/>
          </a:p>
          <a:p>
            <a:pPr marL="452438" indent="-452438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257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marL="452438" indent="-452438">
              <a:buNone/>
            </a:pPr>
            <a:r>
              <a:rPr lang="ja-JP" altLang="en-US" dirty="0"/>
              <a:t>△</a:t>
            </a:r>
            <a:r>
              <a:rPr lang="ja-JP" altLang="en-US" dirty="0" smtClean="0"/>
              <a:t>「□□の</a:t>
            </a:r>
            <a:r>
              <a:rPr lang="ja-JP" altLang="en-US" u="sng" dirty="0" smtClean="0"/>
              <a:t>南</a:t>
            </a:r>
            <a:r>
              <a:rPr lang="ja-JP" altLang="en-US" u="sng" dirty="0"/>
              <a:t>の方</a:t>
            </a:r>
            <a:r>
              <a:rPr lang="ja-JP" altLang="en-US" dirty="0" smtClean="0"/>
              <a:t>の■■</a:t>
            </a:r>
            <a:r>
              <a:rPr lang="ja-JP" altLang="en-US" u="sng" dirty="0" smtClean="0"/>
              <a:t>（</a:t>
            </a:r>
            <a:r>
              <a:rPr lang="ja-JP" altLang="en-US" u="sng" dirty="0"/>
              <a:t>という町）</a:t>
            </a:r>
            <a:r>
              <a:rPr lang="ja-JP" altLang="en-US" dirty="0"/>
              <a:t>です。」</a:t>
            </a:r>
            <a:endParaRPr lang="en-US" altLang="ja-JP" dirty="0"/>
          </a:p>
          <a:p>
            <a:pPr marL="452438" indent="0">
              <a:buNone/>
            </a:pPr>
            <a:r>
              <a:rPr lang="en-US" altLang="ja-JP" dirty="0" smtClean="0"/>
              <a:t>a.</a:t>
            </a:r>
            <a:r>
              <a:rPr lang="ja-JP" altLang="en-US" dirty="0" smtClean="0"/>
              <a:t>「</a:t>
            </a:r>
            <a:r>
              <a:rPr lang="ja-JP" altLang="en-US" dirty="0"/>
              <a:t>どこの出身ですか」</a:t>
            </a:r>
            <a:endParaRPr lang="en-US" altLang="ja-JP" dirty="0"/>
          </a:p>
          <a:p>
            <a:pPr marL="452438" indent="0">
              <a:buNone/>
            </a:pPr>
            <a:r>
              <a:rPr lang="en-US" altLang="ja-JP" dirty="0" smtClean="0"/>
              <a:t>b.</a:t>
            </a:r>
            <a:r>
              <a:rPr lang="ja-JP" altLang="en-US" dirty="0" smtClean="0"/>
              <a:t>「</a:t>
            </a:r>
            <a:r>
              <a:rPr lang="ja-JP" altLang="en-US" dirty="0"/>
              <a:t>どこのご出身ですか」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▲「私・僕は九州です。福岡の出身です。」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311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４７都道府県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32648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6350"/>
            <a:ext cx="6350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16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日本</a:t>
            </a:r>
            <a:r>
              <a:rPr lang="ja-JP" altLang="en-US" dirty="0" smtClean="0"/>
              <a:t>の地方名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err="1" smtClean="0"/>
              <a:t>ー</a:t>
            </a:r>
            <a:r>
              <a:rPr lang="ja-JP" altLang="en-US" dirty="0" smtClean="0"/>
              <a:t>４７都道府県を９つのブロックにー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北海道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東北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関西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九州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四国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（「関東地方」、「中部地方」、「中国地方」はあまり言わない。具体的な都府県名を使うほうがわかりやすい）</a:t>
            </a:r>
            <a:endParaRPr lang="en-US" altLang="ja-JP" dirty="0" smtClean="0"/>
          </a:p>
          <a:p>
            <a:pPr marL="0" indent="0" algn="r">
              <a:buNone/>
            </a:pPr>
            <a:r>
              <a:rPr kumimoji="1" lang="en-US" altLang="ja-JP" dirty="0" smtClean="0"/>
              <a:t>Cf.</a:t>
            </a:r>
            <a:r>
              <a:rPr kumimoji="1" lang="ja-JP" altLang="en-US" dirty="0" smtClean="0"/>
              <a:t>沖縄県は単独で言及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248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 smtClean="0">
                <a:solidFill>
                  <a:srgbClr val="7030A0"/>
                </a:solidFill>
              </a:rPr>
              <a:t>自分の</a:t>
            </a:r>
            <a:r>
              <a:rPr lang="en-US" altLang="ja-JP" b="1" dirty="0" smtClean="0">
                <a:solidFill>
                  <a:srgbClr val="7030A0"/>
                </a:solidFill>
              </a:rPr>
              <a:t>“</a:t>
            </a:r>
            <a:r>
              <a:rPr lang="ja-JP" altLang="en-US" b="1" dirty="0" smtClean="0">
                <a:solidFill>
                  <a:srgbClr val="7030A0"/>
                </a:solidFill>
              </a:rPr>
              <a:t>日本の出身地”を決めよう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50"/>
                </a:solidFill>
              </a:rPr>
              <a:t>練習３</a:t>
            </a:r>
            <a:r>
              <a:rPr kumimoji="1" lang="ja-JP" altLang="en-US" dirty="0" smtClean="0"/>
              <a:t>：比較的大きな町を選ぶ：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1)</a:t>
            </a:r>
            <a:r>
              <a:rPr kumimoji="1" lang="ja-JP" altLang="en-US" dirty="0" smtClean="0"/>
              <a:t>県名と県庁所在地の名が同じ場合</a:t>
            </a:r>
            <a:endParaRPr kumimoji="1" lang="en-US" altLang="ja-JP" dirty="0" smtClean="0"/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「高知県のどこ出身</a:t>
            </a:r>
            <a:r>
              <a:rPr lang="ja-JP" altLang="en-US" b="1" dirty="0">
                <a:solidFill>
                  <a:srgbClr val="00B0F0"/>
                </a:solidFill>
              </a:rPr>
              <a:t>ですか。</a:t>
            </a:r>
            <a:r>
              <a:rPr lang="ja-JP" altLang="en-US" b="1" dirty="0" smtClean="0">
                <a:solidFill>
                  <a:srgbClr val="00B0F0"/>
                </a:solidFill>
              </a:rPr>
              <a:t>」</a:t>
            </a:r>
            <a:endParaRPr lang="en-US" altLang="ja-JP" b="1" dirty="0" smtClean="0">
              <a:solidFill>
                <a:srgbClr val="00B0F0"/>
              </a:solidFill>
            </a:endParaRPr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「高知市です。」</a:t>
            </a:r>
            <a:endParaRPr lang="en-US" altLang="ja-JP" b="1" dirty="0">
              <a:solidFill>
                <a:srgbClr val="00B0F0"/>
              </a:solidFill>
            </a:endParaRPr>
          </a:p>
          <a:p>
            <a:pPr marL="360363" indent="-360363">
              <a:buNone/>
            </a:pPr>
            <a:r>
              <a:rPr lang="en-US" altLang="ja-JP" dirty="0" smtClean="0"/>
              <a:t>2)</a:t>
            </a:r>
            <a:r>
              <a:rPr lang="ja-JP" altLang="en-US" dirty="0" smtClean="0"/>
              <a:t>県名と県庁所在地名が違う・その県の別の町の出身」</a:t>
            </a:r>
            <a:endParaRPr lang="en-US" altLang="ja-JP" dirty="0" smtClean="0"/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「宮城県のどこ出身ですか」</a:t>
            </a:r>
            <a:r>
              <a:rPr lang="ja-JP" altLang="en-US" b="1" dirty="0" err="1" smtClean="0">
                <a:solidFill>
                  <a:srgbClr val="00B0F0"/>
                </a:solidFill>
              </a:rPr>
              <a:t>ー</a:t>
            </a:r>
            <a:r>
              <a:rPr lang="ja-JP" altLang="en-US" b="1" dirty="0" smtClean="0">
                <a:solidFill>
                  <a:srgbClr val="00B0F0"/>
                </a:solidFill>
              </a:rPr>
              <a:t>「仙台です」</a:t>
            </a:r>
            <a:endParaRPr lang="en-US" altLang="ja-JP" b="1" dirty="0" smtClean="0">
              <a:solidFill>
                <a:srgbClr val="00B0F0"/>
              </a:solidFill>
            </a:endParaRPr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「宮城県のどこ出身ですか」</a:t>
            </a:r>
            <a:r>
              <a:rPr lang="ja-JP" altLang="en-US" b="1" dirty="0" err="1" smtClean="0">
                <a:solidFill>
                  <a:srgbClr val="00B0F0"/>
                </a:solidFill>
              </a:rPr>
              <a:t>ー</a:t>
            </a:r>
            <a:r>
              <a:rPr lang="ja-JP" altLang="en-US" b="1" dirty="0" smtClean="0">
                <a:solidFill>
                  <a:srgbClr val="00B0F0"/>
                </a:solidFill>
              </a:rPr>
              <a:t>「釜石です」</a:t>
            </a:r>
            <a:endParaRPr lang="en-US" altLang="ja-JP" b="1" dirty="0">
              <a:solidFill>
                <a:srgbClr val="00B0F0"/>
              </a:solidFill>
            </a:endParaRPr>
          </a:p>
          <a:p>
            <a:pPr marL="719138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47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dirty="0" smtClean="0">
                <a:solidFill>
                  <a:srgbClr val="7030A0"/>
                </a:solidFill>
              </a:rPr>
              <a:t>自分の</a:t>
            </a:r>
            <a:r>
              <a:rPr lang="en-US" altLang="ja-JP" b="1" dirty="0" smtClean="0">
                <a:solidFill>
                  <a:srgbClr val="7030A0"/>
                </a:solidFill>
              </a:rPr>
              <a:t>“</a:t>
            </a:r>
            <a:r>
              <a:rPr lang="ja-JP" altLang="en-US" b="1" dirty="0" smtClean="0">
                <a:solidFill>
                  <a:srgbClr val="7030A0"/>
                </a:solidFill>
              </a:rPr>
              <a:t>日本の出身地”を決めよう</a:t>
            </a:r>
            <a:endParaRPr kumimoji="1" lang="ja-JP" altLang="en-US" b="1" dirty="0">
              <a:solidFill>
                <a:srgbClr val="7030A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50"/>
                </a:solidFill>
              </a:rPr>
              <a:t>練習４</a:t>
            </a:r>
            <a:r>
              <a:rPr kumimoji="1" lang="ja-JP" altLang="en-US" dirty="0" smtClean="0"/>
              <a:t>：小さな町や村を選ぶ：</a:t>
            </a:r>
            <a:endParaRPr kumimoji="1" lang="en-US" altLang="ja-JP" dirty="0" smtClean="0"/>
          </a:p>
          <a:p>
            <a:pPr marL="360363" indent="-360363">
              <a:buNone/>
            </a:pPr>
            <a:r>
              <a:rPr lang="en-US" altLang="ja-JP" dirty="0" smtClean="0"/>
              <a:t>1)</a:t>
            </a:r>
            <a:r>
              <a:rPr lang="ja-JP" altLang="en-US" dirty="0" smtClean="0"/>
              <a:t> その県の市、町、村の出身</a:t>
            </a:r>
            <a:endParaRPr lang="en-US" altLang="ja-JP" dirty="0" smtClean="0"/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「宮城県のどこ出身ですか」</a:t>
            </a:r>
            <a:r>
              <a:rPr lang="ja-JP" altLang="en-US" b="1" dirty="0" err="1" smtClean="0">
                <a:solidFill>
                  <a:srgbClr val="00B0F0"/>
                </a:solidFill>
              </a:rPr>
              <a:t>ー</a:t>
            </a:r>
            <a:r>
              <a:rPr lang="ja-JP" altLang="en-US" b="1" dirty="0" smtClean="0">
                <a:solidFill>
                  <a:srgbClr val="00B0F0"/>
                </a:solidFill>
              </a:rPr>
              <a:t>「遠野です」</a:t>
            </a:r>
            <a:endParaRPr lang="en-US" altLang="ja-JP" b="1" dirty="0" smtClean="0">
              <a:solidFill>
                <a:srgbClr val="00B0F0"/>
              </a:solidFill>
            </a:endParaRPr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「兵庫県のどこ出身ですか」</a:t>
            </a:r>
            <a:r>
              <a:rPr lang="ja-JP" altLang="en-US" b="1" dirty="0" err="1" smtClean="0">
                <a:solidFill>
                  <a:srgbClr val="00B0F0"/>
                </a:solidFill>
              </a:rPr>
              <a:t>ー</a:t>
            </a:r>
            <a:r>
              <a:rPr lang="ja-JP" altLang="en-US" b="1" dirty="0" smtClean="0">
                <a:solidFill>
                  <a:srgbClr val="00B0F0"/>
                </a:solidFill>
              </a:rPr>
              <a:t>「芦屋です」</a:t>
            </a:r>
            <a:endParaRPr lang="en-US" altLang="ja-JP" b="1" dirty="0" smtClean="0">
              <a:solidFill>
                <a:srgbClr val="00B0F0"/>
              </a:solidFill>
            </a:endParaRPr>
          </a:p>
          <a:p>
            <a:pPr marL="719138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「北海道のどこ出身ですか」</a:t>
            </a:r>
            <a:r>
              <a:rPr lang="ja-JP" altLang="en-US" b="1" dirty="0" err="1" smtClean="0">
                <a:solidFill>
                  <a:srgbClr val="00B0F0"/>
                </a:solidFill>
              </a:rPr>
              <a:t>ー</a:t>
            </a:r>
            <a:r>
              <a:rPr lang="ja-JP" altLang="en-US" b="1" dirty="0" smtClean="0">
                <a:solidFill>
                  <a:srgbClr val="00B0F0"/>
                </a:solidFill>
              </a:rPr>
              <a:t>「富良野です」</a:t>
            </a:r>
            <a:endParaRPr lang="en-US" altLang="ja-JP" b="1" dirty="0">
              <a:solidFill>
                <a:srgbClr val="00B0F0"/>
              </a:solidFill>
            </a:endParaRPr>
          </a:p>
          <a:p>
            <a:pPr marL="719138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54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その町についてインターネットで少し調べよう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50"/>
                </a:solidFill>
              </a:rPr>
              <a:t>練習５</a:t>
            </a:r>
            <a:r>
              <a:rPr kumimoji="1" lang="ja-JP" altLang="en-US" dirty="0" smtClean="0"/>
              <a:t>：そのまちについて話すー町自慢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kumimoji="1" lang="ja-JP" altLang="en-US" b="1" dirty="0" smtClean="0">
                <a:solidFill>
                  <a:srgbClr val="7030A0"/>
                </a:solidFill>
              </a:rPr>
              <a:t>「どんな町ですか」</a:t>
            </a:r>
            <a:endParaRPr kumimoji="1" lang="en-US" altLang="ja-JP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266700" indent="-266700">
              <a:buNone/>
            </a:pPr>
            <a:r>
              <a:rPr lang="ja-JP" altLang="en-US" b="1" dirty="0" smtClean="0">
                <a:solidFill>
                  <a:srgbClr val="0070C0"/>
                </a:solidFill>
              </a:rPr>
              <a:t>「小さなまちです</a:t>
            </a:r>
            <a:r>
              <a:rPr lang="ja-JP" altLang="en-US" b="1" u="sng" dirty="0" smtClean="0">
                <a:solidFill>
                  <a:srgbClr val="0070C0"/>
                </a:solidFill>
              </a:rPr>
              <a:t>けれど</a:t>
            </a:r>
            <a:r>
              <a:rPr lang="ja-JP" altLang="en-US" b="1" dirty="0" smtClean="0">
                <a:solidFill>
                  <a:srgbClr val="0070C0"/>
                </a:solidFill>
              </a:rPr>
              <a:t>、海に近くてお魚がおいしいですよ。」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pPr marL="266700" indent="-266700">
              <a:buNone/>
            </a:pPr>
            <a:r>
              <a:rPr lang="ja-JP" altLang="en-US" b="1" dirty="0" smtClean="0">
                <a:solidFill>
                  <a:srgbClr val="0070C0"/>
                </a:solidFill>
              </a:rPr>
              <a:t>「小さなまちです</a:t>
            </a:r>
            <a:r>
              <a:rPr lang="ja-JP" altLang="en-US" b="1" u="sng" dirty="0" smtClean="0">
                <a:solidFill>
                  <a:srgbClr val="0070C0"/>
                </a:solidFill>
              </a:rPr>
              <a:t>が</a:t>
            </a:r>
            <a:r>
              <a:rPr lang="ja-JP" altLang="en-US" b="1" dirty="0" smtClean="0">
                <a:solidFill>
                  <a:srgbClr val="0070C0"/>
                </a:solidFill>
              </a:rPr>
              <a:t>、山陰の小京都と呼ばれています。」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pPr marL="266700" indent="-266700">
              <a:buNone/>
            </a:pPr>
            <a:r>
              <a:rPr kumimoji="1" lang="ja-JP" altLang="en-US" b="1" dirty="0" smtClean="0">
                <a:solidFill>
                  <a:srgbClr val="0070C0"/>
                </a:solidFill>
              </a:rPr>
              <a:t>「小さな村です</a:t>
            </a:r>
            <a:r>
              <a:rPr kumimoji="1" lang="ja-JP" altLang="en-US" b="1" u="sng" dirty="0" smtClean="0">
                <a:solidFill>
                  <a:srgbClr val="0070C0"/>
                </a:solidFill>
              </a:rPr>
              <a:t>が</a:t>
            </a:r>
            <a:r>
              <a:rPr kumimoji="1" lang="ja-JP" altLang="en-US" b="1" dirty="0" smtClean="0">
                <a:solidFill>
                  <a:srgbClr val="0070C0"/>
                </a:solidFill>
              </a:rPr>
              <a:t>、スキー場があって、冬にはウィンタースポーツが楽しめますよ。」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rgbClr val="0070C0"/>
                </a:solidFill>
              </a:rPr>
              <a:t>日本人は名前の前半を使う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38164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三宮＋郁子→三宮さん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池上＋嘉彦→池上さん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山田＋花子→山田さん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川野＋太郎→川野さん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>
                <a:solidFill>
                  <a:srgbClr val="0070C0"/>
                </a:solidFill>
              </a:rPr>
              <a:t>日本人</a:t>
            </a:r>
            <a:r>
              <a:rPr lang="ja-JP" altLang="en-US" dirty="0" smtClean="0">
                <a:solidFill>
                  <a:srgbClr val="0070C0"/>
                </a:solidFill>
              </a:rPr>
              <a:t>は外国人の名前と苗字をときどき混同している。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995936" y="1600200"/>
            <a:ext cx="48965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 smtClean="0"/>
              <a:t>ジョン・ブラウン→ジョンさん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ビル・クリントン→ビルさん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トム・アダムズ  →トムさん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Also, of course:</a:t>
            </a:r>
          </a:p>
          <a:p>
            <a:pPr marL="0" indent="2157413">
              <a:buNone/>
            </a:pPr>
            <a:r>
              <a:rPr lang="ja-JP" altLang="en-US" dirty="0"/>
              <a:t>ブラウン</a:t>
            </a:r>
            <a:r>
              <a:rPr lang="ja-JP" altLang="en-US" dirty="0" smtClean="0"/>
              <a:t>さん</a:t>
            </a:r>
            <a:endParaRPr lang="en-US" altLang="ja-JP" dirty="0" smtClean="0"/>
          </a:p>
          <a:p>
            <a:pPr marL="0" indent="2157413">
              <a:buNone/>
            </a:pPr>
            <a:r>
              <a:rPr lang="ja-JP" altLang="en-US" dirty="0"/>
              <a:t>クリントン</a:t>
            </a:r>
            <a:r>
              <a:rPr lang="ja-JP" altLang="en-US" dirty="0" smtClean="0"/>
              <a:t>さん</a:t>
            </a:r>
            <a:endParaRPr lang="en-US" altLang="ja-JP" dirty="0" smtClean="0"/>
          </a:p>
          <a:p>
            <a:pPr marL="0" indent="2157413">
              <a:buNone/>
            </a:pPr>
            <a:r>
              <a:rPr lang="ja-JP" altLang="en-US" dirty="0" smtClean="0"/>
              <a:t>アダムズ</a:t>
            </a:r>
            <a:r>
              <a:rPr lang="ja-JP" altLang="en-US" dirty="0"/>
              <a:t>さん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28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b="1" dirty="0" smtClean="0">
                <a:solidFill>
                  <a:srgbClr val="0070C0"/>
                </a:solidFill>
              </a:rPr>
              <a:t>１．「～さん」と呼べる名前を使う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024438" indent="-5024438">
              <a:buNone/>
            </a:pPr>
            <a:r>
              <a:rPr kumimoji="1" lang="ja-JP" altLang="en-US" b="1" dirty="0" smtClean="0">
                <a:solidFill>
                  <a:srgbClr val="00B0F0"/>
                </a:solidFill>
              </a:rPr>
              <a:t>０歳～小学生ごろ</a:t>
            </a:r>
            <a:r>
              <a:rPr kumimoji="1" lang="ja-JP" altLang="en-US" dirty="0" smtClean="0"/>
              <a:t>：◯◯ちゃん（◯◯は名前やニックネーム）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中学～高校生ごろ</a:t>
            </a:r>
            <a:r>
              <a:rPr lang="ja-JP" altLang="en-US" dirty="0" smtClean="0"/>
              <a:t>：☓☓さん（☓☓は苗字）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　　☓☓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大学生</a:t>
            </a:r>
            <a:r>
              <a:rPr lang="ja-JP" altLang="en-US" dirty="0" smtClean="0"/>
              <a:t>：☓☓</a:t>
            </a:r>
            <a:r>
              <a:rPr lang="ja-JP" altLang="en-US" dirty="0" err="1" smtClean="0"/>
              <a:t>さん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lang="ja-JP" altLang="en-US" dirty="0"/>
              <a:t>　</a:t>
            </a:r>
            <a:r>
              <a:rPr lang="ja-JP" altLang="en-US" dirty="0" smtClean="0"/>
              <a:t>　☓☓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 smtClean="0"/>
              <a:t>　　△△ちゃん（△△はニックネームなど）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b="1" dirty="0" smtClean="0">
                <a:solidFill>
                  <a:srgbClr val="00B0F0"/>
                </a:solidFill>
              </a:rPr>
              <a:t>社会人</a:t>
            </a:r>
            <a:r>
              <a:rPr lang="ja-JP" altLang="en-US" dirty="0" smtClean="0"/>
              <a:t>：☓☓さん（外で、内輪で）　例外：「先生」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lang="ja-JP" altLang="en-US" dirty="0"/>
              <a:t>　</a:t>
            </a:r>
            <a:r>
              <a:rPr lang="ja-JP" altLang="en-US" dirty="0" smtClean="0"/>
              <a:t>　◯◯さん（内輪）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00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例外：声に出さない時</a:t>
            </a:r>
            <a:endParaRPr kumimoji="1" lang="ja-JP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言葉で書く時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「～さん」か「～様（さま）」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例　封筒の宛名書き：　池上郁子様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smtClean="0"/>
              <a:t>			</a:t>
            </a:r>
            <a:r>
              <a:rPr lang="ja-JP" altLang="en-US" dirty="0" smtClean="0"/>
              <a:t>　池上嘉彦先生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	</a:t>
            </a:r>
            <a:r>
              <a:rPr kumimoji="1" lang="ja-JP" altLang="en-US" dirty="0" smtClean="0"/>
              <a:t>　三宮郁子先生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70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 smtClean="0">
                <a:solidFill>
                  <a:schemeClr val="accent6">
                    <a:lumMod val="75000"/>
                  </a:schemeClr>
                </a:solidFill>
              </a:rPr>
              <a:t>例外：「先生」について</a:t>
            </a:r>
            <a:endParaRPr kumimoji="1" lang="ja-JP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「～先生」が使える対象：</a:t>
            </a:r>
            <a:endParaRPr kumimoji="1" lang="en-US" altLang="ja-JP" dirty="0" smtClean="0"/>
          </a:p>
          <a:p>
            <a:pPr marL="0" indent="627063">
              <a:buNone/>
            </a:pPr>
            <a:r>
              <a:rPr lang="ja-JP" altLang="en-US" dirty="0" smtClean="0"/>
              <a:t>医者、歯医者、医療・治療士</a:t>
            </a:r>
            <a:endParaRPr lang="en-US" altLang="ja-JP" dirty="0" smtClean="0"/>
          </a:p>
          <a:p>
            <a:pPr marL="0" indent="627063">
              <a:buNone/>
            </a:pPr>
            <a:r>
              <a:rPr kumimoji="1" lang="ja-JP" altLang="en-US" dirty="0" smtClean="0"/>
              <a:t>弁護士、会計士など</a:t>
            </a:r>
            <a:endParaRPr kumimoji="1" lang="en-US" altLang="ja-JP" dirty="0" smtClean="0"/>
          </a:p>
          <a:p>
            <a:pPr marL="0" indent="627063">
              <a:buNone/>
            </a:pPr>
            <a:r>
              <a:rPr lang="ja-JP" altLang="en-US" dirty="0" smtClean="0"/>
              <a:t>教師（保育士、幼稚園～小中高大学の教師）</a:t>
            </a:r>
            <a:endParaRPr lang="en-US" altLang="ja-JP" dirty="0" smtClean="0"/>
          </a:p>
          <a:p>
            <a:pPr marL="0" indent="627063">
              <a:buNone/>
            </a:pPr>
            <a:r>
              <a:rPr kumimoji="1" lang="ja-JP" altLang="en-US" dirty="0" smtClean="0"/>
              <a:t>その他「師」と仰ぐ人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政治家、宗教家など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＜注意＞</a:t>
            </a:r>
            <a:endParaRPr kumimoji="1" lang="en-US" altLang="ja-JP" dirty="0"/>
          </a:p>
          <a:p>
            <a:pPr marL="360363" indent="-360363">
              <a:buNone/>
            </a:pPr>
            <a:r>
              <a:rPr lang="ja-JP" altLang="en-US" dirty="0" smtClean="0"/>
              <a:t>●本人が自分を指して使うことはない。（例外：「先生のするようにやってみましょう。ここを折って、ここを畳んで・・・。」</a:t>
            </a:r>
            <a:endParaRPr lang="en-US" altLang="ja-JP" dirty="0" smtClean="0"/>
          </a:p>
          <a:p>
            <a:pPr marL="360363" indent="-360363">
              <a:buNone/>
            </a:pPr>
            <a:r>
              <a:rPr kumimoji="1" lang="ja-JP" altLang="en-US" dirty="0" smtClean="0"/>
              <a:t>●目の前で呼びかけるときは「</a:t>
            </a:r>
            <a:r>
              <a:rPr lang="ja-JP" altLang="en-US" dirty="0" smtClean="0"/>
              <a:t>センセイ</a:t>
            </a:r>
            <a:r>
              <a:rPr kumimoji="1" lang="ja-JP" altLang="en-US" dirty="0" smtClean="0"/>
              <a:t>！」</a:t>
            </a:r>
            <a:endParaRPr kumimoji="1" lang="en-US" altLang="ja-JP" dirty="0" smtClean="0"/>
          </a:p>
          <a:p>
            <a:pPr marL="360363" indent="-360363">
              <a:buNone/>
            </a:pPr>
            <a:r>
              <a:rPr lang="ja-JP" altLang="en-US" dirty="0"/>
              <a:t>　 </a:t>
            </a:r>
            <a:r>
              <a:rPr kumimoji="1" lang="ja-JP" altLang="en-US" dirty="0" smtClean="0"/>
              <a:t>目の前にいなければ（メールや手紙で書く時）「～先生」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75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3600" b="1" dirty="0" smtClean="0">
                <a:solidFill>
                  <a:srgbClr val="0070C0"/>
                </a:solidFill>
              </a:rPr>
              <a:t>具体例</a:t>
            </a:r>
            <a:r>
              <a:rPr kumimoji="1" lang="ja-JP" altLang="en-US" sz="3600" b="1" dirty="0" err="1" smtClean="0">
                <a:solidFill>
                  <a:srgbClr val="0070C0"/>
                </a:solidFill>
              </a:rPr>
              <a:t>ー</a:t>
            </a:r>
            <a:r>
              <a:rPr kumimoji="1" lang="ja-JP" altLang="en-US" sz="3600" b="1" dirty="0" smtClean="0">
                <a:solidFill>
                  <a:srgbClr val="0070C0"/>
                </a:solidFill>
              </a:rPr>
              <a:t>「</a:t>
            </a:r>
            <a:r>
              <a:rPr kumimoji="1" lang="ja-JP" altLang="en-US" sz="3600" b="1" dirty="0" smtClean="0">
                <a:solidFill>
                  <a:srgbClr val="0070C0"/>
                </a:solidFill>
              </a:rPr>
              <a:t>～さん」と呼べる名前を使う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5024438" indent="-5024438">
              <a:buNone/>
            </a:pPr>
            <a:r>
              <a:rPr kumimoji="1" lang="ja-JP" altLang="en-US" dirty="0" smtClean="0"/>
              <a:t>例：池上郁彦（</a:t>
            </a:r>
            <a:r>
              <a:rPr kumimoji="1" lang="en-US" altLang="ja-JP" dirty="0" smtClean="0"/>
              <a:t>m.</a:t>
            </a:r>
            <a:r>
              <a:rPr kumimoji="1" lang="ja-JP" altLang="en-US" dirty="0" smtClean="0"/>
              <a:t>）</a:t>
            </a:r>
            <a:r>
              <a:rPr lang="ja-JP" altLang="en-US" dirty="0" smtClean="0"/>
              <a:t>、郁子（ｆ）</a:t>
            </a:r>
            <a:endParaRPr kumimoji="1" lang="en-US" altLang="ja-JP" dirty="0" smtClean="0"/>
          </a:p>
          <a:p>
            <a:pPr marL="5024438" indent="-5024438">
              <a:buNone/>
            </a:pPr>
            <a:r>
              <a:rPr kumimoji="1" lang="ja-JP" altLang="en-US" dirty="0" smtClean="0"/>
              <a:t>０歳～小学生ごろ：ｍ．</a:t>
            </a:r>
            <a:r>
              <a:rPr kumimoji="1" lang="ja-JP" altLang="en-US" dirty="0" smtClean="0">
                <a:solidFill>
                  <a:srgbClr val="00B050"/>
                </a:solidFill>
              </a:rPr>
              <a:t>フミちゃん、フミくん、フミ</a:t>
            </a:r>
            <a:endParaRPr lang="en-US" altLang="ja-JP" dirty="0">
              <a:solidFill>
                <a:srgbClr val="00B050"/>
              </a:solidFill>
            </a:endParaRPr>
          </a:p>
          <a:p>
            <a:pPr marL="5024438" indent="-2332038">
              <a:buNone/>
            </a:pPr>
            <a:r>
              <a:rPr lang="ja-JP" altLang="en-US" dirty="0" smtClean="0"/>
              <a:t>ｆ．　</a:t>
            </a:r>
            <a:r>
              <a:rPr lang="ja-JP" altLang="en-US" dirty="0" smtClean="0">
                <a:solidFill>
                  <a:srgbClr val="00B050"/>
                </a:solidFill>
              </a:rPr>
              <a:t>イクコちゃん、イクちゃん、イヨ</a:t>
            </a:r>
            <a:endParaRPr lang="en-US" altLang="ja-JP" dirty="0">
              <a:solidFill>
                <a:srgbClr val="00B050"/>
              </a:solidFill>
            </a:endParaRPr>
          </a:p>
          <a:p>
            <a:pPr marL="5024438" indent="-5024438">
              <a:buNone/>
            </a:pPr>
            <a:endParaRPr lang="en-US" altLang="ja-JP" dirty="0" smtClean="0"/>
          </a:p>
          <a:p>
            <a:pPr marL="5024438" indent="-5024438">
              <a:buNone/>
            </a:pPr>
            <a:r>
              <a:rPr lang="ja-JP" altLang="en-US" dirty="0" smtClean="0"/>
              <a:t>中学～高校生ごろ：</a:t>
            </a:r>
            <a:r>
              <a:rPr lang="ja-JP" altLang="en-US" dirty="0" smtClean="0">
                <a:solidFill>
                  <a:srgbClr val="00B050"/>
                </a:solidFill>
              </a:rPr>
              <a:t>池上くん</a:t>
            </a:r>
            <a:r>
              <a:rPr lang="ja-JP" altLang="en-US" dirty="0" smtClean="0"/>
              <a:t>（ｍ）、</a:t>
            </a:r>
            <a:r>
              <a:rPr lang="ja-JP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池上さん</a:t>
            </a:r>
            <a:r>
              <a:rPr lang="en-US" altLang="ja-JP" dirty="0" smtClean="0"/>
              <a:t>(f)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大学生：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池上さん</a:t>
            </a:r>
            <a:r>
              <a:rPr lang="ja-JP" altLang="en-US" b="1" dirty="0" smtClean="0">
                <a:solidFill>
                  <a:srgbClr val="FF0000"/>
                </a:solidFill>
              </a:rPr>
              <a:t>（</a:t>
            </a:r>
            <a:r>
              <a:rPr lang="ja-JP" altLang="en-US" b="1" dirty="0" err="1" smtClean="0">
                <a:solidFill>
                  <a:srgbClr val="FF0000"/>
                </a:solidFill>
              </a:rPr>
              <a:t>ｆ</a:t>
            </a:r>
            <a:r>
              <a:rPr lang="en-US" altLang="ja-JP" b="1" dirty="0" smtClean="0">
                <a:solidFill>
                  <a:srgbClr val="FF0000"/>
                </a:solidFill>
              </a:rPr>
              <a:t>., </a:t>
            </a:r>
            <a:r>
              <a:rPr lang="ja-JP" altLang="en-US" b="1" dirty="0" err="1" smtClean="0">
                <a:solidFill>
                  <a:srgbClr val="FF0000"/>
                </a:solidFill>
              </a:rPr>
              <a:t>ｍ</a:t>
            </a:r>
            <a:r>
              <a:rPr lang="en-US" altLang="ja-JP" b="1" dirty="0" smtClean="0">
                <a:solidFill>
                  <a:srgbClr val="FF0000"/>
                </a:solidFill>
              </a:rPr>
              <a:t>.)</a:t>
            </a:r>
            <a:r>
              <a:rPr lang="ja-JP" altLang="en-US" b="1" dirty="0" err="1" smtClean="0">
                <a:solidFill>
                  <a:srgbClr val="FF0000"/>
                </a:solidFill>
              </a:rPr>
              <a:t>、</a:t>
            </a:r>
            <a:r>
              <a:rPr lang="ja-JP" altLang="en-US" b="1" dirty="0" smtClean="0">
                <a:solidFill>
                  <a:srgbClr val="FF0000"/>
                </a:solidFill>
              </a:rPr>
              <a:t>池上くん</a:t>
            </a:r>
            <a:r>
              <a:rPr lang="en-US" altLang="ja-JP" b="1" dirty="0" smtClean="0">
                <a:solidFill>
                  <a:srgbClr val="FF0000"/>
                </a:solidFill>
              </a:rPr>
              <a:t>(m)</a:t>
            </a:r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00B050"/>
                </a:solidFill>
              </a:rPr>
              <a:t>フミ、フミくん、イクさん</a:t>
            </a:r>
            <a:r>
              <a:rPr lang="ja-JP" altLang="en-US" dirty="0" smtClean="0"/>
              <a:t>（内輪（家族、親戚など））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社会人：</a:t>
            </a:r>
            <a:r>
              <a:rPr lang="ja-JP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池上さん</a:t>
            </a:r>
            <a:r>
              <a:rPr lang="ja-JP" altLang="en-US" dirty="0" smtClean="0"/>
              <a:t>（</a:t>
            </a:r>
            <a:r>
              <a:rPr lang="ja-JP" altLang="en-US" dirty="0" err="1" smtClean="0"/>
              <a:t>ｍ</a:t>
            </a:r>
            <a:r>
              <a:rPr lang="ja-JP" altLang="en-US" dirty="0" smtClean="0"/>
              <a:t>，ｆ：外で、内輪で）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00B050"/>
                </a:solidFill>
              </a:rPr>
              <a:t>池上くん</a:t>
            </a:r>
            <a:r>
              <a:rPr lang="ja-JP" altLang="en-US" dirty="0" smtClean="0"/>
              <a:t>（</a:t>
            </a:r>
            <a:r>
              <a:rPr lang="ja-JP" altLang="en-US" dirty="0"/>
              <a:t>会社</a:t>
            </a:r>
            <a:r>
              <a:rPr lang="ja-JP" altLang="en-US" dirty="0" smtClean="0"/>
              <a:t>の男性上司</a:t>
            </a:r>
            <a:r>
              <a:rPr lang="ja-JP" altLang="en-US" dirty="0"/>
              <a:t>などから）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lang="ja-JP" altLang="en-US" dirty="0"/>
              <a:t>　</a:t>
            </a:r>
            <a:r>
              <a:rPr lang="ja-JP" altLang="en-US" dirty="0" smtClean="0">
                <a:solidFill>
                  <a:srgbClr val="00B050"/>
                </a:solidFill>
              </a:rPr>
              <a:t>フミヒコさん、イクコさん</a:t>
            </a:r>
            <a:r>
              <a:rPr lang="ja-JP" altLang="en-US" dirty="0" smtClean="0"/>
              <a:t>（内輪）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17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lang="ja-JP" altLang="en-US" dirty="0" smtClean="0"/>
              <a:t>．日本語の苗字をつけよう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F0"/>
                </a:solidFill>
              </a:rPr>
              <a:t>「音」の類似性から選んでみました：</a:t>
            </a:r>
            <a:endParaRPr kumimoji="1" lang="en-US" altLang="ja-JP" b="1" dirty="0" smtClean="0">
              <a:solidFill>
                <a:srgbClr val="00B0F0"/>
              </a:solidFill>
            </a:endParaRPr>
          </a:p>
          <a:p>
            <a:pPr marL="0" indent="801688">
              <a:buNone/>
            </a:pPr>
            <a:r>
              <a:rPr kumimoji="1" lang="en-US" altLang="ja-JP" dirty="0" err="1" smtClean="0">
                <a:latin typeface="+mn-ea"/>
              </a:rPr>
              <a:t>Katka</a:t>
            </a:r>
            <a:r>
              <a:rPr kumimoji="1" lang="ja-JP" altLang="en-US" dirty="0" smtClean="0">
                <a:latin typeface="+mn-ea"/>
              </a:rPr>
              <a:t>・・・・・</a:t>
            </a:r>
            <a:r>
              <a:rPr lang="ja-JP" altLang="en-US" dirty="0" smtClean="0">
                <a:latin typeface="+mn-ea"/>
              </a:rPr>
              <a:t>加藤</a:t>
            </a:r>
            <a:r>
              <a:rPr lang="en-US" altLang="ja-JP" dirty="0" smtClean="0">
                <a:latin typeface="+mn-ea"/>
              </a:rPr>
              <a:t>(Kato)</a:t>
            </a:r>
            <a:r>
              <a:rPr lang="ja-JP" altLang="en-US" dirty="0" err="1" smtClean="0">
                <a:latin typeface="+mn-ea"/>
              </a:rPr>
              <a:t>さん</a:t>
            </a:r>
            <a:endParaRPr kumimoji="1" lang="en-US" altLang="ja-JP" dirty="0" smtClean="0">
              <a:latin typeface="+mn-ea"/>
            </a:endParaRPr>
          </a:p>
          <a:p>
            <a:pPr marL="0" indent="801688">
              <a:buNone/>
            </a:pPr>
            <a:r>
              <a:rPr lang="en-US" altLang="ja-JP" dirty="0" err="1" smtClean="0">
                <a:latin typeface="+mn-ea"/>
              </a:rPr>
              <a:t>Tzan</a:t>
            </a:r>
            <a:r>
              <a:rPr lang="ja-JP" altLang="en-US" dirty="0" smtClean="0">
                <a:latin typeface="+mn-ea"/>
              </a:rPr>
              <a:t>・・・・・・丹野</a:t>
            </a:r>
            <a:r>
              <a:rPr lang="en-US" altLang="ja-JP" dirty="0" smtClean="0">
                <a:latin typeface="+mn-ea"/>
              </a:rPr>
              <a:t>(</a:t>
            </a:r>
            <a:r>
              <a:rPr lang="en-US" altLang="ja-JP" dirty="0" err="1" smtClean="0">
                <a:latin typeface="+mn-ea"/>
              </a:rPr>
              <a:t>Tanno</a:t>
            </a:r>
            <a:r>
              <a:rPr lang="en-US" altLang="ja-JP" dirty="0" smtClean="0">
                <a:latin typeface="+mn-ea"/>
              </a:rPr>
              <a:t>)</a:t>
            </a:r>
            <a:r>
              <a:rPr lang="ja-JP" altLang="en-US" dirty="0" err="1" smtClean="0">
                <a:latin typeface="+mn-ea"/>
              </a:rPr>
              <a:t>さん</a:t>
            </a:r>
            <a:endParaRPr lang="en-US" altLang="ja-JP" dirty="0" smtClean="0">
              <a:latin typeface="+mn-ea"/>
            </a:endParaRPr>
          </a:p>
          <a:p>
            <a:pPr marL="0" indent="801688">
              <a:buNone/>
            </a:pPr>
            <a:r>
              <a:rPr kumimoji="1" lang="en-US" altLang="ja-JP" dirty="0" smtClean="0">
                <a:latin typeface="+mn-ea"/>
              </a:rPr>
              <a:t>Adriana</a:t>
            </a:r>
            <a:r>
              <a:rPr kumimoji="1" lang="ja-JP" altLang="en-US" dirty="0" smtClean="0">
                <a:latin typeface="+mn-ea"/>
              </a:rPr>
              <a:t>・・・・安藤</a:t>
            </a:r>
            <a:r>
              <a:rPr kumimoji="1" lang="en-US" altLang="ja-JP" dirty="0" smtClean="0">
                <a:latin typeface="+mn-ea"/>
              </a:rPr>
              <a:t>(Ando)</a:t>
            </a:r>
            <a:r>
              <a:rPr kumimoji="1" lang="ja-JP" altLang="en-US" dirty="0" err="1" smtClean="0">
                <a:latin typeface="+mn-ea"/>
              </a:rPr>
              <a:t>さん</a:t>
            </a:r>
            <a:endParaRPr kumimoji="1" lang="en-US" altLang="ja-JP" dirty="0" smtClean="0">
              <a:latin typeface="+mn-ea"/>
            </a:endParaRPr>
          </a:p>
          <a:p>
            <a:pPr marL="0" indent="801688">
              <a:buNone/>
            </a:pPr>
            <a:r>
              <a:rPr lang="en-US" altLang="ja-JP" dirty="0" err="1" smtClean="0">
                <a:latin typeface="+mn-ea"/>
              </a:rPr>
              <a:t>Tom</a:t>
            </a:r>
            <a:r>
              <a:rPr lang="en-US" altLang="ja-JP" dirty="0" err="1" smtClean="0">
                <a:latin typeface="+mn-ea"/>
                <a:cs typeface="Times New Roman"/>
              </a:rPr>
              <a:t>á</a:t>
            </a:r>
            <a:r>
              <a:rPr lang="ja-JP" altLang="ja-JP" dirty="0" smtClean="0">
                <a:latin typeface="+mn-ea"/>
                <a:cs typeface="Times New Roman"/>
              </a:rPr>
              <a:t>š</a:t>
            </a:r>
            <a:r>
              <a:rPr lang="ja-JP" altLang="en-US" dirty="0" smtClean="0">
                <a:latin typeface="+mn-ea"/>
              </a:rPr>
              <a:t>・・・・・富田</a:t>
            </a:r>
            <a:r>
              <a:rPr lang="en-US" altLang="ja-JP" dirty="0" smtClean="0">
                <a:latin typeface="+mn-ea"/>
              </a:rPr>
              <a:t>(Tomita)</a:t>
            </a:r>
            <a:r>
              <a:rPr lang="ja-JP" altLang="en-US" dirty="0" err="1" smtClean="0">
                <a:latin typeface="+mn-ea"/>
              </a:rPr>
              <a:t>くん</a:t>
            </a:r>
            <a:endParaRPr lang="en-US" altLang="ja-JP" dirty="0" smtClean="0">
              <a:latin typeface="+mn-ea"/>
            </a:endParaRPr>
          </a:p>
          <a:p>
            <a:pPr marL="0" indent="801688">
              <a:buNone/>
            </a:pPr>
            <a:r>
              <a:rPr kumimoji="1" lang="en-US" altLang="ja-JP" dirty="0" err="1" smtClean="0">
                <a:latin typeface="+mn-ea"/>
              </a:rPr>
              <a:t>Kl</a:t>
            </a:r>
            <a:r>
              <a:rPr lang="en-US" altLang="ja-JP" dirty="0" err="1" smtClean="0">
                <a:latin typeface="+mn-ea"/>
                <a:cs typeface="Times New Roman"/>
              </a:rPr>
              <a:t>á</a:t>
            </a:r>
            <a:r>
              <a:rPr kumimoji="1" lang="en-US" altLang="ja-JP" dirty="0" err="1" smtClean="0">
                <a:latin typeface="+mn-ea"/>
              </a:rPr>
              <a:t>ra</a:t>
            </a:r>
            <a:r>
              <a:rPr kumimoji="1" lang="ja-JP" altLang="en-US" dirty="0" smtClean="0">
                <a:latin typeface="+mn-ea"/>
              </a:rPr>
              <a:t>・・・・・・倉田</a:t>
            </a:r>
            <a:r>
              <a:rPr kumimoji="1" lang="en-US" altLang="ja-JP" dirty="0" smtClean="0">
                <a:latin typeface="+mn-ea"/>
              </a:rPr>
              <a:t>(</a:t>
            </a:r>
            <a:r>
              <a:rPr kumimoji="1" lang="en-US" altLang="ja-JP" dirty="0" err="1" smtClean="0">
                <a:latin typeface="+mn-ea"/>
              </a:rPr>
              <a:t>Kurata</a:t>
            </a:r>
            <a:r>
              <a:rPr kumimoji="1" lang="en-US" altLang="ja-JP" dirty="0" smtClean="0">
                <a:latin typeface="+mn-ea"/>
              </a:rPr>
              <a:t>)</a:t>
            </a:r>
            <a:r>
              <a:rPr kumimoji="1" lang="ja-JP" altLang="en-US" dirty="0" err="1" smtClean="0">
                <a:latin typeface="+mn-ea"/>
              </a:rPr>
              <a:t>さん</a:t>
            </a:r>
            <a:endParaRPr kumimoji="1" lang="en-US" altLang="ja-JP" dirty="0" smtClean="0">
              <a:latin typeface="+mn-ea"/>
            </a:endParaRPr>
          </a:p>
          <a:p>
            <a:pPr marL="0" indent="801688">
              <a:buNone/>
            </a:pPr>
            <a:r>
              <a:rPr lang="en-US" altLang="ja-JP" dirty="0" smtClean="0">
                <a:latin typeface="+mn-ea"/>
              </a:rPr>
              <a:t>Anna</a:t>
            </a:r>
            <a:r>
              <a:rPr lang="ja-JP" altLang="en-US" dirty="0" smtClean="0">
                <a:latin typeface="+mn-ea"/>
              </a:rPr>
              <a:t>・・・・・・安野</a:t>
            </a:r>
            <a:r>
              <a:rPr lang="en-US" altLang="ja-JP" dirty="0" smtClean="0">
                <a:latin typeface="+mn-ea"/>
              </a:rPr>
              <a:t>(Anno)</a:t>
            </a:r>
            <a:r>
              <a:rPr lang="ja-JP" altLang="en-US" dirty="0" err="1" smtClean="0">
                <a:latin typeface="+mn-ea"/>
              </a:rPr>
              <a:t>さん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10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363272" cy="1440160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</a:rPr>
              <a:t>パ行音とラ行音で始まる苗字は日本語には殆どないので、</a:t>
            </a:r>
            <a:r>
              <a:rPr lang="en-US" altLang="ja-JP" sz="3600" b="1" dirty="0">
                <a:solidFill>
                  <a:schemeClr val="accent2">
                    <a:lumMod val="75000"/>
                  </a:schemeClr>
                </a:solidFill>
              </a:rPr>
              <a:t>Petr</a:t>
            </a:r>
            <a:r>
              <a:rPr lang="ja-JP" altLang="en-US" sz="3600" b="1" dirty="0" err="1">
                <a:solidFill>
                  <a:schemeClr val="accent2">
                    <a:lumMod val="75000"/>
                  </a:schemeClr>
                </a:solidFill>
              </a:rPr>
              <a:t>さん</a:t>
            </a:r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</a:rPr>
              <a:t>と</a:t>
            </a:r>
            <a:r>
              <a:rPr lang="en-US" altLang="ja-JP" sz="3600" b="1" dirty="0">
                <a:solidFill>
                  <a:schemeClr val="accent2">
                    <a:lumMod val="75000"/>
                  </a:schemeClr>
                </a:solidFill>
              </a:rPr>
              <a:t>Lucie</a:t>
            </a:r>
            <a:r>
              <a:rPr lang="ja-JP" altLang="en-US" sz="3600" b="1" dirty="0" err="1">
                <a:solidFill>
                  <a:schemeClr val="accent2">
                    <a:lumMod val="75000"/>
                  </a:schemeClr>
                </a:solidFill>
              </a:rPr>
              <a:t>さんの</a:t>
            </a:r>
            <a:r>
              <a:rPr lang="ja-JP" altLang="en-US" sz="3600" b="1" dirty="0">
                <a:solidFill>
                  <a:schemeClr val="accent2">
                    <a:lumMod val="75000"/>
                  </a:schemeClr>
                </a:solidFill>
              </a:rPr>
              <a:t>名前は「意味の類似性」で考えてみました。</a:t>
            </a:r>
            <a:r>
              <a:rPr lang="en-US" altLang="ja-JP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altLang="ja-JP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kumimoji="1"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.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Choose your </a:t>
            </a:r>
            <a:r>
              <a:rPr lang="en-US" altLang="ja-JP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name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kumimoji="1" lang="en-US" altLang="ja-JP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F0"/>
                </a:solidFill>
              </a:rPr>
              <a:t>意味の類似性から選んでみました：</a:t>
            </a:r>
            <a:endParaRPr kumimoji="1" lang="en-US" altLang="ja-JP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altLang="ja-JP" dirty="0" smtClean="0">
                <a:latin typeface="+mn-ea"/>
              </a:rPr>
              <a:t>Petr</a:t>
            </a:r>
            <a:r>
              <a:rPr lang="ja-JP" altLang="en-US" dirty="0" smtClean="0">
                <a:latin typeface="+mn-ea"/>
              </a:rPr>
              <a:t>・・・・・・石本</a:t>
            </a:r>
            <a:r>
              <a:rPr lang="en-US" altLang="ja-JP" dirty="0" smtClean="0">
                <a:latin typeface="+mn-ea"/>
              </a:rPr>
              <a:t>(Ishimoto)</a:t>
            </a:r>
            <a:r>
              <a:rPr lang="ja-JP" altLang="en-US" dirty="0" err="1" smtClean="0">
                <a:latin typeface="+mn-ea"/>
              </a:rPr>
              <a:t>、</a:t>
            </a:r>
            <a:r>
              <a:rPr lang="ja-JP" altLang="en-US" dirty="0" smtClean="0">
                <a:latin typeface="+mn-ea"/>
              </a:rPr>
              <a:t>石田</a:t>
            </a:r>
            <a:r>
              <a:rPr lang="en-US" altLang="ja-JP" dirty="0" smtClean="0">
                <a:latin typeface="+mn-ea"/>
              </a:rPr>
              <a:t>(Ishida)</a:t>
            </a:r>
            <a:r>
              <a:rPr lang="ja-JP" altLang="en-US" dirty="0" err="1" smtClean="0">
                <a:latin typeface="+mn-ea"/>
              </a:rPr>
              <a:t>くん</a:t>
            </a:r>
            <a:endParaRPr lang="en-US" altLang="ja-JP" dirty="0" smtClean="0">
              <a:latin typeface="+mn-ea"/>
            </a:endParaRPr>
          </a:p>
          <a:p>
            <a:pPr marL="0" indent="0">
              <a:buNone/>
            </a:pPr>
            <a:r>
              <a:rPr kumimoji="1" lang="en-US" altLang="ja-JP" dirty="0" smtClean="0">
                <a:latin typeface="+mn-ea"/>
              </a:rPr>
              <a:t>Lucie</a:t>
            </a:r>
            <a:r>
              <a:rPr kumimoji="1" lang="ja-JP" altLang="en-US" dirty="0" smtClean="0">
                <a:latin typeface="+mn-ea"/>
              </a:rPr>
              <a:t>・・・・・光野</a:t>
            </a:r>
            <a:r>
              <a:rPr kumimoji="1" lang="en-US" altLang="ja-JP" dirty="0" smtClean="0">
                <a:latin typeface="+mn-ea"/>
              </a:rPr>
              <a:t>(</a:t>
            </a:r>
            <a:r>
              <a:rPr kumimoji="1" lang="en-US" altLang="ja-JP" dirty="0" err="1" smtClean="0">
                <a:latin typeface="+mn-ea"/>
              </a:rPr>
              <a:t>Mitsuno</a:t>
            </a:r>
            <a:r>
              <a:rPr kumimoji="1" lang="en-US" altLang="ja-JP" dirty="0" smtClean="0">
                <a:latin typeface="+mn-ea"/>
              </a:rPr>
              <a:t>)</a:t>
            </a:r>
            <a:r>
              <a:rPr kumimoji="1" lang="ja-JP" altLang="en-US" dirty="0" err="1" smtClean="0">
                <a:latin typeface="+mn-ea"/>
              </a:rPr>
              <a:t>、</a:t>
            </a:r>
            <a:r>
              <a:rPr kumimoji="1" lang="ja-JP" altLang="en-US" dirty="0" smtClean="0">
                <a:latin typeface="+mn-ea"/>
              </a:rPr>
              <a:t>光田</a:t>
            </a:r>
            <a:r>
              <a:rPr kumimoji="1" lang="en-US" altLang="ja-JP" dirty="0" smtClean="0">
                <a:latin typeface="+mn-ea"/>
              </a:rPr>
              <a:t>(</a:t>
            </a:r>
            <a:r>
              <a:rPr kumimoji="1" lang="en-US" altLang="ja-JP" dirty="0" err="1" smtClean="0">
                <a:latin typeface="+mn-ea"/>
              </a:rPr>
              <a:t>Mitsuda</a:t>
            </a:r>
            <a:r>
              <a:rPr kumimoji="1" lang="en-US" altLang="ja-JP" dirty="0" smtClean="0">
                <a:latin typeface="+mn-ea"/>
              </a:rPr>
              <a:t>)</a:t>
            </a:r>
            <a:r>
              <a:rPr kumimoji="1" lang="ja-JP" altLang="en-US" dirty="0" err="1" smtClean="0">
                <a:latin typeface="+mn-ea"/>
              </a:rPr>
              <a:t>、</a:t>
            </a:r>
            <a:endParaRPr kumimoji="1" lang="en-US" altLang="ja-JP" dirty="0" smtClean="0">
              <a:latin typeface="+mn-ea"/>
            </a:endParaRPr>
          </a:p>
          <a:p>
            <a:pPr marL="0" indent="1879600">
              <a:buNone/>
            </a:pPr>
            <a:r>
              <a:rPr kumimoji="1" lang="ja-JP" altLang="en-US" dirty="0" smtClean="0">
                <a:latin typeface="+mn-ea"/>
              </a:rPr>
              <a:t> 光岡</a:t>
            </a:r>
            <a:r>
              <a:rPr kumimoji="1" lang="en-US" altLang="ja-JP" dirty="0" smtClean="0">
                <a:latin typeface="+mn-ea"/>
              </a:rPr>
              <a:t>(Mitsuoka)</a:t>
            </a:r>
            <a:r>
              <a:rPr kumimoji="1" lang="ja-JP" altLang="en-US" dirty="0" err="1" smtClean="0">
                <a:latin typeface="+mn-ea"/>
              </a:rPr>
              <a:t>さん</a:t>
            </a:r>
            <a:endParaRPr kumimoji="1" lang="en-US" altLang="ja-JP" dirty="0" smtClean="0">
              <a:latin typeface="+mn-ea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58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３．自己紹介をしよう（１）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b="1" dirty="0" smtClean="0">
                <a:solidFill>
                  <a:srgbClr val="00B050"/>
                </a:solidFill>
              </a:rPr>
              <a:t>練習１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pPr marL="452438" indent="-452438">
              <a:buNone/>
            </a:pPr>
            <a:r>
              <a:rPr kumimoji="1" lang="ja-JP" altLang="en-US" dirty="0" smtClean="0"/>
              <a:t>△「こんにちは。私・僕は　チェコ出身の◯◯です。」</a:t>
            </a:r>
            <a:endParaRPr kumimoji="1" lang="en-US" altLang="ja-JP" dirty="0" smtClean="0"/>
          </a:p>
          <a:p>
            <a:pPr marL="801688" indent="-801688">
              <a:buNone/>
            </a:pPr>
            <a:r>
              <a:rPr kumimoji="1" lang="ja-JP" altLang="en-US" dirty="0" smtClean="0"/>
              <a:t>▲</a:t>
            </a:r>
            <a:r>
              <a:rPr kumimoji="1" lang="en-US" altLang="ja-JP" dirty="0" smtClean="0"/>
              <a:t>a.</a:t>
            </a:r>
            <a:r>
              <a:rPr kumimoji="1" lang="ja-JP" altLang="en-US" dirty="0" smtClean="0"/>
              <a:t>「うわ</a:t>
            </a:r>
            <a:r>
              <a:rPr lang="ja-JP" altLang="en-US" dirty="0"/>
              <a:t>あ</a:t>
            </a:r>
            <a:r>
              <a:rPr kumimoji="1" lang="ja-JP" altLang="en-US" dirty="0" smtClean="0"/>
              <a:t>、遠く</a:t>
            </a:r>
            <a:r>
              <a:rPr lang="ja-JP" altLang="en-US" dirty="0" smtClean="0"/>
              <a:t>から来たんですね。チェコのどこ出身ですか。」</a:t>
            </a:r>
            <a:endParaRPr lang="en-US" altLang="ja-JP" dirty="0" smtClean="0"/>
          </a:p>
          <a:p>
            <a:pPr marL="801688" indent="-349250">
              <a:buNone/>
            </a:pPr>
            <a:r>
              <a:rPr lang="en-US" altLang="ja-JP" dirty="0" smtClean="0"/>
              <a:t>b.</a:t>
            </a:r>
            <a:r>
              <a:rPr lang="ja-JP" altLang="en-US" dirty="0" smtClean="0"/>
              <a:t>「うわあ、遠くからいらしたんですね。チェコのどこご出身ですか。」</a:t>
            </a:r>
            <a:endParaRPr lang="en-US" altLang="ja-JP" dirty="0" smtClean="0"/>
          </a:p>
          <a:p>
            <a:pPr marL="801688" indent="-349250">
              <a:buNone/>
            </a:pPr>
            <a:endParaRPr lang="en-US" altLang="ja-JP" dirty="0"/>
          </a:p>
          <a:p>
            <a:pPr marL="801688" indent="-349250">
              <a:buNone/>
            </a:pPr>
            <a:r>
              <a:rPr lang="en-US" altLang="ja-JP" dirty="0" err="1"/>
              <a:t>Cf</a:t>
            </a:r>
            <a:r>
              <a:rPr lang="ja-JP" altLang="en-US" dirty="0" smtClean="0"/>
              <a:t>：「いらした＝いらっしゃった」</a:t>
            </a:r>
            <a:endParaRPr lang="en-US" altLang="ja-JP" dirty="0" smtClean="0"/>
          </a:p>
          <a:p>
            <a:pPr marL="452438" indent="-452438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368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871</Words>
  <Application>Microsoft Office PowerPoint</Application>
  <PresentationFormat>画面に合わせる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テーマ</vt:lpstr>
      <vt:lpstr>水曜１限：日本語会話クラス  三宮担当：第二回 </vt:lpstr>
      <vt:lpstr>日本人は名前の前半を使う</vt:lpstr>
      <vt:lpstr>１．「～さん」と呼べる名前を使う</vt:lpstr>
      <vt:lpstr>例外：声に出さない時</vt:lpstr>
      <vt:lpstr>例外：「先生」について</vt:lpstr>
      <vt:lpstr>具体例ー「～さん」と呼べる名前を使う</vt:lpstr>
      <vt:lpstr>２．日本語の苗字をつけよう</vt:lpstr>
      <vt:lpstr>パ行音とラ行音で始まる苗字は日本語には殆どないので、PetrさんとLucieさんの名前は「意味の類似性」で考えてみました。 .</vt:lpstr>
      <vt:lpstr>３．自己紹介をしよう（１）</vt:lpstr>
      <vt:lpstr>PowerPoint プレゼンテーション</vt:lpstr>
      <vt:lpstr>３．自己紹介をしよう（２）</vt:lpstr>
      <vt:lpstr>PowerPoint プレゼンテーション</vt:lpstr>
      <vt:lpstr>４７都道府県</vt:lpstr>
      <vt:lpstr>日本の地方名 ー４７都道府県を９つのブロックにー</vt:lpstr>
      <vt:lpstr>自分の“日本の出身地”を決めよう</vt:lpstr>
      <vt:lpstr>自分の“日本の出身地”を決めよう</vt:lpstr>
      <vt:lpstr>その町についてインターネットで少し調べよう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水曜１限：日本語会話クラス  三宮担当：第二回 </dc:title>
  <dc:creator>YFI IKEGAMI</dc:creator>
  <cp:lastModifiedBy>YFI IKEGAMI</cp:lastModifiedBy>
  <cp:revision>19</cp:revision>
  <dcterms:created xsi:type="dcterms:W3CDTF">2014-03-04T13:52:30Z</dcterms:created>
  <dcterms:modified xsi:type="dcterms:W3CDTF">2014-03-04T18:03:05Z</dcterms:modified>
</cp:coreProperties>
</file>