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6"/>
  </p:notesMasterIdLst>
  <p:sldIdLst>
    <p:sldId id="256" r:id="rId2"/>
    <p:sldId id="257" r:id="rId3"/>
    <p:sldId id="258" r:id="rId4"/>
    <p:sldId id="259" r:id="rId5"/>
    <p:sldId id="260" r:id="rId6"/>
    <p:sldId id="261" r:id="rId7"/>
    <p:sldId id="262" r:id="rId8"/>
    <p:sldId id="263" r:id="rId9"/>
    <p:sldId id="298" r:id="rId10"/>
    <p:sldId id="264" r:id="rId11"/>
    <p:sldId id="265" r:id="rId12"/>
    <p:sldId id="304" r:id="rId13"/>
    <p:sldId id="266" r:id="rId14"/>
    <p:sldId id="297" r:id="rId15"/>
    <p:sldId id="267" r:id="rId16"/>
    <p:sldId id="299" r:id="rId17"/>
    <p:sldId id="268" r:id="rId18"/>
    <p:sldId id="300" r:id="rId19"/>
    <p:sldId id="269" r:id="rId20"/>
    <p:sldId id="296" r:id="rId21"/>
    <p:sldId id="270" r:id="rId22"/>
    <p:sldId id="271" r:id="rId23"/>
    <p:sldId id="272" r:id="rId24"/>
    <p:sldId id="303" r:id="rId25"/>
    <p:sldId id="273" r:id="rId26"/>
    <p:sldId id="274" r:id="rId27"/>
    <p:sldId id="301" r:id="rId28"/>
    <p:sldId id="275" r:id="rId29"/>
    <p:sldId id="276" r:id="rId30"/>
    <p:sldId id="306" r:id="rId31"/>
    <p:sldId id="277" r:id="rId32"/>
    <p:sldId id="278" r:id="rId33"/>
    <p:sldId id="279" r:id="rId34"/>
    <p:sldId id="308" r:id="rId35"/>
    <p:sldId id="280" r:id="rId36"/>
    <p:sldId id="309" r:id="rId37"/>
    <p:sldId id="281" r:id="rId38"/>
    <p:sldId id="307" r:id="rId39"/>
    <p:sldId id="305" r:id="rId40"/>
    <p:sldId id="302" r:id="rId41"/>
    <p:sldId id="282" r:id="rId42"/>
    <p:sldId id="283" r:id="rId43"/>
    <p:sldId id="284" r:id="rId44"/>
    <p:sldId id="310" r:id="rId45"/>
    <p:sldId id="285" r:id="rId46"/>
    <p:sldId id="286" r:id="rId47"/>
    <p:sldId id="287" r:id="rId48"/>
    <p:sldId id="311" r:id="rId49"/>
    <p:sldId id="288" r:id="rId50"/>
    <p:sldId id="289" r:id="rId51"/>
    <p:sldId id="290" r:id="rId52"/>
    <p:sldId id="291" r:id="rId53"/>
    <p:sldId id="292" r:id="rId54"/>
    <p:sldId id="293" r:id="rId55"/>
  </p:sldIdLst>
  <p:sldSz cx="9144000" cy="6858000" type="screen4x3"/>
  <p:notesSz cx="6858000" cy="9723438"/>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34587" autoAdjust="0"/>
    <p:restoredTop sz="88182" autoAdjust="0"/>
  </p:normalViewPr>
  <p:slideViewPr>
    <p:cSldViewPr>
      <p:cViewPr varScale="1">
        <p:scale>
          <a:sx n="118" d="100"/>
          <a:sy n="118" d="100"/>
        </p:scale>
        <p:origin x="102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85775"/>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85775"/>
          </a:xfrm>
          <a:prstGeom prst="rect">
            <a:avLst/>
          </a:prstGeom>
        </p:spPr>
        <p:txBody>
          <a:bodyPr vert="horz" lIns="91440" tIns="45720" rIns="91440" bIns="45720" rtlCol="0"/>
          <a:lstStyle>
            <a:lvl1pPr algn="r">
              <a:defRPr sz="1200"/>
            </a:lvl1pPr>
          </a:lstStyle>
          <a:p>
            <a:fld id="{38505BEA-F43B-422B-A498-FC2381DBDE09}" type="datetimeFigureOut">
              <a:rPr lang="cs-CZ" smtClean="0"/>
              <a:pPr/>
              <a:t>14.4.2014</a:t>
            </a:fld>
            <a:endParaRPr lang="cs-CZ"/>
          </a:p>
        </p:txBody>
      </p:sp>
      <p:sp>
        <p:nvSpPr>
          <p:cNvPr id="4" name="Zástupný symbol pro obrázek snímku 3"/>
          <p:cNvSpPr>
            <a:spLocks noGrp="1" noRot="1" noChangeAspect="1"/>
          </p:cNvSpPr>
          <p:nvPr>
            <p:ph type="sldImg" idx="2"/>
          </p:nvPr>
        </p:nvSpPr>
        <p:spPr>
          <a:xfrm>
            <a:off x="998538" y="728663"/>
            <a:ext cx="4860925" cy="3646487"/>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618038"/>
            <a:ext cx="5486400" cy="4376737"/>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9236075"/>
            <a:ext cx="2971800" cy="485775"/>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9236075"/>
            <a:ext cx="2971800" cy="485775"/>
          </a:xfrm>
          <a:prstGeom prst="rect">
            <a:avLst/>
          </a:prstGeom>
        </p:spPr>
        <p:txBody>
          <a:bodyPr vert="horz" lIns="91440" tIns="45720" rIns="91440" bIns="45720" rtlCol="0" anchor="b"/>
          <a:lstStyle>
            <a:lvl1pPr algn="r">
              <a:defRPr sz="1200"/>
            </a:lvl1pPr>
          </a:lstStyle>
          <a:p>
            <a:fld id="{4D71C69F-E789-43EB-B814-67F1E13347E3}" type="slidenum">
              <a:rPr lang="cs-CZ" smtClean="0"/>
              <a:pPr/>
              <a:t>‹#›</a:t>
            </a:fld>
            <a:endParaRPr lang="cs-CZ"/>
          </a:p>
        </p:txBody>
      </p:sp>
    </p:spTree>
    <p:extLst>
      <p:ext uri="{BB962C8B-B14F-4D97-AF65-F5344CB8AC3E}">
        <p14:creationId xmlns:p14="http://schemas.microsoft.com/office/powerpoint/2010/main" val="1911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9" name="Podnadpis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Klepnutím lze upravit styl předlohy podnadpisů.</a:t>
            </a:r>
            <a:endParaRPr kumimoji="0" lang="en-US"/>
          </a:p>
        </p:txBody>
      </p:sp>
      <p:sp>
        <p:nvSpPr>
          <p:cNvPr id="28" name="Nadpis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cs-CZ" smtClean="0"/>
              <a:t>Klepnutím lze upravit styl předlohy nadpisů.</a:t>
            </a:r>
            <a:endParaRPr kumimoji="0" lang="en-US"/>
          </a:p>
        </p:txBody>
      </p:sp>
      <p:cxnSp>
        <p:nvCxnSpPr>
          <p:cNvPr id="8" name="Přímá spojovací čára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Přímá spojovací čára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Elipsa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Zástupný symbol pro datum 14"/>
          <p:cNvSpPr>
            <a:spLocks noGrp="1"/>
          </p:cNvSpPr>
          <p:nvPr>
            <p:ph type="dt" sz="half" idx="10"/>
          </p:nvPr>
        </p:nvSpPr>
        <p:spPr/>
        <p:txBody>
          <a:bodyPr/>
          <a:lstStyle/>
          <a:p>
            <a:fld id="{493473F4-259D-408F-B7DE-6D3E649EE852}" type="datetimeFigureOut">
              <a:rPr lang="cs-CZ" smtClean="0"/>
              <a:pPr/>
              <a:t>14.4.2014</a:t>
            </a:fld>
            <a:endParaRPr lang="cs-CZ"/>
          </a:p>
        </p:txBody>
      </p:sp>
      <p:sp>
        <p:nvSpPr>
          <p:cNvPr id="16" name="Zástupný symbol pro číslo snímku 15"/>
          <p:cNvSpPr>
            <a:spLocks noGrp="1"/>
          </p:cNvSpPr>
          <p:nvPr>
            <p:ph type="sldNum" sz="quarter" idx="11"/>
          </p:nvPr>
        </p:nvSpPr>
        <p:spPr/>
        <p:txBody>
          <a:bodyPr/>
          <a:lstStyle/>
          <a:p>
            <a:fld id="{046ACF68-CA12-4889-AAD9-4765FFC694A9}" type="slidenum">
              <a:rPr lang="cs-CZ" smtClean="0"/>
              <a:pPr/>
              <a:t>‹#›</a:t>
            </a:fld>
            <a:endParaRPr lang="cs-CZ"/>
          </a:p>
        </p:txBody>
      </p:sp>
      <p:sp>
        <p:nvSpPr>
          <p:cNvPr id="17" name="Zástupný symbol pro zápatí 16"/>
          <p:cNvSpPr>
            <a:spLocks noGrp="1"/>
          </p:cNvSpPr>
          <p:nvPr>
            <p:ph type="ftr" sz="quarter" idx="12"/>
          </p:nvPr>
        </p:nvSpPr>
        <p:spPr/>
        <p:txBody>
          <a:bodyPr/>
          <a:lstStyle/>
          <a:p>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493473F4-259D-408F-B7DE-6D3E649EE852}" type="datetimeFigureOut">
              <a:rPr lang="cs-CZ" smtClean="0"/>
              <a:pPr/>
              <a:t>14.4.2014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46ACF68-CA12-4889-AAD9-4765FFC694A9}"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493473F4-259D-408F-B7DE-6D3E649EE852}" type="datetimeFigureOut">
              <a:rPr lang="cs-CZ" smtClean="0"/>
              <a:pPr/>
              <a:t>14.4.2014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46ACF68-CA12-4889-AAD9-4765FFC694A9}"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9" name="Zástupný symbol pro obsah 8"/>
          <p:cNvSpPr>
            <a:spLocks noGrp="1"/>
          </p:cNvSpPr>
          <p:nvPr>
            <p:ph idx="1"/>
          </p:nvPr>
        </p:nvSpPr>
        <p:spPr>
          <a:xfrm>
            <a:off x="457200" y="1524000"/>
            <a:ext cx="8229600" cy="45720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4" name="Zástupný symbol pro datum 13"/>
          <p:cNvSpPr>
            <a:spLocks noGrp="1"/>
          </p:cNvSpPr>
          <p:nvPr>
            <p:ph type="dt" sz="half" idx="14"/>
          </p:nvPr>
        </p:nvSpPr>
        <p:spPr/>
        <p:txBody>
          <a:bodyPr/>
          <a:lstStyle/>
          <a:p>
            <a:fld id="{493473F4-259D-408F-B7DE-6D3E649EE852}" type="datetimeFigureOut">
              <a:rPr lang="cs-CZ" smtClean="0"/>
              <a:pPr/>
              <a:t>14.4.2014</a:t>
            </a:fld>
            <a:endParaRPr lang="cs-CZ"/>
          </a:p>
        </p:txBody>
      </p:sp>
      <p:sp>
        <p:nvSpPr>
          <p:cNvPr id="15" name="Zástupný symbol pro číslo snímku 14"/>
          <p:cNvSpPr>
            <a:spLocks noGrp="1"/>
          </p:cNvSpPr>
          <p:nvPr>
            <p:ph type="sldNum" sz="quarter" idx="15"/>
          </p:nvPr>
        </p:nvSpPr>
        <p:spPr/>
        <p:txBody>
          <a:bodyPr/>
          <a:lstStyle>
            <a:lvl1pPr algn="ctr">
              <a:defRPr/>
            </a:lvl1pPr>
          </a:lstStyle>
          <a:p>
            <a:fld id="{046ACF68-CA12-4889-AAD9-4765FFC694A9}" type="slidenum">
              <a:rPr lang="cs-CZ" smtClean="0"/>
              <a:pPr/>
              <a:t>‹#›</a:t>
            </a:fld>
            <a:endParaRPr lang="cs-CZ"/>
          </a:p>
        </p:txBody>
      </p:sp>
      <p:sp>
        <p:nvSpPr>
          <p:cNvPr id="16" name="Zástupný symbol pro zápatí 15"/>
          <p:cNvSpPr>
            <a:spLocks noGrp="1"/>
          </p:cNvSpPr>
          <p:nvPr>
            <p:ph type="ftr" sz="quarter" idx="16"/>
          </p:nvPr>
        </p:nvSpPr>
        <p:spPr/>
        <p:txBody>
          <a:bodyPr/>
          <a:lstStyle/>
          <a:p>
            <a:endParaRPr lang="cs-CZ"/>
          </a:p>
        </p:txBody>
      </p:sp>
      <p:sp>
        <p:nvSpPr>
          <p:cNvPr id="17" name="Nadpis 16"/>
          <p:cNvSpPr>
            <a:spLocks noGrp="1"/>
          </p:cNvSpPr>
          <p:nvPr>
            <p:ph type="title"/>
          </p:nvPr>
        </p:nvSpPr>
        <p:spPr/>
        <p:txBody>
          <a:bodyPr rtlCol="0" anchor="b" anchorCtr="0"/>
          <a:lstStyle/>
          <a:p>
            <a:r>
              <a:rPr kumimoji="0" lang="cs-CZ" smtClean="0"/>
              <a:t>Klepnutím lze upravit styl předlohy nadpisů.</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fld id="{493473F4-259D-408F-B7DE-6D3E649EE852}" type="datetimeFigureOut">
              <a:rPr lang="cs-CZ" smtClean="0"/>
              <a:pPr/>
              <a:t>14.4.2014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46ACF68-CA12-4889-AAD9-4765FFC694A9}" type="slidenum">
              <a:rPr lang="cs-CZ" smtClean="0"/>
              <a:pPr/>
              <a:t>‹#›</a:t>
            </a:fld>
            <a:endParaRPr lang="cs-CZ"/>
          </a:p>
        </p:txBody>
      </p:sp>
      <p:sp>
        <p:nvSpPr>
          <p:cNvPr id="2" name="Nadpis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Klepnutím lze upravit styly předlohy textu.</a:t>
            </a:r>
          </a:p>
        </p:txBody>
      </p:sp>
      <p:cxnSp>
        <p:nvCxnSpPr>
          <p:cNvPr id="7" name="Přímá spojovací čára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fld id="{493473F4-259D-408F-B7DE-6D3E649EE852}" type="datetimeFigureOut">
              <a:rPr lang="cs-CZ" smtClean="0"/>
              <a:pPr/>
              <a:t>14.4.2014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46ACF68-CA12-4889-AAD9-4765FFC694A9}" type="slidenum">
              <a:rPr lang="cs-CZ" smtClean="0"/>
              <a:pPr/>
              <a:t>‹#›</a:t>
            </a:fld>
            <a:endParaRPr lang="cs-CZ"/>
          </a:p>
        </p:txBody>
      </p:sp>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11" name="Zástupný symbol pro obsah 10"/>
          <p:cNvSpPr>
            <a:spLocks noGrp="1"/>
          </p:cNvSpPr>
          <p:nvPr>
            <p:ph sz="half" idx="1"/>
          </p:nvPr>
        </p:nvSpPr>
        <p:spPr>
          <a:xfrm>
            <a:off x="457200" y="1524000"/>
            <a:ext cx="4059936" cy="45720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3" name="Zástupný symbol pro obsah 12"/>
          <p:cNvSpPr>
            <a:spLocks noGrp="1"/>
          </p:cNvSpPr>
          <p:nvPr>
            <p:ph sz="half" idx="2"/>
          </p:nvPr>
        </p:nvSpPr>
        <p:spPr>
          <a:xfrm>
            <a:off x="4648200" y="1524000"/>
            <a:ext cx="4059936" cy="45720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9" name="Zástupný symbol pro číslo snímku 8"/>
          <p:cNvSpPr>
            <a:spLocks noGrp="1"/>
          </p:cNvSpPr>
          <p:nvPr>
            <p:ph type="sldNum" sz="quarter" idx="12"/>
          </p:nvPr>
        </p:nvSpPr>
        <p:spPr/>
        <p:txBody>
          <a:bodyPr/>
          <a:lstStyle/>
          <a:p>
            <a:fld id="{046ACF68-CA12-4889-AAD9-4765FFC694A9}" type="slidenum">
              <a:rPr lang="cs-CZ" smtClean="0"/>
              <a:pPr/>
              <a:t>‹#›</a:t>
            </a:fld>
            <a:endParaRPr lang="cs-CZ"/>
          </a:p>
        </p:txBody>
      </p:sp>
      <p:sp>
        <p:nvSpPr>
          <p:cNvPr id="8" name="Zástupný symbol pro zápatí 7"/>
          <p:cNvSpPr>
            <a:spLocks noGrp="1"/>
          </p:cNvSpPr>
          <p:nvPr>
            <p:ph type="ftr" sz="quarter" idx="11"/>
          </p:nvPr>
        </p:nvSpPr>
        <p:spPr/>
        <p:txBody>
          <a:bodyPr/>
          <a:lstStyle/>
          <a:p>
            <a:endParaRPr lang="cs-CZ"/>
          </a:p>
        </p:txBody>
      </p:sp>
      <p:sp>
        <p:nvSpPr>
          <p:cNvPr id="7" name="Zástupný symbol pro datum 6"/>
          <p:cNvSpPr>
            <a:spLocks noGrp="1"/>
          </p:cNvSpPr>
          <p:nvPr>
            <p:ph type="dt" sz="half" idx="10"/>
          </p:nvPr>
        </p:nvSpPr>
        <p:spPr/>
        <p:txBody>
          <a:bodyPr/>
          <a:lstStyle/>
          <a:p>
            <a:fld id="{493473F4-259D-408F-B7DE-6D3E649EE852}" type="datetimeFigureOut">
              <a:rPr lang="cs-CZ" smtClean="0"/>
              <a:pPr/>
              <a:t>14.4.2014</a:t>
            </a:fld>
            <a:endParaRPr lang="cs-CZ"/>
          </a:p>
        </p:txBody>
      </p:sp>
      <p:sp>
        <p:nvSpPr>
          <p:cNvPr id="3" name="Zástupný symbol pro text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32" name="Zástupný symbol pro obsah 31"/>
          <p:cNvSpPr>
            <a:spLocks noGrp="1"/>
          </p:cNvSpPr>
          <p:nvPr>
            <p:ph sz="half" idx="2"/>
          </p:nvPr>
        </p:nvSpPr>
        <p:spPr>
          <a:xfrm>
            <a:off x="457200" y="2201896"/>
            <a:ext cx="4038600" cy="3913632"/>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34" name="Zástupný symbol pro obsah 33"/>
          <p:cNvSpPr>
            <a:spLocks noGrp="1"/>
          </p:cNvSpPr>
          <p:nvPr>
            <p:ph sz="quarter" idx="4"/>
          </p:nvPr>
        </p:nvSpPr>
        <p:spPr>
          <a:xfrm>
            <a:off x="4649788" y="2201896"/>
            <a:ext cx="4038600" cy="3913632"/>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2" name="Nadpis 1"/>
          <p:cNvSpPr>
            <a:spLocks noGrp="1"/>
          </p:cNvSpPr>
          <p:nvPr>
            <p:ph type="title"/>
          </p:nvPr>
        </p:nvSpPr>
        <p:spPr>
          <a:xfrm>
            <a:off x="457200" y="155448"/>
            <a:ext cx="8229600" cy="1143000"/>
          </a:xfrm>
        </p:spPr>
        <p:txBody>
          <a:bodyPr anchor="b" anchorCtr="0"/>
          <a:lstStyle>
            <a:lvl1pPr>
              <a:defRPr/>
            </a:lvl1pPr>
          </a:lstStyle>
          <a:p>
            <a:r>
              <a:rPr kumimoji="0" lang="cs-CZ" smtClean="0"/>
              <a:t>Klepnutím lze upravit styl předlohy nadpisů.</a:t>
            </a:r>
            <a:endParaRPr kumimoji="0" lang="en-US"/>
          </a:p>
        </p:txBody>
      </p:sp>
      <p:sp>
        <p:nvSpPr>
          <p:cNvPr id="12" name="Zástupný symbol pro text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cxnSp>
        <p:nvCxnSpPr>
          <p:cNvPr id="10" name="Přímá spojovací čára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Přímá spojovací čára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fld id="{493473F4-259D-408F-B7DE-6D3E649EE852}" type="datetimeFigureOut">
              <a:rPr lang="cs-CZ" smtClean="0"/>
              <a:pPr/>
              <a:t>14.4.2014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046ACF68-CA12-4889-AAD9-4765FFC694A9}" type="slidenum">
              <a:rPr lang="cs-CZ" smtClean="0"/>
              <a:pPr/>
              <a:t>‹#›</a:t>
            </a:fld>
            <a:endParaRPr lang="cs-CZ"/>
          </a:p>
        </p:txBody>
      </p:sp>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93473F4-259D-408F-B7DE-6D3E649EE852}" type="datetimeFigureOut">
              <a:rPr lang="cs-CZ" smtClean="0"/>
              <a:pPr/>
              <a:t>14.4.2014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046ACF68-CA12-4889-AAD9-4765FFC694A9}"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29" name="Zástupný symbol pro obsah 28"/>
          <p:cNvSpPr>
            <a:spLocks noGrp="1"/>
          </p:cNvSpPr>
          <p:nvPr>
            <p:ph sz="quarter" idx="1"/>
          </p:nvPr>
        </p:nvSpPr>
        <p:spPr>
          <a:xfrm>
            <a:off x="457200" y="457200"/>
            <a:ext cx="6248400" cy="57150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3" name="Zástupný symbol pro text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cs-CZ" smtClean="0"/>
              <a:t>Klepnutím lze upravit styly předlohy textu.</a:t>
            </a:r>
          </a:p>
        </p:txBody>
      </p:sp>
      <p:sp>
        <p:nvSpPr>
          <p:cNvPr id="31" name="Nadpis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cs-CZ" smtClean="0"/>
              <a:t>Klepnutím lze upravit styl předlohy nadpisů.</a:t>
            </a:r>
            <a:endParaRPr kumimoji="0" lang="en-US"/>
          </a:p>
        </p:txBody>
      </p:sp>
      <p:sp>
        <p:nvSpPr>
          <p:cNvPr id="8" name="Zástupný symbol pro datum 7"/>
          <p:cNvSpPr>
            <a:spLocks noGrp="1"/>
          </p:cNvSpPr>
          <p:nvPr>
            <p:ph type="dt" sz="half" idx="14"/>
          </p:nvPr>
        </p:nvSpPr>
        <p:spPr/>
        <p:txBody>
          <a:bodyPr/>
          <a:lstStyle/>
          <a:p>
            <a:fld id="{493473F4-259D-408F-B7DE-6D3E649EE852}" type="datetimeFigureOut">
              <a:rPr lang="cs-CZ" smtClean="0"/>
              <a:pPr/>
              <a:t>14.4.2014</a:t>
            </a:fld>
            <a:endParaRPr lang="cs-CZ"/>
          </a:p>
        </p:txBody>
      </p:sp>
      <p:sp>
        <p:nvSpPr>
          <p:cNvPr id="9" name="Zástupný symbol pro číslo snímku 8"/>
          <p:cNvSpPr>
            <a:spLocks noGrp="1"/>
          </p:cNvSpPr>
          <p:nvPr>
            <p:ph type="sldNum" sz="quarter" idx="15"/>
          </p:nvPr>
        </p:nvSpPr>
        <p:spPr/>
        <p:txBody>
          <a:bodyPr/>
          <a:lstStyle/>
          <a:p>
            <a:fld id="{046ACF68-CA12-4889-AAD9-4765FFC694A9}" type="slidenum">
              <a:rPr lang="cs-CZ" smtClean="0"/>
              <a:pPr/>
              <a:t>‹#›</a:t>
            </a:fld>
            <a:endParaRPr lang="cs-CZ"/>
          </a:p>
        </p:txBody>
      </p:sp>
      <p:sp>
        <p:nvSpPr>
          <p:cNvPr id="10" name="Zástupný symbol pro zápatí 9"/>
          <p:cNvSpPr>
            <a:spLocks noGrp="1"/>
          </p:cNvSpPr>
          <p:nvPr>
            <p:ph type="ftr" sz="quarter" idx="16"/>
          </p:nvPr>
        </p:nvSpPr>
        <p:spPr/>
        <p:txBody>
          <a:bodyPr/>
          <a:lstStyle/>
          <a:p>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cs-CZ" smtClean="0"/>
              <a:t>Klepnutím lze upravit styl předlohy nadpisů.</a:t>
            </a:r>
            <a:endParaRPr kumimoji="0" lang="en-US"/>
          </a:p>
        </p:txBody>
      </p:sp>
      <p:sp>
        <p:nvSpPr>
          <p:cNvPr id="3" name="Zástupný symbol pro obrázek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cs-CZ" smtClean="0"/>
              <a:t>Klepnutím na ikonu přidáte obrázek.</a:t>
            </a:r>
            <a:endParaRPr kumimoji="0" lang="en-US"/>
          </a:p>
        </p:txBody>
      </p:sp>
      <p:sp>
        <p:nvSpPr>
          <p:cNvPr id="4" name="Zástupný symbol pro text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cs-CZ" smtClean="0"/>
              <a:t>Klepnutím lze upravit styly předlohy textu.</a:t>
            </a:r>
          </a:p>
        </p:txBody>
      </p:sp>
      <p:sp>
        <p:nvSpPr>
          <p:cNvPr id="8" name="Zástupný symbol pro datum 7"/>
          <p:cNvSpPr>
            <a:spLocks noGrp="1"/>
          </p:cNvSpPr>
          <p:nvPr>
            <p:ph type="dt" sz="half" idx="10"/>
          </p:nvPr>
        </p:nvSpPr>
        <p:spPr/>
        <p:txBody>
          <a:bodyPr/>
          <a:lstStyle/>
          <a:p>
            <a:fld id="{493473F4-259D-408F-B7DE-6D3E649EE852}" type="datetimeFigureOut">
              <a:rPr lang="cs-CZ" smtClean="0"/>
              <a:pPr/>
              <a:t>14.4.2014</a:t>
            </a:fld>
            <a:endParaRPr lang="cs-CZ"/>
          </a:p>
        </p:txBody>
      </p:sp>
      <p:sp>
        <p:nvSpPr>
          <p:cNvPr id="9" name="Zástupný symbol pro číslo snímku 8"/>
          <p:cNvSpPr>
            <a:spLocks noGrp="1"/>
          </p:cNvSpPr>
          <p:nvPr>
            <p:ph type="sldNum" sz="quarter" idx="11"/>
          </p:nvPr>
        </p:nvSpPr>
        <p:spPr/>
        <p:txBody>
          <a:bodyPr/>
          <a:lstStyle/>
          <a:p>
            <a:fld id="{046ACF68-CA12-4889-AAD9-4765FFC694A9}" type="slidenum">
              <a:rPr lang="cs-CZ" smtClean="0"/>
              <a:pPr/>
              <a:t>‹#›</a:t>
            </a:fld>
            <a:endParaRPr lang="cs-CZ"/>
          </a:p>
        </p:txBody>
      </p:sp>
      <p:sp>
        <p:nvSpPr>
          <p:cNvPr id="10" name="Zástupný symbol pro zápatí 9"/>
          <p:cNvSpPr>
            <a:spLocks noGrp="1"/>
          </p:cNvSpPr>
          <p:nvPr>
            <p:ph type="ftr" sz="quarter" idx="12"/>
          </p:nvPr>
        </p:nvSpPr>
        <p:spPr/>
        <p:txBody>
          <a:bodyPr/>
          <a:lstStyle/>
          <a:p>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9" name="Zástupný symbol pro text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cs-CZ" smtClean="0"/>
              <a:t>Klepnutím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24" name="Zástupný symbol pro datum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493473F4-259D-408F-B7DE-6D3E649EE852}" type="datetimeFigureOut">
              <a:rPr lang="cs-CZ" smtClean="0"/>
              <a:pPr/>
              <a:t>14.4.2014</a:t>
            </a:fld>
            <a:endParaRPr lang="cs-CZ"/>
          </a:p>
        </p:txBody>
      </p:sp>
      <p:sp>
        <p:nvSpPr>
          <p:cNvPr id="10" name="Zástupný symbol pro zápatí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cs-CZ"/>
          </a:p>
        </p:txBody>
      </p:sp>
      <p:sp>
        <p:nvSpPr>
          <p:cNvPr id="22" name="Zástupný symbol pro číslo snímku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046ACF68-CA12-4889-AAD9-4765FFC694A9}" type="slidenum">
              <a:rPr lang="cs-CZ" smtClean="0"/>
              <a:pPr/>
              <a:t>‹#›</a:t>
            </a:fld>
            <a:endParaRPr lang="cs-CZ"/>
          </a:p>
        </p:txBody>
      </p:sp>
      <p:sp>
        <p:nvSpPr>
          <p:cNvPr id="5" name="Zástupný symbol pro nadpis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cs-CZ" smtClean="0"/>
              <a:t>Klepnutím lze upravit styl předlohy nadpisů.</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395536" y="548680"/>
            <a:ext cx="8305800" cy="1066052"/>
          </a:xfrm>
        </p:spPr>
        <p:txBody>
          <a:bodyPr/>
          <a:lstStyle/>
          <a:p>
            <a:r>
              <a:rPr lang="cs-CZ" sz="6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rPr>
              <a:t>Antické reálie</a:t>
            </a:r>
            <a:endParaRPr lang="cs-CZ" sz="6600" dirty="0"/>
          </a:p>
        </p:txBody>
      </p:sp>
      <p:sp>
        <p:nvSpPr>
          <p:cNvPr id="4" name="TextovéPole 3"/>
          <p:cNvSpPr txBox="1"/>
          <p:nvPr/>
        </p:nvSpPr>
        <p:spPr>
          <a:xfrm>
            <a:off x="3275856" y="1916832"/>
            <a:ext cx="2736304" cy="369332"/>
          </a:xfrm>
          <a:prstGeom prst="rect">
            <a:avLst/>
          </a:prstGeom>
          <a:noFill/>
        </p:spPr>
        <p:txBody>
          <a:bodyPr wrap="square" rtlCol="0">
            <a:spAutoFit/>
          </a:bodyPr>
          <a:lstStyle/>
          <a:p>
            <a:endParaRPr lang="cs-CZ" dirty="0"/>
          </a:p>
        </p:txBody>
      </p:sp>
      <p:sp>
        <p:nvSpPr>
          <p:cNvPr id="5" name="TextovéPole 4"/>
          <p:cNvSpPr txBox="1"/>
          <p:nvPr/>
        </p:nvSpPr>
        <p:spPr>
          <a:xfrm>
            <a:off x="3779912" y="2276872"/>
            <a:ext cx="1512168" cy="1107996"/>
          </a:xfrm>
          <a:prstGeom prst="rect">
            <a:avLst/>
          </a:prstGeom>
          <a:noFill/>
        </p:spPr>
        <p:txBody>
          <a:bodyPr wrap="square" rtlCol="0">
            <a:spAutoFit/>
          </a:bodyPr>
          <a:lstStyle/>
          <a:p>
            <a:pPr algn="ctr"/>
            <a:r>
              <a:rPr lang="cs-CZ" sz="6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rPr>
              <a:t>10</a:t>
            </a:r>
            <a:endParaRPr lang="cs-CZ" sz="6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endParaRPr>
          </a:p>
        </p:txBody>
      </p:sp>
      <p:sp>
        <p:nvSpPr>
          <p:cNvPr id="7" name="Podnadpis 2"/>
          <p:cNvSpPr>
            <a:spLocks noGrp="1"/>
          </p:cNvSpPr>
          <p:nvPr>
            <p:ph type="subTitle" idx="1"/>
          </p:nvPr>
        </p:nvSpPr>
        <p:spPr>
          <a:xfrm>
            <a:off x="1403648" y="4149080"/>
            <a:ext cx="6400800" cy="1152128"/>
          </a:xfrm>
        </p:spPr>
        <p:txBody>
          <a:bodyPr/>
          <a:lstStyle/>
          <a:p>
            <a:r>
              <a:rPr lang="cs-CZ" sz="40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rPr>
              <a:t>Starověký Řím: </a:t>
            </a:r>
          </a:p>
          <a:p>
            <a:r>
              <a:rPr lang="en-US" sz="4000" b="1"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rPr>
              <a:t>Vojenstv</a:t>
            </a:r>
            <a:r>
              <a:rPr lang="cs-CZ" sz="40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rPr>
              <a:t>í I.</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548680"/>
            <a:ext cx="7776864" cy="4093428"/>
          </a:xfrm>
          <a:prstGeom prst="rect">
            <a:avLst/>
          </a:prstGeom>
          <a:noFill/>
        </p:spPr>
        <p:txBody>
          <a:bodyPr wrap="square" rtlCol="0">
            <a:spAutoFit/>
          </a:bodyPr>
          <a:lstStyle/>
          <a:p>
            <a:r>
              <a:rPr lang="cs-CZ" sz="2000" b="1" dirty="0" smtClean="0">
                <a:latin typeface="Calibri" pitchFamily="34" charset="0"/>
                <a:cs typeface="Calibri" pitchFamily="34" charset="0"/>
              </a:rPr>
              <a:t>Ostatní písemné prameny - papyry a destičky</a:t>
            </a:r>
          </a:p>
          <a:p>
            <a:endParaRPr lang="cs-CZ" sz="1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papyry se dochovali především v suchých a teplých oblastech - Egypt</a:t>
            </a:r>
          </a:p>
          <a:p>
            <a:pPr>
              <a:buFontTx/>
              <a:buChar char="-"/>
            </a:pPr>
            <a:r>
              <a:rPr lang="cs-CZ" sz="2000" b="1" dirty="0" smtClean="0">
                <a:latin typeface="Calibri" pitchFamily="34" charset="0"/>
                <a:cs typeface="Calibri" pitchFamily="34" charset="0"/>
              </a:rPr>
              <a:t> dřevěné destičky jsou známy z Evropy - nejznámější z tábora </a:t>
            </a:r>
            <a:r>
              <a:rPr lang="cs-CZ" sz="2000" b="1" dirty="0" err="1" smtClean="0">
                <a:latin typeface="Calibri" pitchFamily="34" charset="0"/>
                <a:cs typeface="Calibri" pitchFamily="34" charset="0"/>
              </a:rPr>
              <a:t>Vindolanda</a:t>
            </a:r>
            <a:r>
              <a:rPr lang="cs-CZ" sz="2000" b="1" dirty="0" smtClean="0">
                <a:latin typeface="Calibri" pitchFamily="34" charset="0"/>
                <a:cs typeface="Calibri" pitchFamily="34" charset="0"/>
              </a:rPr>
              <a:t> na severu Velké Británie</a:t>
            </a:r>
          </a:p>
          <a:p>
            <a:endParaRPr lang="cs-CZ" sz="1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mezi tyto prameny patří:</a:t>
            </a:r>
          </a:p>
          <a:p>
            <a:pPr lvl="1">
              <a:buFontTx/>
              <a:buChar char="-"/>
            </a:pPr>
            <a:r>
              <a:rPr lang="cs-CZ" sz="2000" b="1" dirty="0" smtClean="0">
                <a:latin typeface="Calibri" pitchFamily="34" charset="0"/>
                <a:cs typeface="Calibri" pitchFamily="34" charset="0"/>
              </a:rPr>
              <a:t> původní úřední vojenské dokumenty</a:t>
            </a:r>
          </a:p>
          <a:p>
            <a:pPr lvl="1">
              <a:buFontTx/>
              <a:buChar char="-"/>
            </a:pPr>
            <a:r>
              <a:rPr lang="cs-CZ" sz="2000" b="1" dirty="0" smtClean="0">
                <a:latin typeface="Calibri" pitchFamily="34" charset="0"/>
                <a:cs typeface="Calibri" pitchFamily="34" charset="0"/>
              </a:rPr>
              <a:t> soukromá korespondence vojáků</a:t>
            </a:r>
          </a:p>
          <a:p>
            <a:pPr lvl="1">
              <a:buFontTx/>
              <a:buChar char="-"/>
            </a:pPr>
            <a:endParaRPr lang="cs-CZ" sz="1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prameny se týkají:</a:t>
            </a:r>
          </a:p>
          <a:p>
            <a:pPr lvl="1">
              <a:buFontTx/>
              <a:buChar char="-"/>
            </a:pPr>
            <a:r>
              <a:rPr lang="cs-CZ" sz="2000" b="1" dirty="0" smtClean="0">
                <a:latin typeface="Calibri" pitchFamily="34" charset="0"/>
                <a:cs typeface="Calibri" pitchFamily="34" charset="0"/>
              </a:rPr>
              <a:t> každodenního života vojáků ve službě</a:t>
            </a:r>
            <a:endParaRPr lang="sk-SK"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administrativy - hlášení o stavu posádky, kontrola výstroje, žádosti o dovolenou</a:t>
            </a:r>
          </a:p>
        </p:txBody>
      </p:sp>
      <p:pic>
        <p:nvPicPr>
          <p:cNvPr id="3" name="Picture 2" descr="800px-Vindolanda_tablet_291.jpg"/>
          <p:cNvPicPr>
            <a:picLocks noChangeAspect="1"/>
          </p:cNvPicPr>
          <p:nvPr/>
        </p:nvPicPr>
        <p:blipFill>
          <a:blip r:embed="rId2" cstate="print"/>
          <a:stretch>
            <a:fillRect/>
          </a:stretch>
        </p:blipFill>
        <p:spPr>
          <a:xfrm>
            <a:off x="2843808" y="4293096"/>
            <a:ext cx="4716016" cy="205146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548680"/>
            <a:ext cx="8064896" cy="4924425"/>
          </a:xfrm>
          <a:prstGeom prst="rect">
            <a:avLst/>
          </a:prstGeom>
          <a:noFill/>
        </p:spPr>
        <p:txBody>
          <a:bodyPr wrap="square" rtlCol="0">
            <a:spAutoFit/>
          </a:bodyPr>
          <a:lstStyle/>
          <a:p>
            <a:r>
              <a:rPr lang="cs-CZ" sz="2400" b="1" dirty="0" smtClean="0">
                <a:latin typeface="Calibri" pitchFamily="34" charset="0"/>
                <a:cs typeface="Calibri" pitchFamily="34" charset="0"/>
              </a:rPr>
              <a:t>Hmotné prameny</a:t>
            </a:r>
          </a:p>
          <a:p>
            <a:endParaRPr lang="cs-CZ" sz="1000" b="1" dirty="0" smtClean="0">
              <a:latin typeface="Calibri" pitchFamily="34" charset="0"/>
              <a:cs typeface="Calibri" pitchFamily="34" charset="0"/>
            </a:endParaRPr>
          </a:p>
          <a:p>
            <a:r>
              <a:rPr lang="cs-CZ" sz="2000" b="1" dirty="0" smtClean="0">
                <a:latin typeface="Calibri" pitchFamily="34" charset="0"/>
                <a:cs typeface="Calibri" pitchFamily="34" charset="0"/>
              </a:rPr>
              <a:t>Archeologické nálezy</a:t>
            </a:r>
          </a:p>
          <a:p>
            <a:pPr>
              <a:buFontTx/>
              <a:buChar char="-"/>
            </a:pPr>
            <a:r>
              <a:rPr lang="cs-CZ" sz="2000" b="1" dirty="0" smtClean="0">
                <a:latin typeface="Calibri" pitchFamily="34" charset="0"/>
                <a:cs typeface="Calibri" pitchFamily="34" charset="0"/>
              </a:rPr>
              <a:t> identifikace a výzkum legionářských táborů - jejich struktura a jednotlivé objekty</a:t>
            </a:r>
          </a:p>
          <a:p>
            <a:pPr>
              <a:buFontTx/>
              <a:buChar char="-"/>
            </a:pPr>
            <a:r>
              <a:rPr lang="cs-CZ" sz="2000" b="1" dirty="0" smtClean="0">
                <a:latin typeface="Calibri" pitchFamily="34" charset="0"/>
                <a:cs typeface="Calibri" pitchFamily="34" charset="0"/>
              </a:rPr>
              <a:t> výzkum auxiliárních kastelů</a:t>
            </a:r>
          </a:p>
          <a:p>
            <a:pPr>
              <a:buFontTx/>
              <a:buChar char="-"/>
            </a:pPr>
            <a:r>
              <a:rPr lang="cs-CZ" sz="2000" b="1" dirty="0" smtClean="0">
                <a:latin typeface="Calibri" pitchFamily="34" charset="0"/>
                <a:cs typeface="Calibri" pitchFamily="34" charset="0"/>
              </a:rPr>
              <a:t> výzkum působení legií - v míru / během válečného tažení</a:t>
            </a:r>
          </a:p>
          <a:p>
            <a:pPr lvl="1">
              <a:buFontTx/>
              <a:buChar char="-"/>
            </a:pPr>
            <a:r>
              <a:rPr lang="cs-CZ" sz="2000" b="1" dirty="0" smtClean="0">
                <a:latin typeface="Calibri" pitchFamily="34" charset="0"/>
                <a:cs typeface="Calibri" pitchFamily="34" charset="0"/>
              </a:rPr>
              <a:t> identifikace bojišť</a:t>
            </a:r>
          </a:p>
          <a:p>
            <a:pPr lvl="1">
              <a:buFontTx/>
              <a:buChar char="-"/>
            </a:pPr>
            <a:r>
              <a:rPr lang="cs-CZ" sz="2000" b="1" dirty="0" smtClean="0">
                <a:latin typeface="Calibri" pitchFamily="34" charset="0"/>
                <a:cs typeface="Calibri" pitchFamily="34" charset="0"/>
              </a:rPr>
              <a:t> pozůstatky obléhání - příkopy, náspy, valy, dočasná opevnění</a:t>
            </a:r>
          </a:p>
          <a:p>
            <a:pPr lvl="2">
              <a:buFontTx/>
              <a:buChar char="-"/>
            </a:pPr>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Numantia</a:t>
            </a:r>
            <a:r>
              <a:rPr lang="cs-CZ" sz="2000" b="1" dirty="0" smtClean="0">
                <a:latin typeface="Calibri" pitchFamily="34" charset="0"/>
                <a:cs typeface="Calibri" pitchFamily="34" charset="0"/>
              </a:rPr>
              <a:t> (Španělsko)</a:t>
            </a:r>
          </a:p>
          <a:p>
            <a:pPr lvl="2">
              <a:buFontTx/>
              <a:buChar char="-"/>
            </a:pPr>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Alésia</a:t>
            </a:r>
            <a:r>
              <a:rPr lang="cs-CZ" sz="2000" b="1" dirty="0" smtClean="0">
                <a:latin typeface="Calibri" pitchFamily="34" charset="0"/>
                <a:cs typeface="Calibri" pitchFamily="34" charset="0"/>
              </a:rPr>
              <a:t> (Francie)</a:t>
            </a:r>
          </a:p>
          <a:p>
            <a:pPr lvl="2">
              <a:buFontTx/>
              <a:buChar char="-"/>
            </a:pPr>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Masada</a:t>
            </a:r>
            <a:r>
              <a:rPr lang="cs-CZ" sz="2000" b="1" dirty="0" smtClean="0">
                <a:latin typeface="Calibri" pitchFamily="34" charset="0"/>
                <a:cs typeface="Calibri" pitchFamily="34" charset="0"/>
              </a:rPr>
              <a:t> (Izrael)</a:t>
            </a:r>
          </a:p>
          <a:p>
            <a:pPr>
              <a:buFontTx/>
              <a:buChar char="-"/>
            </a:pPr>
            <a:r>
              <a:rPr lang="cs-CZ" sz="2000" b="1" dirty="0" smtClean="0">
                <a:latin typeface="Calibri" pitchFamily="34" charset="0"/>
                <a:cs typeface="Calibri" pitchFamily="34" charset="0"/>
              </a:rPr>
              <a:t> výzkum vojenské výstroje a výzbroje</a:t>
            </a:r>
          </a:p>
          <a:p>
            <a:pPr>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archeologické výzkumy umožňují sledovat vývoj armády a vojenství v dlouhodobějším horizontu</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cheolo.jpg"/>
          <p:cNvPicPr>
            <a:picLocks noChangeAspect="1"/>
          </p:cNvPicPr>
          <p:nvPr/>
        </p:nvPicPr>
        <p:blipFill>
          <a:blip r:embed="rId2" cstate="print"/>
          <a:stretch>
            <a:fillRect/>
          </a:stretch>
        </p:blipFill>
        <p:spPr>
          <a:xfrm>
            <a:off x="683568" y="476672"/>
            <a:ext cx="4429125" cy="5772150"/>
          </a:xfrm>
          <a:prstGeom prst="rect">
            <a:avLst/>
          </a:prstGeom>
        </p:spPr>
      </p:pic>
      <p:pic>
        <p:nvPicPr>
          <p:cNvPr id="3" name="Picture 2" descr="archeolo2.jpg"/>
          <p:cNvPicPr>
            <a:picLocks noChangeAspect="1"/>
          </p:cNvPicPr>
          <p:nvPr/>
        </p:nvPicPr>
        <p:blipFill>
          <a:blip r:embed="rId3" cstate="print"/>
          <a:stretch>
            <a:fillRect/>
          </a:stretch>
        </p:blipFill>
        <p:spPr>
          <a:xfrm>
            <a:off x="5220072" y="620688"/>
            <a:ext cx="3351973" cy="547260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3568" y="332656"/>
            <a:ext cx="7848872" cy="4401205"/>
          </a:xfrm>
          <a:prstGeom prst="rect">
            <a:avLst/>
          </a:prstGeom>
          <a:noFill/>
        </p:spPr>
        <p:txBody>
          <a:bodyPr wrap="square" rtlCol="0">
            <a:spAutoFit/>
          </a:bodyPr>
          <a:lstStyle/>
          <a:p>
            <a:r>
              <a:rPr lang="cs-CZ" sz="2000" b="1" dirty="0" smtClean="0">
                <a:latin typeface="Calibri" pitchFamily="34" charset="0"/>
                <a:cs typeface="Calibri" pitchFamily="34" charset="0"/>
              </a:rPr>
              <a:t>Umělecká díla</a:t>
            </a:r>
          </a:p>
          <a:p>
            <a:pPr>
              <a:buFontTx/>
              <a:buChar char="-"/>
            </a:pPr>
            <a:r>
              <a:rPr lang="cs-CZ" sz="2000" b="1" dirty="0" smtClean="0">
                <a:latin typeface="Calibri" pitchFamily="34" charset="0"/>
                <a:cs typeface="Calibri" pitchFamily="34" charset="0"/>
              </a:rPr>
              <a:t> pomáhají osvětlit jak vojáci vypadali, případně i činnosti, které vykonávali</a:t>
            </a:r>
          </a:p>
          <a:p>
            <a:pPr>
              <a:buFontTx/>
              <a:buChar char="-"/>
            </a:pP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mozaiky</a:t>
            </a:r>
          </a:p>
          <a:p>
            <a:pPr lvl="1">
              <a:buFontTx/>
              <a:buChar char="-"/>
            </a:pPr>
            <a:r>
              <a:rPr lang="cs-CZ" sz="2000" b="1" dirty="0" smtClean="0">
                <a:latin typeface="Calibri" pitchFamily="34" charset="0"/>
                <a:cs typeface="Calibri" pitchFamily="34" charset="0"/>
              </a:rPr>
              <a:t> reliéfy</a:t>
            </a:r>
          </a:p>
          <a:p>
            <a:pPr lvl="1">
              <a:buFontTx/>
              <a:buChar char="-"/>
            </a:pPr>
            <a:r>
              <a:rPr lang="cs-CZ" sz="2000" b="1" dirty="0" smtClean="0">
                <a:latin typeface="Calibri" pitchFamily="34" charset="0"/>
                <a:cs typeface="Calibri" pitchFamily="34" charset="0"/>
              </a:rPr>
              <a:t> náhrobky</a:t>
            </a:r>
          </a:p>
          <a:p>
            <a:pPr lvl="1">
              <a:buFontTx/>
              <a:buChar char="-"/>
            </a:pPr>
            <a:r>
              <a:rPr lang="cs-CZ" sz="2000" b="1" dirty="0" smtClean="0">
                <a:latin typeface="Calibri" pitchFamily="34" charset="0"/>
                <a:cs typeface="Calibri" pitchFamily="34" charset="0"/>
              </a:rPr>
              <a:t> nástěnné malby</a:t>
            </a:r>
          </a:p>
          <a:p>
            <a:pPr>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nejznámější památky</a:t>
            </a:r>
          </a:p>
          <a:p>
            <a:pPr>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Traianův</a:t>
            </a:r>
            <a:r>
              <a:rPr lang="cs-CZ" sz="2000" b="1" dirty="0" smtClean="0">
                <a:latin typeface="Calibri" pitchFamily="34" charset="0"/>
                <a:cs typeface="Calibri" pitchFamily="34" charset="0"/>
              </a:rPr>
              <a:t> sloup</a:t>
            </a:r>
          </a:p>
          <a:p>
            <a:pPr>
              <a:buFontTx/>
              <a:buChar char="-"/>
            </a:pPr>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Tropaeum</a:t>
            </a:r>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Traiani</a:t>
            </a: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sloup Marka </a:t>
            </a:r>
            <a:r>
              <a:rPr lang="cs-CZ" sz="2000" b="1" dirty="0" err="1" smtClean="0">
                <a:latin typeface="Calibri" pitchFamily="34" charset="0"/>
                <a:cs typeface="Calibri" pitchFamily="34" charset="0"/>
              </a:rPr>
              <a:t>Aurelia</a:t>
            </a:r>
            <a:endParaRPr lang="cs-CZ" sz="2000" b="1" dirty="0" smtClean="0">
              <a:latin typeface="Calibri" pitchFamily="34" charset="0"/>
              <a:cs typeface="Calibri" pitchFamily="34" charset="0"/>
            </a:endParaRPr>
          </a:p>
        </p:txBody>
      </p:sp>
      <p:pic>
        <p:nvPicPr>
          <p:cNvPr id="4" name="Picture 3" descr="tumblr_m2j7n0X2AZ1r6qmjqo7_1280.png"/>
          <p:cNvPicPr>
            <a:picLocks noChangeAspect="1"/>
          </p:cNvPicPr>
          <p:nvPr/>
        </p:nvPicPr>
        <p:blipFill>
          <a:blip r:embed="rId2" cstate="print"/>
          <a:stretch>
            <a:fillRect/>
          </a:stretch>
        </p:blipFill>
        <p:spPr>
          <a:xfrm>
            <a:off x="4139952" y="1196752"/>
            <a:ext cx="3816424" cy="2432970"/>
          </a:xfrm>
          <a:prstGeom prst="rect">
            <a:avLst/>
          </a:prstGeom>
        </p:spPr>
      </p:pic>
      <p:pic>
        <p:nvPicPr>
          <p:cNvPr id="6" name="Picture 5" descr="tumblr_m2j7n0X2AZ1r6qmjqo4_1280.png"/>
          <p:cNvPicPr>
            <a:picLocks noChangeAspect="1"/>
          </p:cNvPicPr>
          <p:nvPr/>
        </p:nvPicPr>
        <p:blipFill>
          <a:blip r:embed="rId3" cstate="print"/>
          <a:stretch>
            <a:fillRect/>
          </a:stretch>
        </p:blipFill>
        <p:spPr>
          <a:xfrm>
            <a:off x="4139952" y="3789040"/>
            <a:ext cx="3816424" cy="255223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s.jpg"/>
          <p:cNvPicPr>
            <a:picLocks noChangeAspect="1"/>
          </p:cNvPicPr>
          <p:nvPr/>
        </p:nvPicPr>
        <p:blipFill>
          <a:blip r:embed="rId2" cstate="print"/>
          <a:stretch>
            <a:fillRect/>
          </a:stretch>
        </p:blipFill>
        <p:spPr>
          <a:xfrm>
            <a:off x="755576" y="908720"/>
            <a:ext cx="3601946" cy="4968552"/>
          </a:xfrm>
          <a:prstGeom prst="rect">
            <a:avLst/>
          </a:prstGeom>
        </p:spPr>
      </p:pic>
      <p:pic>
        <p:nvPicPr>
          <p:cNvPr id="3" name="Picture 2" descr="450px-AdamclisiMetope41.jpg"/>
          <p:cNvPicPr>
            <a:picLocks noChangeAspect="1"/>
          </p:cNvPicPr>
          <p:nvPr/>
        </p:nvPicPr>
        <p:blipFill>
          <a:blip r:embed="rId3" cstate="print"/>
          <a:stretch>
            <a:fillRect/>
          </a:stretch>
        </p:blipFill>
        <p:spPr>
          <a:xfrm>
            <a:off x="4572000" y="908720"/>
            <a:ext cx="3726415" cy="496855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544" y="332656"/>
            <a:ext cx="8064896" cy="6155531"/>
          </a:xfrm>
          <a:prstGeom prst="rect">
            <a:avLst/>
          </a:prstGeom>
          <a:noFill/>
        </p:spPr>
        <p:txBody>
          <a:bodyPr wrap="square" rtlCol="0">
            <a:spAutoFit/>
          </a:bodyPr>
          <a:lstStyle/>
          <a:p>
            <a:r>
              <a:rPr lang="cs-CZ" sz="2400" b="1" dirty="0" smtClean="0">
                <a:latin typeface="Calibri" pitchFamily="34" charset="0"/>
                <a:cs typeface="Calibri" pitchFamily="34" charset="0"/>
              </a:rPr>
              <a:t>Raná armáda</a:t>
            </a:r>
          </a:p>
          <a:p>
            <a:endParaRPr lang="cs-CZ" sz="1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přímé písemné prameny pro poznání nejstarších forem armády nejsou dostupné - vlastní rané dějiny Říma prezentované římskými historiky jsou postaveny na legendách</a:t>
            </a:r>
          </a:p>
          <a:p>
            <a:pPr>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války v počátcích římských dějin jsou doménou aristokratických kruhů a jejich stoupenců</a:t>
            </a:r>
          </a:p>
          <a:p>
            <a:pPr>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hlavní pramenem jsou archeologické nálezy výstroje a výzbroje</a:t>
            </a:r>
          </a:p>
          <a:p>
            <a:pPr lvl="1">
              <a:buFontTx/>
              <a:buChar char="-"/>
            </a:pPr>
            <a:r>
              <a:rPr lang="cs-CZ" sz="2000" b="1" dirty="0" smtClean="0">
                <a:latin typeface="Calibri" pitchFamily="34" charset="0"/>
                <a:cs typeface="Calibri" pitchFamily="34" charset="0"/>
              </a:rPr>
              <a:t> železo postupně nahrazuje bronz</a:t>
            </a:r>
          </a:p>
          <a:p>
            <a:pPr lvl="1">
              <a:buFontTx/>
              <a:buChar char="-"/>
            </a:pPr>
            <a:r>
              <a:rPr lang="cs-CZ" sz="2000" b="1" dirty="0" smtClean="0">
                <a:latin typeface="Calibri" pitchFamily="34" charset="0"/>
                <a:cs typeface="Calibri" pitchFamily="34" charset="0"/>
              </a:rPr>
              <a:t> přilby - několik typů</a:t>
            </a:r>
          </a:p>
          <a:p>
            <a:pPr lvl="2">
              <a:buFontTx/>
              <a:buChar char="-"/>
            </a:pPr>
            <a:r>
              <a:rPr lang="cs-CZ" sz="2000" b="1" dirty="0" smtClean="0">
                <a:latin typeface="Calibri" pitchFamily="34" charset="0"/>
                <a:cs typeface="Calibri" pitchFamily="34" charset="0"/>
              </a:rPr>
              <a:t> ochrana je zaměřena hlavně na temeno hlavy</a:t>
            </a:r>
          </a:p>
          <a:p>
            <a:pPr lvl="2">
              <a:buFontTx/>
              <a:buChar char="-"/>
            </a:pPr>
            <a:r>
              <a:rPr lang="cs-CZ" sz="2000" b="1" dirty="0" smtClean="0">
                <a:latin typeface="Calibri" pitchFamily="34" charset="0"/>
                <a:cs typeface="Calibri" pitchFamily="34" charset="0"/>
              </a:rPr>
              <a:t> nejznámější - </a:t>
            </a:r>
            <a:r>
              <a:rPr lang="cs-CZ" sz="2000" b="1" dirty="0" err="1" smtClean="0">
                <a:latin typeface="Calibri" pitchFamily="34" charset="0"/>
                <a:cs typeface="Calibri" pitchFamily="34" charset="0"/>
              </a:rPr>
              <a:t>villanovský</a:t>
            </a:r>
            <a:r>
              <a:rPr lang="cs-CZ" sz="2000" b="1" dirty="0" smtClean="0">
                <a:latin typeface="Calibri" pitchFamily="34" charset="0"/>
                <a:cs typeface="Calibri" pitchFamily="34" charset="0"/>
              </a:rPr>
              <a:t> typ - skořepina s vysokým zašpičatělým hřebenem</a:t>
            </a:r>
          </a:p>
          <a:p>
            <a:pPr lvl="2">
              <a:buFontTx/>
              <a:buChar char="-"/>
            </a:pPr>
            <a:r>
              <a:rPr lang="cs-CZ" sz="2000" b="1" dirty="0" smtClean="0">
                <a:latin typeface="Calibri" pitchFamily="34" charset="0"/>
                <a:cs typeface="Calibri" pitchFamily="34" charset="0"/>
              </a:rPr>
              <a:t> přilba zvoncového typu - podobná </a:t>
            </a:r>
            <a:r>
              <a:rPr lang="cs-CZ" sz="2000" b="1" dirty="0" err="1" smtClean="0">
                <a:latin typeface="Calibri" pitchFamily="34" charset="0"/>
                <a:cs typeface="Calibri" pitchFamily="34" charset="0"/>
              </a:rPr>
              <a:t>villanovkému</a:t>
            </a:r>
            <a:r>
              <a:rPr lang="cs-CZ" sz="2000" b="1" dirty="0" smtClean="0">
                <a:latin typeface="Calibri" pitchFamily="34" charset="0"/>
                <a:cs typeface="Calibri" pitchFamily="34" charset="0"/>
              </a:rPr>
              <a:t> typu, ale bez hřebene</a:t>
            </a:r>
          </a:p>
          <a:p>
            <a:pPr lvl="2">
              <a:buFontTx/>
              <a:buChar char="-"/>
            </a:pPr>
            <a:endParaRPr lang="cs-CZ" sz="1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zbroj - velmi jednoduchá - obvykle sestávala z kovových destiček chránících hruď</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llanovan_biconical_urn.jpg"/>
          <p:cNvPicPr>
            <a:picLocks noChangeAspect="1"/>
          </p:cNvPicPr>
          <p:nvPr/>
        </p:nvPicPr>
        <p:blipFill>
          <a:blip r:embed="rId2" cstate="print"/>
          <a:stretch>
            <a:fillRect/>
          </a:stretch>
        </p:blipFill>
        <p:spPr>
          <a:xfrm>
            <a:off x="395537" y="1124744"/>
            <a:ext cx="2607448" cy="4032448"/>
          </a:xfrm>
          <a:prstGeom prst="rect">
            <a:avLst/>
          </a:prstGeom>
        </p:spPr>
      </p:pic>
      <p:pic>
        <p:nvPicPr>
          <p:cNvPr id="3" name="Picture 2" descr="4380633745_a8d88c41c1_o.jpg"/>
          <p:cNvPicPr>
            <a:picLocks noChangeAspect="1"/>
          </p:cNvPicPr>
          <p:nvPr/>
        </p:nvPicPr>
        <p:blipFill>
          <a:blip r:embed="rId3" cstate="print"/>
          <a:stretch>
            <a:fillRect/>
          </a:stretch>
        </p:blipFill>
        <p:spPr>
          <a:xfrm>
            <a:off x="3059832" y="1124744"/>
            <a:ext cx="5612238" cy="374441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332656"/>
            <a:ext cx="8280920" cy="6247864"/>
          </a:xfrm>
          <a:prstGeom prst="rect">
            <a:avLst/>
          </a:prstGeom>
          <a:noFill/>
        </p:spPr>
        <p:txBody>
          <a:bodyPr wrap="square" rtlCol="0">
            <a:spAutoFit/>
          </a:bodyPr>
          <a:lstStyle/>
          <a:p>
            <a:pPr>
              <a:buFontTx/>
              <a:buChar char="-"/>
            </a:pPr>
            <a:r>
              <a:rPr lang="cs-CZ" sz="2000" b="1" dirty="0" smtClean="0">
                <a:latin typeface="Calibri" pitchFamily="34" charset="0"/>
                <a:cs typeface="Calibri" pitchFamily="34" charset="0"/>
              </a:rPr>
              <a:t> později převzali Římané falangu hoplítů - patrně od řeckých kolonistů</a:t>
            </a:r>
          </a:p>
          <a:p>
            <a:pPr lvl="1">
              <a:buFontTx/>
              <a:buChar char="-"/>
            </a:pPr>
            <a:r>
              <a:rPr lang="cs-CZ" sz="2000" b="1" dirty="0" smtClean="0">
                <a:latin typeface="Calibri" pitchFamily="34" charset="0"/>
                <a:cs typeface="Calibri" pitchFamily="34" charset="0"/>
              </a:rPr>
              <a:t> hoplíté - pěší těžkooděnci</a:t>
            </a:r>
          </a:p>
          <a:p>
            <a:pPr lvl="2">
              <a:buFontTx/>
              <a:buChar char="-"/>
            </a:pPr>
            <a:r>
              <a:rPr lang="cs-CZ" sz="2000" b="1" dirty="0" smtClean="0">
                <a:latin typeface="Calibri" pitchFamily="34" charset="0"/>
                <a:cs typeface="Calibri" pitchFamily="34" charset="0"/>
              </a:rPr>
              <a:t> zbroj si zajišťovali sami =&gt; vlastníci půdy / majetní občané</a:t>
            </a:r>
          </a:p>
          <a:p>
            <a:pPr lvl="2">
              <a:buFontTx/>
              <a:buChar char="-"/>
            </a:pPr>
            <a:r>
              <a:rPr lang="cs-CZ" sz="2000" b="1" dirty="0" smtClean="0">
                <a:latin typeface="Calibri" pitchFamily="34" charset="0"/>
                <a:cs typeface="Calibri" pitchFamily="34" charset="0"/>
              </a:rPr>
              <a:t> výstroj sestávala ze:</a:t>
            </a:r>
          </a:p>
          <a:p>
            <a:pPr lvl="3">
              <a:buFontTx/>
              <a:buChar char="-"/>
            </a:pPr>
            <a:r>
              <a:rPr lang="cs-CZ" sz="2000" b="1" dirty="0" smtClean="0">
                <a:latin typeface="Calibri" pitchFamily="34" charset="0"/>
                <a:cs typeface="Calibri" pitchFamily="34" charset="0"/>
              </a:rPr>
              <a:t> štítu - </a:t>
            </a:r>
            <a:r>
              <a:rPr lang="cs-CZ" sz="2000" b="1" i="1" dirty="0" err="1" smtClean="0">
                <a:latin typeface="Calibri" pitchFamily="34" charset="0"/>
                <a:cs typeface="Calibri" pitchFamily="34" charset="0"/>
              </a:rPr>
              <a:t>hoplon</a:t>
            </a:r>
            <a:r>
              <a:rPr lang="cs-CZ" sz="2000" b="1" dirty="0" smtClean="0">
                <a:latin typeface="Calibri" pitchFamily="34" charset="0"/>
                <a:cs typeface="Calibri" pitchFamily="34" charset="0"/>
              </a:rPr>
              <a:t> - o průměru 90 cm =&gt; hoplíté</a:t>
            </a:r>
          </a:p>
          <a:p>
            <a:pPr lvl="4">
              <a:buFontTx/>
              <a:buChar char="-"/>
            </a:pPr>
            <a:r>
              <a:rPr lang="cs-CZ" sz="2000" b="1" dirty="0" smtClean="0">
                <a:latin typeface="Calibri" pitchFamily="34" charset="0"/>
                <a:cs typeface="Calibri" pitchFamily="34" charset="0"/>
              </a:rPr>
              <a:t> dřevěný potažený bronzovým plechem</a:t>
            </a:r>
          </a:p>
          <a:p>
            <a:pPr lvl="3">
              <a:buFontTx/>
              <a:buChar char="-"/>
            </a:pPr>
            <a:r>
              <a:rPr lang="cs-CZ" sz="2000" b="1" dirty="0" smtClean="0">
                <a:latin typeface="Calibri" pitchFamily="34" charset="0"/>
                <a:cs typeface="Calibri" pitchFamily="34" charset="0"/>
              </a:rPr>
              <a:t> přilba - několik typů =&gt; různý stupeň ochrany</a:t>
            </a:r>
          </a:p>
          <a:p>
            <a:pPr lvl="3">
              <a:buFontTx/>
              <a:buChar char="-"/>
            </a:pPr>
            <a:r>
              <a:rPr lang="cs-CZ" sz="2000" b="1" dirty="0" smtClean="0">
                <a:latin typeface="Calibri" pitchFamily="34" charset="0"/>
                <a:cs typeface="Calibri" pitchFamily="34" charset="0"/>
              </a:rPr>
              <a:t> pancíř - kovový nebo lněný vyztužený kovovými destičkami</a:t>
            </a:r>
          </a:p>
          <a:p>
            <a:pPr lvl="3">
              <a:buFontTx/>
              <a:buChar char="-"/>
            </a:pPr>
            <a:r>
              <a:rPr lang="cs-CZ" sz="2000" b="1" dirty="0" smtClean="0">
                <a:latin typeface="Calibri" pitchFamily="34" charset="0"/>
                <a:cs typeface="Calibri" pitchFamily="34" charset="0"/>
              </a:rPr>
              <a:t> náholenice - </a:t>
            </a:r>
            <a:r>
              <a:rPr lang="cs-CZ" sz="2000" b="1" i="1" dirty="0" err="1" smtClean="0">
                <a:latin typeface="Calibri" pitchFamily="34" charset="0"/>
                <a:cs typeface="Calibri" pitchFamily="34" charset="0"/>
              </a:rPr>
              <a:t>knémidy</a:t>
            </a:r>
            <a:endParaRPr lang="cs-CZ" sz="2000" b="1" i="1" dirty="0" smtClean="0">
              <a:latin typeface="Calibri" pitchFamily="34" charset="0"/>
              <a:cs typeface="Calibri" pitchFamily="34" charset="0"/>
            </a:endParaRPr>
          </a:p>
          <a:p>
            <a:pPr lvl="3">
              <a:buFontTx/>
              <a:buChar char="-"/>
            </a:pPr>
            <a:r>
              <a:rPr lang="cs-CZ" sz="2000" b="1" dirty="0" smtClean="0">
                <a:latin typeface="Calibri" pitchFamily="34" charset="0"/>
                <a:cs typeface="Calibri" pitchFamily="34" charset="0"/>
              </a:rPr>
              <a:t> pouze výjimečně používali vojáci chrániče ruky a stehen</a:t>
            </a:r>
          </a:p>
          <a:p>
            <a:pPr lvl="3">
              <a:buFontTx/>
              <a:buChar char="-"/>
            </a:pPr>
            <a:endParaRPr lang="cs-CZ" sz="2000" b="1" dirty="0" smtClean="0">
              <a:latin typeface="Calibri" pitchFamily="34" charset="0"/>
              <a:cs typeface="Calibri" pitchFamily="34" charset="0"/>
            </a:endParaRPr>
          </a:p>
          <a:p>
            <a:pPr lvl="2">
              <a:buFontTx/>
              <a:buChar char="-"/>
            </a:pPr>
            <a:r>
              <a:rPr lang="cs-CZ" sz="2000" b="1" dirty="0" smtClean="0">
                <a:latin typeface="Calibri" pitchFamily="34" charset="0"/>
                <a:cs typeface="Calibri" pitchFamily="34" charset="0"/>
              </a:rPr>
              <a:t> výzbroj:</a:t>
            </a:r>
          </a:p>
          <a:p>
            <a:pPr lvl="3">
              <a:buFontTx/>
              <a:buChar char="-"/>
            </a:pPr>
            <a:r>
              <a:rPr lang="cs-CZ" sz="2000" b="1" dirty="0" smtClean="0">
                <a:latin typeface="Calibri" pitchFamily="34" charset="0"/>
                <a:cs typeface="Calibri" pitchFamily="34" charset="0"/>
              </a:rPr>
              <a:t> kopí - dlouhé asi 2,5 m - bodná zbraň</a:t>
            </a:r>
          </a:p>
          <a:p>
            <a:pPr lvl="3">
              <a:buFontTx/>
              <a:buChar char="-"/>
            </a:pPr>
            <a:r>
              <a:rPr lang="cs-CZ" sz="2000" b="1" dirty="0" smtClean="0">
                <a:latin typeface="Calibri" pitchFamily="34" charset="0"/>
                <a:cs typeface="Calibri" pitchFamily="34" charset="0"/>
              </a:rPr>
              <a:t> meče - druhotná zbraň</a:t>
            </a:r>
          </a:p>
          <a:p>
            <a:pPr lvl="4">
              <a:buFontTx/>
              <a:buChar char="-"/>
            </a:pPr>
            <a:r>
              <a:rPr lang="cs-CZ" sz="2000" b="1" dirty="0" smtClean="0">
                <a:latin typeface="Calibri" pitchFamily="34" charset="0"/>
                <a:cs typeface="Calibri" pitchFamily="34" charset="0"/>
              </a:rPr>
              <a:t> krátké - bodné nebo sečné typy</a:t>
            </a:r>
          </a:p>
          <a:p>
            <a:pPr lvl="4">
              <a:buFontTx/>
              <a:buChar char="-"/>
            </a:pPr>
            <a:endParaRPr lang="cs-CZ" sz="1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falanga - sevřená bojová formace, kdy bojovník v řadě částečně kryl svým štítem svého souseda</a:t>
            </a:r>
          </a:p>
          <a:p>
            <a:pPr lvl="1">
              <a:buFontTx/>
              <a:buChar char="-"/>
            </a:pPr>
            <a:r>
              <a:rPr lang="cs-CZ" sz="2000" b="1" dirty="0" smtClean="0">
                <a:latin typeface="Calibri" pitchFamily="34" charset="0"/>
                <a:cs typeface="Calibri" pitchFamily="34" charset="0"/>
              </a:rPr>
              <a:t> taktika spočívala v proražení protivníkova šiku =&gt; rychlé rozhodnutí bitvy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mwebvase2.jpg"/>
          <p:cNvPicPr>
            <a:picLocks noChangeAspect="1"/>
          </p:cNvPicPr>
          <p:nvPr/>
        </p:nvPicPr>
        <p:blipFill>
          <a:blip r:embed="rId2" cstate="print"/>
          <a:stretch>
            <a:fillRect/>
          </a:stretch>
        </p:blipFill>
        <p:spPr>
          <a:xfrm>
            <a:off x="827584" y="620688"/>
            <a:ext cx="7507296" cy="547260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620688"/>
            <a:ext cx="8208912" cy="5078313"/>
          </a:xfrm>
          <a:prstGeom prst="rect">
            <a:avLst/>
          </a:prstGeom>
          <a:noFill/>
        </p:spPr>
        <p:txBody>
          <a:bodyPr wrap="square" rtlCol="0">
            <a:spAutoFit/>
          </a:bodyPr>
          <a:lstStyle/>
          <a:p>
            <a:r>
              <a:rPr lang="cs-CZ" sz="2400" b="1" dirty="0" smtClean="0">
                <a:latin typeface="Calibri" pitchFamily="34" charset="0"/>
                <a:cs typeface="Calibri" pitchFamily="34" charset="0"/>
              </a:rPr>
              <a:t>Armáda po </a:t>
            </a:r>
            <a:r>
              <a:rPr lang="cs-CZ" sz="2400" b="1" dirty="0" err="1" smtClean="0">
                <a:latin typeface="Calibri" pitchFamily="34" charset="0"/>
                <a:cs typeface="Calibri" pitchFamily="34" charset="0"/>
              </a:rPr>
              <a:t>serviovských</a:t>
            </a:r>
            <a:r>
              <a:rPr lang="cs-CZ" sz="2400" b="1" dirty="0" smtClean="0">
                <a:latin typeface="Calibri" pitchFamily="34" charset="0"/>
                <a:cs typeface="Calibri" pitchFamily="34" charset="0"/>
              </a:rPr>
              <a:t> reformách</a:t>
            </a:r>
          </a:p>
          <a:p>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rozdělení obyvatel do majetkových tříd na základě cenzu</a:t>
            </a:r>
          </a:p>
          <a:p>
            <a:pPr>
              <a:buFontTx/>
              <a:buChar char="-"/>
            </a:pPr>
            <a:r>
              <a:rPr lang="cs-CZ" sz="2000" b="1" dirty="0" smtClean="0">
                <a:latin typeface="Calibri" pitchFamily="34" charset="0"/>
                <a:cs typeface="Calibri" pitchFamily="34" charset="0"/>
              </a:rPr>
              <a:t> založení setninového sněmu - </a:t>
            </a:r>
            <a:r>
              <a:rPr lang="cs-CZ" sz="2000" b="1" i="1" dirty="0" err="1" smtClean="0">
                <a:latin typeface="Calibri" pitchFamily="34" charset="0"/>
                <a:cs typeface="Calibri" pitchFamily="34" charset="0"/>
              </a:rPr>
              <a:t>comitia</a:t>
            </a: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centuriata</a:t>
            </a:r>
            <a:endParaRPr lang="cs-CZ" sz="2000" b="1" i="1" dirty="0" smtClean="0">
              <a:latin typeface="Calibri" pitchFamily="34" charset="0"/>
              <a:cs typeface="Calibri" pitchFamily="34" charset="0"/>
            </a:endParaRPr>
          </a:p>
          <a:p>
            <a:pPr>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povinností příslušníků každé třídy bylo opatřit si zbroj dle svého zařazení</a:t>
            </a:r>
          </a:p>
          <a:p>
            <a:pPr>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z počátku tvořili armádu:</a:t>
            </a:r>
          </a:p>
          <a:p>
            <a:pPr lvl="1">
              <a:buFontTx/>
              <a:buChar char="-"/>
            </a:pPr>
            <a:r>
              <a:rPr lang="cs-CZ" sz="2000" b="1" dirty="0" smtClean="0">
                <a:latin typeface="Calibri" pitchFamily="34" charset="0"/>
                <a:cs typeface="Calibri" pitchFamily="34" charset="0"/>
              </a:rPr>
              <a:t> nejbohatší občané - ti sloužili jako jezdci - </a:t>
            </a:r>
            <a:r>
              <a:rPr lang="cs-CZ" sz="2000" b="1" i="1" dirty="0" err="1" smtClean="0">
                <a:latin typeface="Calibri" pitchFamily="34" charset="0"/>
                <a:cs typeface="Calibri" pitchFamily="34" charset="0"/>
              </a:rPr>
              <a:t>equites</a:t>
            </a:r>
            <a:r>
              <a:rPr lang="cs-CZ" sz="2000" b="1" dirty="0" smtClean="0">
                <a:latin typeface="Calibri" pitchFamily="34" charset="0"/>
                <a:cs typeface="Calibri" pitchFamily="34" charset="0"/>
              </a:rPr>
              <a:t> - v 18 jezdeckých centuriích</a:t>
            </a:r>
          </a:p>
          <a:p>
            <a:pPr lvl="1">
              <a:buFontTx/>
              <a:buChar char="-"/>
            </a:pPr>
            <a:r>
              <a:rPr lang="cs-CZ" sz="2000" b="1" dirty="0" smtClean="0">
                <a:latin typeface="Calibri" pitchFamily="34" charset="0"/>
                <a:cs typeface="Calibri" pitchFamily="34" charset="0"/>
              </a:rPr>
              <a:t> občané I. třídy - pravděpodobně plně vybavení hoplíté - zřejmě původně oni tvořili první římskou falangu</a:t>
            </a:r>
          </a:p>
          <a:p>
            <a:pPr lvl="1">
              <a:buFontTx/>
              <a:buChar char="-"/>
            </a:pPr>
            <a:r>
              <a:rPr lang="cs-CZ" sz="2000" b="1" dirty="0" smtClean="0">
                <a:latin typeface="Calibri" pitchFamily="34" charset="0"/>
                <a:cs typeface="Calibri" pitchFamily="34" charset="0"/>
              </a:rPr>
              <a:t> později se připojili i ostatní třídy</a:t>
            </a:r>
          </a:p>
          <a:p>
            <a:pPr lvl="1">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prameny o vyzbrojení příslušníků jednotlivých tříd nejsou zcela věrohodné =&gt; výstroj a výzbroj je téměř totožná - viz. tabulka</a:t>
            </a:r>
            <a:endParaRPr lang="sk-SK" sz="2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548680"/>
            <a:ext cx="7704856" cy="4462760"/>
          </a:xfrm>
          <a:prstGeom prst="rect">
            <a:avLst/>
          </a:prstGeom>
          <a:noFill/>
        </p:spPr>
        <p:txBody>
          <a:bodyPr wrap="square" rtlCol="0">
            <a:spAutoFit/>
          </a:bodyPr>
          <a:lstStyle/>
          <a:p>
            <a:r>
              <a:rPr lang="cs-CZ" sz="2400" b="1" dirty="0" smtClean="0">
                <a:latin typeface="Calibri" pitchFamily="34" charset="0"/>
                <a:cs typeface="Calibri" pitchFamily="34" charset="0"/>
              </a:rPr>
              <a:t>Historické prameny</a:t>
            </a:r>
          </a:p>
          <a:p>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písemné prameny</a:t>
            </a:r>
          </a:p>
          <a:p>
            <a:pPr lvl="1">
              <a:buFontTx/>
              <a:buChar char="-"/>
            </a:pPr>
            <a:r>
              <a:rPr lang="cs-CZ" sz="2000" b="1" dirty="0" smtClean="0">
                <a:latin typeface="Calibri" pitchFamily="34" charset="0"/>
                <a:cs typeface="Calibri" pitchFamily="34" charset="0"/>
              </a:rPr>
              <a:t> literární památky</a:t>
            </a:r>
          </a:p>
          <a:p>
            <a:pPr lvl="1">
              <a:buFontTx/>
              <a:buChar char="-"/>
            </a:pPr>
            <a:r>
              <a:rPr lang="cs-CZ" sz="2000" b="1" dirty="0" smtClean="0">
                <a:latin typeface="Calibri" pitchFamily="34" charset="0"/>
                <a:cs typeface="Calibri" pitchFamily="34" charset="0"/>
              </a:rPr>
              <a:t> epigrafické památky</a:t>
            </a:r>
          </a:p>
          <a:p>
            <a:pPr lvl="1">
              <a:buFontTx/>
              <a:buChar char="-"/>
            </a:pPr>
            <a:r>
              <a:rPr lang="cs-CZ" sz="2000" b="1" dirty="0" smtClean="0">
                <a:latin typeface="Calibri" pitchFamily="34" charset="0"/>
                <a:cs typeface="Calibri" pitchFamily="34" charset="0"/>
              </a:rPr>
              <a:t> ostatní - papyry a destičky</a:t>
            </a:r>
          </a:p>
          <a:p>
            <a:pPr lvl="1">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hmotné prameny</a:t>
            </a:r>
          </a:p>
          <a:p>
            <a:pPr lvl="1">
              <a:buFontTx/>
              <a:buChar char="-"/>
            </a:pPr>
            <a:r>
              <a:rPr lang="cs-CZ" sz="2000" b="1" dirty="0" smtClean="0">
                <a:latin typeface="Calibri" pitchFamily="34" charset="0"/>
                <a:cs typeface="Calibri" pitchFamily="34" charset="0"/>
              </a:rPr>
              <a:t> archeologické nálezy</a:t>
            </a:r>
          </a:p>
          <a:p>
            <a:pPr lvl="2">
              <a:buFontTx/>
              <a:buChar char="-"/>
            </a:pPr>
            <a:r>
              <a:rPr lang="cs-CZ" sz="2000" b="1" dirty="0" smtClean="0">
                <a:latin typeface="Calibri" pitchFamily="34" charset="0"/>
                <a:cs typeface="Calibri" pitchFamily="34" charset="0"/>
              </a:rPr>
              <a:t> architektura</a:t>
            </a:r>
          </a:p>
          <a:p>
            <a:pPr lvl="2">
              <a:buFontTx/>
              <a:buChar char="-"/>
            </a:pPr>
            <a:r>
              <a:rPr lang="cs-CZ" sz="2000" b="1" dirty="0" smtClean="0">
                <a:latin typeface="Calibri" pitchFamily="34" charset="0"/>
                <a:cs typeface="Calibri" pitchFamily="34" charset="0"/>
              </a:rPr>
              <a:t> výstroj, výzbroj</a:t>
            </a:r>
          </a:p>
          <a:p>
            <a:pPr lvl="2">
              <a:buFontTx/>
              <a:buChar char="-"/>
            </a:pPr>
            <a:r>
              <a:rPr lang="cs-CZ" sz="2000" b="1" dirty="0" smtClean="0">
                <a:latin typeface="Calibri" pitchFamily="34" charset="0"/>
                <a:cs typeface="Calibri" pitchFamily="34" charset="0"/>
              </a:rPr>
              <a:t> umělecké památky</a:t>
            </a:r>
          </a:p>
          <a:p>
            <a:pPr lvl="3">
              <a:buFontTx/>
              <a:buChar char="-"/>
            </a:pPr>
            <a:r>
              <a:rPr lang="cs-CZ" sz="2000" b="1" dirty="0" smtClean="0">
                <a:latin typeface="Calibri" pitchFamily="34" charset="0"/>
                <a:cs typeface="Calibri" pitchFamily="34" charset="0"/>
              </a:rPr>
              <a:t> monumenty</a:t>
            </a:r>
          </a:p>
          <a:p>
            <a:pPr lvl="3">
              <a:buFontTx/>
              <a:buChar char="-"/>
            </a:pPr>
            <a:r>
              <a:rPr lang="cs-CZ" sz="2000" b="1" dirty="0" smtClean="0">
                <a:latin typeface="Calibri" pitchFamily="34" charset="0"/>
                <a:cs typeface="Calibri" pitchFamily="34" charset="0"/>
              </a:rPr>
              <a:t> náhrobky</a:t>
            </a:r>
          </a:p>
        </p:txBody>
      </p:sp>
      <p:pic>
        <p:nvPicPr>
          <p:cNvPr id="3" name="Picture 2" descr="písemné prameny.jpg"/>
          <p:cNvPicPr>
            <a:picLocks noChangeAspect="1"/>
          </p:cNvPicPr>
          <p:nvPr/>
        </p:nvPicPr>
        <p:blipFill>
          <a:blip r:embed="rId2" cstate="print"/>
          <a:stretch>
            <a:fillRect/>
          </a:stretch>
        </p:blipFill>
        <p:spPr>
          <a:xfrm>
            <a:off x="4932040" y="1340768"/>
            <a:ext cx="3456384" cy="484195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mska armada_0002.jpg"/>
          <p:cNvPicPr>
            <a:picLocks noChangeAspect="1"/>
          </p:cNvPicPr>
          <p:nvPr/>
        </p:nvPicPr>
        <p:blipFill>
          <a:blip r:embed="rId2" cstate="print"/>
          <a:stretch>
            <a:fillRect/>
          </a:stretch>
        </p:blipFill>
        <p:spPr>
          <a:xfrm>
            <a:off x="683568" y="908720"/>
            <a:ext cx="7678600" cy="388843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476672"/>
            <a:ext cx="8064896" cy="5970865"/>
          </a:xfrm>
          <a:prstGeom prst="rect">
            <a:avLst/>
          </a:prstGeom>
          <a:noFill/>
        </p:spPr>
        <p:txBody>
          <a:bodyPr wrap="square" rtlCol="0">
            <a:spAutoFit/>
          </a:bodyPr>
          <a:lstStyle/>
          <a:p>
            <a:r>
              <a:rPr lang="cs-CZ" sz="2400" b="1" dirty="0" smtClean="0">
                <a:latin typeface="Calibri" pitchFamily="34" charset="0"/>
                <a:cs typeface="Calibri" pitchFamily="34" charset="0"/>
              </a:rPr>
              <a:t>Polybiův popis armády</a:t>
            </a:r>
          </a:p>
          <a:p>
            <a:endParaRPr lang="cs-CZ"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způsob rozdělení vojska u </a:t>
            </a:r>
            <a:r>
              <a:rPr lang="cs-CZ" sz="2000" b="1" dirty="0" err="1" smtClean="0">
                <a:latin typeface="Calibri" pitchFamily="34" charset="0"/>
                <a:cs typeface="Calibri" pitchFamily="34" charset="0"/>
              </a:rPr>
              <a:t>Polybia</a:t>
            </a:r>
            <a:r>
              <a:rPr lang="cs-CZ" sz="2000" b="1" dirty="0" smtClean="0">
                <a:latin typeface="Calibri" pitchFamily="34" charset="0"/>
                <a:cs typeface="Calibri" pitchFamily="34" charset="0"/>
              </a:rPr>
              <a:t> je poplatné době za 2. punské války, i když své dílo psal až později (</a:t>
            </a:r>
            <a:r>
              <a:rPr lang="cs-CZ" sz="2000" b="1" dirty="0" err="1" smtClean="0">
                <a:latin typeface="Calibri" pitchFamily="34" charset="0"/>
                <a:cs typeface="Calibri" pitchFamily="34" charset="0"/>
              </a:rPr>
              <a:t>pol</a:t>
            </a:r>
            <a:r>
              <a:rPr lang="cs-CZ" sz="2000" b="1" dirty="0" smtClean="0">
                <a:latin typeface="Calibri" pitchFamily="34" charset="0"/>
                <a:cs typeface="Calibri" pitchFamily="34" charset="0"/>
              </a:rPr>
              <a:t>. 2. st. př. Kr.)</a:t>
            </a:r>
          </a:p>
          <a:p>
            <a:pPr>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římská armáda zůstávala i v této době pouze dočasnou záležitostí - občané byli povoláni do armády a po tažení se opět vraceli do civilu</a:t>
            </a:r>
          </a:p>
          <a:p>
            <a:pPr>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délka vojenské služby byla stanovena na maximálně 16 tažení nebo odsloužených let</a:t>
            </a:r>
          </a:p>
          <a:p>
            <a:pPr lvl="1">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o velikosti a vyslání vojska rozhodoval každoročně senát</a:t>
            </a:r>
          </a:p>
          <a:p>
            <a:pPr lvl="1">
              <a:buFontTx/>
              <a:buChar char="-"/>
            </a:pPr>
            <a:r>
              <a:rPr lang="cs-CZ" sz="2000" b="1" dirty="0" smtClean="0">
                <a:latin typeface="Calibri" pitchFamily="34" charset="0"/>
                <a:cs typeface="Calibri" pitchFamily="34" charset="0"/>
              </a:rPr>
              <a:t> původně byli do boje vysíláni všichni bojeschopní muži - teprve později, s rozvojem státu a nárůstem konfliktů, bylo nutné vojenské síly dělit =&gt; nejpozději ve 4. st. př. Kr. se začíná objevovat výraz legie pro nejdůležitější vojenský útvar; dříve - </a:t>
            </a:r>
            <a:r>
              <a:rPr lang="cs-CZ" sz="2000" b="1" i="1" dirty="0" err="1" smtClean="0">
                <a:latin typeface="Calibri" pitchFamily="34" charset="0"/>
                <a:cs typeface="Calibri" pitchFamily="34" charset="0"/>
              </a:rPr>
              <a:t>legio</a:t>
            </a:r>
            <a:r>
              <a:rPr lang="cs-CZ" sz="2000" b="1" dirty="0" smtClean="0">
                <a:latin typeface="Calibri" pitchFamily="34" charset="0"/>
                <a:cs typeface="Calibri" pitchFamily="34" charset="0"/>
              </a:rPr>
              <a:t> = odvod, který zahrnoval všechny občany ve zbrani</a:t>
            </a:r>
          </a:p>
          <a:p>
            <a:pPr>
              <a:buFontTx/>
              <a:buChar char="-"/>
            </a:pPr>
            <a:endParaRPr lang="cs-CZ" sz="2000" b="1" dirty="0" smtClean="0">
              <a:latin typeface="Calibri" pitchFamily="34" charset="0"/>
              <a:cs typeface="Calibri" pitchFamily="34" charset="0"/>
            </a:endParaRPr>
          </a:p>
          <a:p>
            <a:pPr>
              <a:buFontTx/>
              <a:buChar char="-"/>
            </a:pPr>
            <a:endParaRPr lang="cs-CZ" sz="2000" b="1" dirty="0" smtClean="0">
              <a:latin typeface="Calibri" pitchFamily="34" charset="0"/>
              <a:cs typeface="Calibri"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476672"/>
            <a:ext cx="8280920" cy="5232202"/>
          </a:xfrm>
          <a:prstGeom prst="rect">
            <a:avLst/>
          </a:prstGeom>
          <a:noFill/>
        </p:spPr>
        <p:txBody>
          <a:bodyPr wrap="square" rtlCol="0">
            <a:spAutoFit/>
          </a:bodyPr>
          <a:lstStyle/>
          <a:p>
            <a:r>
              <a:rPr lang="cs-CZ" sz="2400" b="1" dirty="0" smtClean="0">
                <a:latin typeface="Calibri" pitchFamily="34" charset="0"/>
                <a:cs typeface="Calibri" pitchFamily="34" charset="0"/>
              </a:rPr>
              <a:t>Organizace armády</a:t>
            </a:r>
          </a:p>
          <a:p>
            <a:endParaRPr lang="cs-CZ" sz="1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v čele armády stál volený úředník s impériem - nejvyšší z těchto úředníků dostával k dispozici 2 legie, nižší pak obvykle pouze 1</a:t>
            </a:r>
          </a:p>
          <a:p>
            <a:pPr>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standardní legie zahrnovala 4200 pěšáků a 300 jezdců</a:t>
            </a:r>
          </a:p>
          <a:p>
            <a:pPr>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a:t>
            </a:r>
            <a:r>
              <a:rPr lang="cs-CZ" sz="2000" b="1" i="1" dirty="0" err="1" smtClean="0">
                <a:latin typeface="Calibri" pitchFamily="34" charset="0"/>
                <a:cs typeface="Calibri" pitchFamily="34" charset="0"/>
              </a:rPr>
              <a:t>equites</a:t>
            </a:r>
            <a:r>
              <a:rPr lang="cs-CZ" sz="2000" b="1" dirty="0" smtClean="0">
                <a:latin typeface="Calibri" pitchFamily="34" charset="0"/>
                <a:cs typeface="Calibri" pitchFamily="34" charset="0"/>
              </a:rPr>
              <a:t> se rekrutovali z nejbohatších mužů, přičemž byli rozděleni do 10 oddílů - </a:t>
            </a:r>
            <a:r>
              <a:rPr lang="cs-CZ" sz="2000" b="1" dirty="0" err="1" smtClean="0">
                <a:latin typeface="Calibri" pitchFamily="34" charset="0"/>
                <a:cs typeface="Calibri" pitchFamily="34" charset="0"/>
              </a:rPr>
              <a:t>turmae</a:t>
            </a:r>
            <a:r>
              <a:rPr lang="cs-CZ" sz="2000" b="1" dirty="0" smtClean="0">
                <a:latin typeface="Calibri" pitchFamily="34" charset="0"/>
                <a:cs typeface="Calibri" pitchFamily="34" charset="0"/>
              </a:rPr>
              <a:t>, každý pod velením 3 </a:t>
            </a:r>
            <a:r>
              <a:rPr lang="cs-CZ" sz="2000" b="1" dirty="0" err="1" smtClean="0">
                <a:latin typeface="Calibri" pitchFamily="34" charset="0"/>
                <a:cs typeface="Calibri" pitchFamily="34" charset="0"/>
              </a:rPr>
              <a:t>dekurionů</a:t>
            </a:r>
            <a:r>
              <a:rPr lang="cs-CZ" sz="2000" b="1" dirty="0" smtClean="0">
                <a:latin typeface="Calibri" pitchFamily="34" charset="0"/>
                <a:cs typeface="Calibri" pitchFamily="34" charset="0"/>
              </a:rPr>
              <a:t> - </a:t>
            </a:r>
            <a:r>
              <a:rPr lang="cs-CZ" sz="2000" b="1" dirty="0" err="1" smtClean="0">
                <a:latin typeface="Calibri" pitchFamily="34" charset="0"/>
                <a:cs typeface="Calibri" pitchFamily="34" charset="0"/>
              </a:rPr>
              <a:t>decuriones</a:t>
            </a:r>
            <a:endParaRPr lang="cs-CZ" sz="2000" b="1" dirty="0" smtClean="0">
              <a:latin typeface="Calibri" pitchFamily="34" charset="0"/>
              <a:cs typeface="Calibri" pitchFamily="34" charset="0"/>
            </a:endParaRPr>
          </a:p>
          <a:p>
            <a:pPr>
              <a:buFontTx/>
              <a:buChar char="-"/>
            </a:pP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jádrem jízdy zůstávalo 18 jezdeckých centurií nejbohatších občanů, kteří měli nárok žádat náhradu za koně padlého v bitvě</a:t>
            </a:r>
          </a:p>
          <a:p>
            <a:pPr lvl="1">
              <a:buFontTx/>
              <a:buChar char="-"/>
            </a:pPr>
            <a:r>
              <a:rPr lang="cs-CZ" sz="2000" b="1" dirty="0" smtClean="0">
                <a:latin typeface="Calibri" pitchFamily="34" charset="0"/>
                <a:cs typeface="Calibri" pitchFamily="34" charset="0"/>
              </a:rPr>
              <a:t> v </a:t>
            </a:r>
            <a:r>
              <a:rPr lang="cs-CZ" sz="2000" b="1" dirty="0" err="1" smtClean="0">
                <a:latin typeface="Calibri" pitchFamily="34" charset="0"/>
                <a:cs typeface="Calibri" pitchFamily="34" charset="0"/>
              </a:rPr>
              <a:t>Polybiově</a:t>
            </a:r>
            <a:r>
              <a:rPr lang="cs-CZ" sz="2000" b="1" dirty="0" smtClean="0">
                <a:latin typeface="Calibri" pitchFamily="34" charset="0"/>
                <a:cs typeface="Calibri" pitchFamily="34" charset="0"/>
              </a:rPr>
              <a:t> legii však jízdu zastupují i jiní majetní občané</a:t>
            </a:r>
          </a:p>
          <a:p>
            <a:pPr lvl="1">
              <a:buFontTx/>
              <a:buChar char="-"/>
            </a:pP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výzbroj a výstroj </a:t>
            </a:r>
            <a:r>
              <a:rPr lang="cs-CZ" sz="2000" b="1" dirty="0" err="1" smtClean="0">
                <a:latin typeface="Calibri" pitchFamily="34" charset="0"/>
                <a:cs typeface="Calibri" pitchFamily="34" charset="0"/>
              </a:rPr>
              <a:t>Polybios</a:t>
            </a:r>
            <a:r>
              <a:rPr lang="cs-CZ" sz="2000" b="1" dirty="0" smtClean="0">
                <a:latin typeface="Calibri" pitchFamily="34" charset="0"/>
                <a:cs typeface="Calibri" pitchFamily="34" charset="0"/>
              </a:rPr>
              <a:t> nepopisuje - předpokládá se, že jízda bojovala v sevřeném šiku, vyzbrojena kopím a mečem; ochranu zajišťovala přilba, pancíř a kulatý štít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476672"/>
            <a:ext cx="8136904" cy="5632311"/>
          </a:xfrm>
          <a:prstGeom prst="rect">
            <a:avLst/>
          </a:prstGeom>
          <a:noFill/>
        </p:spPr>
        <p:txBody>
          <a:bodyPr wrap="square" rtlCol="0">
            <a:spAutoFit/>
          </a:bodyPr>
          <a:lstStyle/>
          <a:p>
            <a:pPr>
              <a:buFontTx/>
              <a:buChar char="-"/>
            </a:pPr>
            <a:r>
              <a:rPr lang="cs-CZ" sz="2000" b="1" dirty="0" smtClean="0">
                <a:latin typeface="Calibri" pitchFamily="34" charset="0"/>
                <a:cs typeface="Calibri" pitchFamily="34" charset="0"/>
              </a:rPr>
              <a:t> dělení pěchoty bylo dvojí</a:t>
            </a:r>
          </a:p>
          <a:p>
            <a:pPr lvl="1">
              <a:buFontTx/>
              <a:buChar char="-"/>
            </a:pPr>
            <a:r>
              <a:rPr lang="cs-CZ" sz="2000" b="1" dirty="0" smtClean="0">
                <a:latin typeface="Calibri" pitchFamily="34" charset="0"/>
                <a:cs typeface="Calibri" pitchFamily="34" charset="0"/>
              </a:rPr>
              <a:t> podle výše majetku</a:t>
            </a:r>
          </a:p>
          <a:p>
            <a:pPr lvl="1">
              <a:buFontTx/>
              <a:buChar char="-"/>
            </a:pPr>
            <a:r>
              <a:rPr lang="cs-CZ" sz="2000" b="1" dirty="0" smtClean="0">
                <a:latin typeface="Calibri" pitchFamily="34" charset="0"/>
                <a:cs typeface="Calibri" pitchFamily="34" charset="0"/>
              </a:rPr>
              <a:t> podle věku</a:t>
            </a:r>
          </a:p>
          <a:p>
            <a:pPr lvl="1">
              <a:buFontTx/>
              <a:buChar char="-"/>
            </a:pP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nejchudší občané (V. majetková třída) a mladíci, kteří ještě nebyli vhodní do hlavní linie sloužili jako lehká pěchota - </a:t>
            </a:r>
            <a:r>
              <a:rPr lang="cs-CZ" sz="2000" b="1" i="1" dirty="0" err="1" smtClean="0">
                <a:latin typeface="Calibri" pitchFamily="34" charset="0"/>
                <a:cs typeface="Calibri" pitchFamily="34" charset="0"/>
              </a:rPr>
              <a:t>velites</a:t>
            </a:r>
            <a:endParaRPr lang="cs-CZ" sz="2000" b="1" i="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v každé legii bylo 1200 </a:t>
            </a:r>
            <a:r>
              <a:rPr lang="cs-CZ" sz="2000" b="1" i="1" dirty="0" err="1" smtClean="0">
                <a:latin typeface="Calibri" pitchFamily="34" charset="0"/>
                <a:cs typeface="Calibri" pitchFamily="34" charset="0"/>
              </a:rPr>
              <a:t>veliů</a:t>
            </a:r>
            <a:r>
              <a:rPr lang="cs-CZ" sz="2000" b="1" dirty="0" smtClean="0">
                <a:latin typeface="Calibri" pitchFamily="34" charset="0"/>
                <a:cs typeface="Calibri" pitchFamily="34" charset="0"/>
              </a:rPr>
              <a:t> - o jejich uspořádání nebo velení není nic známo</a:t>
            </a:r>
          </a:p>
          <a:p>
            <a:pPr lvl="1">
              <a:buFontTx/>
              <a:buChar char="-"/>
            </a:pPr>
            <a:endParaRPr lang="cs-CZ" sz="2000" b="1" dirty="0" smtClean="0">
              <a:latin typeface="Calibri" pitchFamily="34" charset="0"/>
              <a:cs typeface="Calibri" pitchFamily="34" charset="0"/>
            </a:endParaRPr>
          </a:p>
          <a:p>
            <a:pPr lvl="2">
              <a:buFontTx/>
              <a:buChar char="-"/>
            </a:pPr>
            <a:r>
              <a:rPr lang="cs-CZ" sz="2000" b="1" dirty="0" smtClean="0">
                <a:latin typeface="Calibri" pitchFamily="34" charset="0"/>
                <a:cs typeface="Calibri" pitchFamily="34" charset="0"/>
              </a:rPr>
              <a:t> výzbroj</a:t>
            </a:r>
          </a:p>
          <a:p>
            <a:pPr lvl="3">
              <a:buFontTx/>
              <a:buChar char="-"/>
            </a:pPr>
            <a:r>
              <a:rPr lang="cs-CZ" sz="2000" b="1" dirty="0" smtClean="0">
                <a:latin typeface="Calibri" pitchFamily="34" charset="0"/>
                <a:cs typeface="Calibri" pitchFamily="34" charset="0"/>
              </a:rPr>
              <a:t> svazek lehkých oštěpů</a:t>
            </a:r>
          </a:p>
          <a:p>
            <a:pPr lvl="3">
              <a:buFontTx/>
              <a:buChar char="-"/>
            </a:pPr>
            <a:r>
              <a:rPr lang="cs-CZ" sz="2000" b="1" dirty="0" smtClean="0">
                <a:latin typeface="Calibri" pitchFamily="34" charset="0"/>
                <a:cs typeface="Calibri" pitchFamily="34" charset="0"/>
              </a:rPr>
              <a:t> meč</a:t>
            </a:r>
          </a:p>
          <a:p>
            <a:pPr lvl="2">
              <a:buFontTx/>
              <a:buChar char="-"/>
            </a:pPr>
            <a:r>
              <a:rPr lang="cs-CZ" sz="2000" b="1" dirty="0" smtClean="0">
                <a:latin typeface="Calibri" pitchFamily="34" charset="0"/>
                <a:cs typeface="Calibri" pitchFamily="34" charset="0"/>
              </a:rPr>
              <a:t> výstroj</a:t>
            </a:r>
          </a:p>
          <a:p>
            <a:pPr lvl="3">
              <a:buFontTx/>
              <a:buChar char="-"/>
            </a:pPr>
            <a:r>
              <a:rPr lang="cs-CZ" sz="2000" b="1" dirty="0" smtClean="0">
                <a:latin typeface="Calibri" pitchFamily="34" charset="0"/>
                <a:cs typeface="Calibri" pitchFamily="34" charset="0"/>
              </a:rPr>
              <a:t> okrouhlý štít</a:t>
            </a:r>
          </a:p>
          <a:p>
            <a:pPr lvl="3">
              <a:buFontTx/>
              <a:buChar char="-"/>
            </a:pPr>
            <a:r>
              <a:rPr lang="cs-CZ" sz="2000" b="1" dirty="0" smtClean="0">
                <a:latin typeface="Calibri" pitchFamily="34" charset="0"/>
                <a:cs typeface="Calibri" pitchFamily="34" charset="0"/>
              </a:rPr>
              <a:t> někteří přilby - na přilbě měli všichni připevněn kus zvířecí kůže (nejčastěji vlčí) - usnadnění identifikace vlastních vojáků (odměňování nebo trestání jejich jednání)</a:t>
            </a:r>
          </a:p>
          <a:p>
            <a:pPr lvl="2">
              <a:buFontTx/>
              <a:buChar char="-"/>
            </a:pPr>
            <a:endParaRPr lang="cs-CZ" sz="2000" b="1" dirty="0" smtClean="0">
              <a:latin typeface="Calibri" pitchFamily="34" charset="0"/>
              <a:cs typeface="Calibri"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Velites_300-200_BC.png"/>
          <p:cNvPicPr>
            <a:picLocks noChangeAspect="1"/>
          </p:cNvPicPr>
          <p:nvPr/>
        </p:nvPicPr>
        <p:blipFill>
          <a:blip r:embed="rId2" cstate="print"/>
          <a:stretch>
            <a:fillRect/>
          </a:stretch>
        </p:blipFill>
        <p:spPr>
          <a:xfrm>
            <a:off x="2123728" y="404664"/>
            <a:ext cx="4680520" cy="606380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476672"/>
            <a:ext cx="8064896" cy="5940088"/>
          </a:xfrm>
          <a:prstGeom prst="rect">
            <a:avLst/>
          </a:prstGeom>
          <a:noFill/>
        </p:spPr>
        <p:txBody>
          <a:bodyPr wrap="square" rtlCol="0">
            <a:spAutoFit/>
          </a:bodyPr>
          <a:lstStyle/>
          <a:p>
            <a:pPr>
              <a:buFontTx/>
              <a:buChar char="-"/>
            </a:pPr>
            <a:r>
              <a:rPr lang="cs-CZ" sz="2000" b="1" dirty="0" smtClean="0">
                <a:latin typeface="Calibri" pitchFamily="34" charset="0"/>
                <a:cs typeface="Calibri" pitchFamily="34" charset="0"/>
              </a:rPr>
              <a:t> hlavní silou legie byla pěchota uspořádaná do 3 samostatných útvarů</a:t>
            </a:r>
          </a:p>
          <a:p>
            <a:pPr lvl="1">
              <a:buFontTx/>
              <a:buChar char="-"/>
            </a:pPr>
            <a:r>
              <a:rPr lang="cs-CZ" sz="2000" b="1" dirty="0" smtClean="0">
                <a:latin typeface="Calibri" pitchFamily="34" charset="0"/>
                <a:cs typeface="Calibri" pitchFamily="34" charset="0"/>
              </a:rPr>
              <a:t> 1. </a:t>
            </a:r>
            <a:r>
              <a:rPr lang="cs-CZ" sz="2000" b="1" i="1" dirty="0" err="1" smtClean="0">
                <a:latin typeface="Calibri" pitchFamily="34" charset="0"/>
                <a:cs typeface="Calibri" pitchFamily="34" charset="0"/>
              </a:rPr>
              <a:t>hastati</a:t>
            </a:r>
            <a:r>
              <a:rPr lang="cs-CZ" sz="2000" b="1" dirty="0" smtClean="0">
                <a:latin typeface="Calibri" pitchFamily="34" charset="0"/>
                <a:cs typeface="Calibri" pitchFamily="34" charset="0"/>
              </a:rPr>
              <a:t> - bojovali v první linii</a:t>
            </a:r>
          </a:p>
          <a:p>
            <a:pPr lvl="2">
              <a:buFontTx/>
              <a:buChar char="-"/>
            </a:pPr>
            <a:r>
              <a:rPr lang="cs-CZ" sz="2000" b="1" dirty="0" smtClean="0">
                <a:latin typeface="Calibri" pitchFamily="34" charset="0"/>
                <a:cs typeface="Calibri" pitchFamily="34" charset="0"/>
              </a:rPr>
              <a:t> mladší muži ve věku kolem 20 let</a:t>
            </a:r>
          </a:p>
          <a:p>
            <a:pPr lvl="2">
              <a:buFontTx/>
              <a:buChar char="-"/>
            </a:pPr>
            <a:endParaRPr lang="cs-CZ" sz="1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2. </a:t>
            </a:r>
            <a:r>
              <a:rPr lang="cs-CZ" sz="2000" b="1" i="1" dirty="0" err="1" smtClean="0">
                <a:latin typeface="Calibri" pitchFamily="34" charset="0"/>
                <a:cs typeface="Calibri" pitchFamily="34" charset="0"/>
              </a:rPr>
              <a:t>principes</a:t>
            </a:r>
            <a:r>
              <a:rPr lang="cs-CZ" sz="2000" b="1" dirty="0" smtClean="0">
                <a:latin typeface="Calibri" pitchFamily="34" charset="0"/>
                <a:cs typeface="Calibri" pitchFamily="34" charset="0"/>
              </a:rPr>
              <a:t> - nejproduktivnější šik</a:t>
            </a:r>
          </a:p>
          <a:p>
            <a:pPr lvl="2">
              <a:buFontTx/>
              <a:buChar char="-"/>
            </a:pPr>
            <a:r>
              <a:rPr lang="cs-CZ" sz="2000" b="1" dirty="0" smtClean="0">
                <a:latin typeface="Calibri" pitchFamily="34" charset="0"/>
                <a:cs typeface="Calibri" pitchFamily="34" charset="0"/>
              </a:rPr>
              <a:t> muži ve věku od 20-30 let</a:t>
            </a:r>
          </a:p>
          <a:p>
            <a:pPr lvl="2">
              <a:buFontTx/>
              <a:buChar char="-"/>
            </a:pPr>
            <a:endParaRPr lang="cs-CZ" sz="1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3. </a:t>
            </a:r>
            <a:r>
              <a:rPr lang="cs-CZ" sz="2000" b="1" i="1" dirty="0" err="1" smtClean="0">
                <a:latin typeface="Calibri" pitchFamily="34" charset="0"/>
                <a:cs typeface="Calibri" pitchFamily="34" charset="0"/>
              </a:rPr>
              <a:t>triarii</a:t>
            </a:r>
            <a:r>
              <a:rPr lang="cs-CZ" sz="2000" b="1" dirty="0" smtClean="0">
                <a:latin typeface="Calibri" pitchFamily="34" charset="0"/>
                <a:cs typeface="Calibri" pitchFamily="34" charset="0"/>
              </a:rPr>
              <a:t> - zadní šik</a:t>
            </a:r>
          </a:p>
          <a:p>
            <a:pPr lvl="2">
              <a:buFontTx/>
              <a:buChar char="-"/>
            </a:pPr>
            <a:r>
              <a:rPr lang="cs-CZ" sz="2000" b="1" dirty="0" smtClean="0">
                <a:latin typeface="Calibri" pitchFamily="34" charset="0"/>
                <a:cs typeface="Calibri" pitchFamily="34" charset="0"/>
              </a:rPr>
              <a:t> sestávající z nejstarších a nejzkušenějších vojáků</a:t>
            </a:r>
            <a:endParaRPr lang="sk-SK" sz="2000" dirty="0" smtClean="0"/>
          </a:p>
          <a:p>
            <a:pPr lvl="2">
              <a:buFontTx/>
              <a:buChar char="-"/>
            </a:pPr>
            <a:endParaRPr lang="cs-CZ" sz="1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legie sestávala z 1200 </a:t>
            </a:r>
            <a:r>
              <a:rPr lang="cs-CZ" sz="2000" b="1" i="1" dirty="0" err="1" smtClean="0">
                <a:latin typeface="Calibri" pitchFamily="34" charset="0"/>
                <a:cs typeface="Calibri" pitchFamily="34" charset="0"/>
              </a:rPr>
              <a:t>hastatů</a:t>
            </a:r>
            <a:r>
              <a:rPr lang="cs-CZ" sz="2000" b="1" dirty="0" smtClean="0">
                <a:latin typeface="Calibri" pitchFamily="34" charset="0"/>
                <a:cs typeface="Calibri" pitchFamily="34" charset="0"/>
              </a:rPr>
              <a:t>, 1200 </a:t>
            </a:r>
            <a:r>
              <a:rPr lang="cs-CZ" sz="2000" b="1" i="1" dirty="0" smtClean="0">
                <a:latin typeface="Calibri" pitchFamily="34" charset="0"/>
                <a:cs typeface="Calibri" pitchFamily="34" charset="0"/>
              </a:rPr>
              <a:t>principů</a:t>
            </a:r>
            <a:r>
              <a:rPr lang="cs-CZ" sz="2000" b="1" dirty="0" smtClean="0">
                <a:latin typeface="Calibri" pitchFamily="34" charset="0"/>
                <a:cs typeface="Calibri" pitchFamily="34" charset="0"/>
              </a:rPr>
              <a:t> a 600 </a:t>
            </a:r>
            <a:r>
              <a:rPr lang="cs-CZ" sz="2000" b="1" i="1" dirty="0" err="1" smtClean="0">
                <a:latin typeface="Calibri" pitchFamily="34" charset="0"/>
                <a:cs typeface="Calibri" pitchFamily="34" charset="0"/>
              </a:rPr>
              <a:t>triariů</a:t>
            </a:r>
            <a:endParaRPr lang="cs-CZ" sz="2000" b="1" i="1" dirty="0" smtClean="0">
              <a:latin typeface="Calibri" pitchFamily="34" charset="0"/>
              <a:cs typeface="Calibri" pitchFamily="34" charset="0"/>
            </a:endParaRPr>
          </a:p>
          <a:p>
            <a:pPr lvl="1">
              <a:buFontTx/>
              <a:buChar char="-"/>
            </a:pPr>
            <a:endParaRPr lang="cs-CZ" sz="1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každá z těchto skupin byla následně dělena do 10 </a:t>
            </a:r>
            <a:r>
              <a:rPr lang="cs-CZ" sz="2000" b="1" i="1" dirty="0" smtClean="0">
                <a:latin typeface="Calibri" pitchFamily="34" charset="0"/>
                <a:cs typeface="Calibri" pitchFamily="34" charset="0"/>
              </a:rPr>
              <a:t>manipulů</a:t>
            </a:r>
            <a:r>
              <a:rPr lang="cs-CZ" sz="2000" b="1" dirty="0" smtClean="0">
                <a:latin typeface="Calibri" pitchFamily="34" charset="0"/>
                <a:cs typeface="Calibri" pitchFamily="34" charset="0"/>
              </a:rPr>
              <a:t> - základní taktická jednotka legie</a:t>
            </a:r>
          </a:p>
          <a:p>
            <a:pPr lvl="1">
              <a:buFontTx/>
              <a:buChar char="-"/>
            </a:pPr>
            <a:r>
              <a:rPr lang="cs-CZ" sz="2000" b="1" dirty="0" smtClean="0">
                <a:latin typeface="Calibri" pitchFamily="34" charset="0"/>
                <a:cs typeface="Calibri" pitchFamily="34" charset="0"/>
              </a:rPr>
              <a:t> manipuly byly děleny do 2 </a:t>
            </a:r>
            <a:r>
              <a:rPr lang="cs-CZ" sz="2000" b="1" i="1" dirty="0" smtClean="0">
                <a:latin typeface="Calibri" pitchFamily="34" charset="0"/>
                <a:cs typeface="Calibri" pitchFamily="34" charset="0"/>
              </a:rPr>
              <a:t>centurií</a:t>
            </a:r>
          </a:p>
          <a:p>
            <a:pPr lvl="2">
              <a:buFontTx/>
              <a:buChar char="-"/>
            </a:pPr>
            <a:r>
              <a:rPr lang="cs-CZ" sz="2000" b="1" dirty="0" smtClean="0">
                <a:latin typeface="Calibri" pitchFamily="34" charset="0"/>
                <a:cs typeface="Calibri" pitchFamily="34" charset="0"/>
              </a:rPr>
              <a:t> v čele centurie stál </a:t>
            </a:r>
            <a:r>
              <a:rPr lang="cs-CZ" sz="2000" b="1" i="1" dirty="0" smtClean="0">
                <a:latin typeface="Calibri" pitchFamily="34" charset="0"/>
                <a:cs typeface="Calibri" pitchFamily="34" charset="0"/>
              </a:rPr>
              <a:t>centurio</a:t>
            </a:r>
            <a:r>
              <a:rPr lang="cs-CZ" sz="2000" b="1" dirty="0" smtClean="0">
                <a:latin typeface="Calibri" pitchFamily="34" charset="0"/>
                <a:cs typeface="Calibri" pitchFamily="34" charset="0"/>
              </a:rPr>
              <a:t>, jeho zástupce </a:t>
            </a:r>
            <a:r>
              <a:rPr lang="cs-CZ" sz="2000" b="1" i="1" dirty="0" err="1" smtClean="0">
                <a:latin typeface="Calibri" pitchFamily="34" charset="0"/>
                <a:cs typeface="Calibri" pitchFamily="34" charset="0"/>
              </a:rPr>
              <a:t>optio</a:t>
            </a:r>
            <a:r>
              <a:rPr lang="cs-CZ" sz="2000" b="1" dirty="0" smtClean="0">
                <a:latin typeface="Calibri" pitchFamily="34" charset="0"/>
                <a:cs typeface="Calibri" pitchFamily="34" charset="0"/>
              </a:rPr>
              <a:t>, nosič standarty </a:t>
            </a:r>
            <a:r>
              <a:rPr lang="cs-CZ" sz="2000" b="1" i="1" dirty="0" err="1" smtClean="0">
                <a:latin typeface="Calibri" pitchFamily="34" charset="0"/>
                <a:cs typeface="Calibri" pitchFamily="34" charset="0"/>
              </a:rPr>
              <a:t>signifer</a:t>
            </a:r>
            <a:r>
              <a:rPr lang="cs-CZ" sz="2000" b="1" dirty="0" smtClean="0">
                <a:latin typeface="Calibri" pitchFamily="34" charset="0"/>
                <a:cs typeface="Calibri" pitchFamily="34" charset="0"/>
              </a:rPr>
              <a:t> a velitel stráže </a:t>
            </a:r>
            <a:r>
              <a:rPr lang="cs-CZ" sz="2000" b="1" dirty="0" err="1" smtClean="0">
                <a:latin typeface="Calibri" pitchFamily="34" charset="0"/>
                <a:cs typeface="Calibri" pitchFamily="34" charset="0"/>
              </a:rPr>
              <a:t>tesserarius</a:t>
            </a:r>
            <a:endParaRPr lang="cs-CZ" sz="2000" b="1" dirty="0" smtClean="0">
              <a:latin typeface="Calibri" pitchFamily="34" charset="0"/>
              <a:cs typeface="Calibri" pitchFamily="34" charset="0"/>
            </a:endParaRPr>
          </a:p>
          <a:p>
            <a:pPr lvl="2">
              <a:buFontTx/>
              <a:buChar char="-"/>
            </a:pPr>
            <a:r>
              <a:rPr lang="cs-CZ" sz="2000" b="1" dirty="0" smtClean="0">
                <a:latin typeface="Calibri" pitchFamily="34" charset="0"/>
                <a:cs typeface="Calibri" pitchFamily="34" charset="0"/>
              </a:rPr>
              <a:t> při velení platilo pravidlo, že </a:t>
            </a:r>
            <a:r>
              <a:rPr lang="cs-CZ" sz="2000" b="1" i="1" dirty="0" smtClean="0">
                <a:latin typeface="Calibri" pitchFamily="34" charset="0"/>
                <a:cs typeface="Calibri" pitchFamily="34" charset="0"/>
              </a:rPr>
              <a:t>centurio</a:t>
            </a:r>
            <a:r>
              <a:rPr lang="cs-CZ" sz="2000" b="1" dirty="0" smtClean="0">
                <a:latin typeface="Calibri" pitchFamily="34" charset="0"/>
                <a:cs typeface="Calibri" pitchFamily="34" charset="0"/>
              </a:rPr>
              <a:t> pravé </a:t>
            </a:r>
            <a:r>
              <a:rPr lang="cs-CZ" sz="2000" b="1" i="1" dirty="0" smtClean="0">
                <a:latin typeface="Calibri" pitchFamily="34" charset="0"/>
                <a:cs typeface="Calibri" pitchFamily="34" charset="0"/>
              </a:rPr>
              <a:t>centurie</a:t>
            </a:r>
            <a:r>
              <a:rPr lang="cs-CZ" sz="2000" b="1" dirty="0" smtClean="0">
                <a:latin typeface="Calibri" pitchFamily="34" charset="0"/>
                <a:cs typeface="Calibri" pitchFamily="34" charset="0"/>
              </a:rPr>
              <a:t> byl služebně nadřazen </a:t>
            </a:r>
            <a:r>
              <a:rPr lang="cs-CZ" sz="2000" b="1" i="1" dirty="0" smtClean="0">
                <a:latin typeface="Calibri" pitchFamily="34" charset="0"/>
                <a:cs typeface="Calibri" pitchFamily="34" charset="0"/>
              </a:rPr>
              <a:t>centurionovi</a:t>
            </a:r>
            <a:r>
              <a:rPr lang="cs-CZ" sz="2000" b="1" dirty="0" smtClean="0">
                <a:latin typeface="Calibri" pitchFamily="34" charset="0"/>
                <a:cs typeface="Calibri" pitchFamily="34" charset="0"/>
              </a:rPr>
              <a:t> levé </a:t>
            </a:r>
            <a:r>
              <a:rPr lang="cs-CZ" sz="2000" b="1" i="1" dirty="0" smtClean="0">
                <a:latin typeface="Calibri" pitchFamily="34" charset="0"/>
                <a:cs typeface="Calibri" pitchFamily="34" charset="0"/>
              </a:rPr>
              <a:t>centurie</a:t>
            </a:r>
            <a:endParaRPr lang="cs-CZ" sz="2000" b="1" dirty="0" smtClean="0">
              <a:latin typeface="Calibri" pitchFamily="34" charset="0"/>
              <a:cs typeface="Calibri" pitchFamily="34" charset="0"/>
            </a:endParaRPr>
          </a:p>
          <a:p>
            <a:pPr lvl="3">
              <a:buFontTx/>
              <a:buChar char="-"/>
            </a:pPr>
            <a:r>
              <a:rPr lang="cs-CZ" sz="2000" b="1" dirty="0" smtClean="0">
                <a:latin typeface="Calibri" pitchFamily="34" charset="0"/>
                <a:cs typeface="Calibri" pitchFamily="34" charset="0"/>
              </a:rPr>
              <a:t>přítomnosti obou velel celému manipulu</a:t>
            </a:r>
          </a:p>
          <a:p>
            <a:pPr lvl="3">
              <a:buFontTx/>
              <a:buChar char="-"/>
            </a:pPr>
            <a:r>
              <a:rPr lang="cs-CZ" sz="2000" b="1" dirty="0" smtClean="0">
                <a:latin typeface="Calibri" pitchFamily="34" charset="0"/>
                <a:cs typeface="Calibri" pitchFamily="34" charset="0"/>
              </a:rPr>
              <a:t> vybíral </a:t>
            </a:r>
            <a:r>
              <a:rPr lang="cs-CZ" sz="2000" b="1" i="1" dirty="0" smtClean="0">
                <a:latin typeface="Calibri" pitchFamily="34" charset="0"/>
                <a:cs typeface="Calibri" pitchFamily="34" charset="0"/>
              </a:rPr>
              <a:t>centuriona</a:t>
            </a:r>
            <a:r>
              <a:rPr lang="cs-CZ" sz="2000" b="1" dirty="0" smtClean="0">
                <a:latin typeface="Calibri" pitchFamily="34" charset="0"/>
                <a:cs typeface="Calibri" pitchFamily="34" charset="0"/>
              </a:rPr>
              <a:t> vedlejší </a:t>
            </a:r>
            <a:r>
              <a:rPr lang="cs-CZ" sz="2000" b="1" i="1" dirty="0" smtClean="0">
                <a:latin typeface="Calibri" pitchFamily="34" charset="0"/>
                <a:cs typeface="Calibri" pitchFamily="34" charset="0"/>
              </a:rPr>
              <a:t>centurie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476672"/>
            <a:ext cx="8136904" cy="5632311"/>
          </a:xfrm>
          <a:prstGeom prst="rect">
            <a:avLst/>
          </a:prstGeom>
          <a:noFill/>
        </p:spPr>
        <p:txBody>
          <a:bodyPr wrap="square" rtlCol="0">
            <a:spAutoFit/>
          </a:bodyPr>
          <a:lstStyle/>
          <a:p>
            <a:pPr>
              <a:buFontTx/>
              <a:buChar char="-"/>
            </a:pPr>
            <a:r>
              <a:rPr lang="cs-CZ" sz="2000" b="1" dirty="0" smtClean="0">
                <a:latin typeface="Calibri" pitchFamily="34" charset="0"/>
                <a:cs typeface="Calibri" pitchFamily="34" charset="0"/>
              </a:rPr>
              <a:t> součástí legie byly i spojenecké oddíly nazývané </a:t>
            </a:r>
            <a:r>
              <a:rPr lang="cs-CZ" sz="2000" b="1" i="1" dirty="0" err="1" smtClean="0">
                <a:latin typeface="Calibri" pitchFamily="34" charset="0"/>
                <a:cs typeface="Calibri" pitchFamily="34" charset="0"/>
              </a:rPr>
              <a:t>alae</a:t>
            </a:r>
            <a:r>
              <a:rPr lang="cs-CZ" sz="2000" b="1" dirty="0" smtClean="0">
                <a:latin typeface="Calibri" pitchFamily="34" charset="0"/>
                <a:cs typeface="Calibri" pitchFamily="34" charset="0"/>
              </a:rPr>
              <a:t> (křídla)</a:t>
            </a:r>
          </a:p>
          <a:p>
            <a:pPr lvl="1">
              <a:buFontTx/>
              <a:buChar char="-"/>
            </a:pPr>
            <a:r>
              <a:rPr lang="cs-CZ" sz="2000" b="1" dirty="0" smtClean="0">
                <a:latin typeface="Calibri" pitchFamily="34" charset="0"/>
                <a:cs typeface="Calibri" pitchFamily="34" charset="0"/>
              </a:rPr>
              <a:t> sloužili v nich hlavně příslušníci italických kmenů</a:t>
            </a:r>
          </a:p>
          <a:p>
            <a:pPr lvl="1">
              <a:buFontTx/>
              <a:buChar char="-"/>
            </a:pPr>
            <a:r>
              <a:rPr lang="cs-CZ" sz="2000" b="1" dirty="0" smtClean="0">
                <a:latin typeface="Calibri" pitchFamily="34" charset="0"/>
                <a:cs typeface="Calibri" pitchFamily="34" charset="0"/>
              </a:rPr>
              <a:t> velitelé byli tři prefekti - </a:t>
            </a:r>
            <a:r>
              <a:rPr lang="cs-CZ" sz="2000" b="1" i="1" dirty="0" err="1" smtClean="0">
                <a:latin typeface="Calibri" pitchFamily="34" charset="0"/>
                <a:cs typeface="Calibri" pitchFamily="34" charset="0"/>
              </a:rPr>
              <a:t>praefecti</a:t>
            </a: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sociorum</a:t>
            </a:r>
            <a:r>
              <a:rPr lang="cs-CZ" sz="2000" b="1" dirty="0" smtClean="0">
                <a:latin typeface="Calibri" pitchFamily="34" charset="0"/>
                <a:cs typeface="Calibri" pitchFamily="34" charset="0"/>
              </a:rPr>
              <a:t>, kteří museli mít římské občanství</a:t>
            </a:r>
          </a:p>
          <a:p>
            <a:pPr lvl="1">
              <a:buFontTx/>
              <a:buChar char="-"/>
            </a:pPr>
            <a:endParaRPr lang="cs-CZ" sz="1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a:t>
            </a:r>
            <a:r>
              <a:rPr lang="cs-CZ" sz="2000" b="1" i="1" dirty="0" err="1" smtClean="0">
                <a:latin typeface="Calibri" pitchFamily="34" charset="0"/>
                <a:cs typeface="Calibri" pitchFamily="34" charset="0"/>
              </a:rPr>
              <a:t>aly</a:t>
            </a:r>
            <a:r>
              <a:rPr lang="cs-CZ" sz="2000" b="1" dirty="0" smtClean="0">
                <a:latin typeface="Calibri" pitchFamily="34" charset="0"/>
                <a:cs typeface="Calibri" pitchFamily="34" charset="0"/>
              </a:rPr>
              <a:t> byly uspořádány podobně jako římská pěchota</a:t>
            </a:r>
          </a:p>
          <a:p>
            <a:pPr lvl="2">
              <a:buFontTx/>
              <a:buChar char="-"/>
            </a:pPr>
            <a:r>
              <a:rPr lang="cs-CZ" sz="2000" b="1" dirty="0" smtClean="0">
                <a:latin typeface="Calibri" pitchFamily="34" charset="0"/>
                <a:cs typeface="Calibri" pitchFamily="34" charset="0"/>
              </a:rPr>
              <a:t> jednotky se dělily na kohorty</a:t>
            </a:r>
          </a:p>
          <a:p>
            <a:pPr lvl="3">
              <a:buFontTx/>
              <a:buChar char="-"/>
            </a:pPr>
            <a:r>
              <a:rPr lang="cs-CZ" sz="2000" b="1" dirty="0" smtClean="0">
                <a:latin typeface="Calibri" pitchFamily="34" charset="0"/>
                <a:cs typeface="Calibri" pitchFamily="34" charset="0"/>
              </a:rPr>
              <a:t> jejich přesný počet není znám, stejně jako kolik vojáků čítaly - uvádí se počet 400-600 mužů, i když velikost se mohla měnit v závislosti na velikosti </a:t>
            </a:r>
            <a:r>
              <a:rPr lang="cs-CZ" sz="2000" b="1" i="1" dirty="0" err="1" smtClean="0">
                <a:latin typeface="Calibri" pitchFamily="34" charset="0"/>
                <a:cs typeface="Calibri" pitchFamily="34" charset="0"/>
              </a:rPr>
              <a:t>aly</a:t>
            </a:r>
            <a:endParaRPr lang="cs-CZ" sz="2000" b="1" i="1" dirty="0" smtClean="0">
              <a:latin typeface="Calibri" pitchFamily="34" charset="0"/>
              <a:cs typeface="Calibri" pitchFamily="34" charset="0"/>
            </a:endParaRPr>
          </a:p>
          <a:p>
            <a:pPr lvl="3">
              <a:buFontTx/>
              <a:buChar char="-"/>
            </a:pPr>
            <a:endParaRPr lang="cs-CZ" sz="1000" b="1" i="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každá </a:t>
            </a:r>
            <a:r>
              <a:rPr lang="cs-CZ" sz="2000" b="1" i="1" dirty="0" smtClean="0">
                <a:latin typeface="Calibri" pitchFamily="34" charset="0"/>
                <a:cs typeface="Calibri" pitchFamily="34" charset="0"/>
              </a:rPr>
              <a:t>ala</a:t>
            </a:r>
            <a:r>
              <a:rPr lang="cs-CZ" sz="2000" b="1" dirty="0" smtClean="0">
                <a:latin typeface="Calibri" pitchFamily="34" charset="0"/>
                <a:cs typeface="Calibri" pitchFamily="34" charset="0"/>
              </a:rPr>
              <a:t> měla stejný počet pěšáků jako legie, ale trojnásobný počet jezdců</a:t>
            </a:r>
          </a:p>
          <a:p>
            <a:pPr lvl="1">
              <a:buFontTx/>
              <a:buChar char="-"/>
            </a:pPr>
            <a:endParaRPr lang="cs-CZ" sz="1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a:t>
            </a:r>
            <a:r>
              <a:rPr lang="cs-CZ" sz="2000" b="1" i="1" dirty="0" err="1" smtClean="0">
                <a:latin typeface="Calibri" pitchFamily="34" charset="0"/>
                <a:cs typeface="Calibri" pitchFamily="34" charset="0"/>
              </a:rPr>
              <a:t>aly</a:t>
            </a:r>
            <a:r>
              <a:rPr lang="cs-CZ" sz="2000" b="1" dirty="0" smtClean="0">
                <a:latin typeface="Calibri" pitchFamily="34" charset="0"/>
                <a:cs typeface="Calibri" pitchFamily="34" charset="0"/>
              </a:rPr>
              <a:t> byly v boji umístěny vedle legie/legií</a:t>
            </a:r>
          </a:p>
          <a:p>
            <a:pPr lvl="1">
              <a:buFontTx/>
              <a:buChar char="-"/>
            </a:pPr>
            <a:endParaRPr lang="cs-CZ" sz="1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nejlepší ze spojenců byli odděleny od </a:t>
            </a:r>
            <a:r>
              <a:rPr lang="cs-CZ" sz="2000" b="1" i="1" dirty="0" err="1" smtClean="0">
                <a:latin typeface="Calibri" pitchFamily="34" charset="0"/>
                <a:cs typeface="Calibri" pitchFamily="34" charset="0"/>
              </a:rPr>
              <a:t>aly</a:t>
            </a:r>
            <a:r>
              <a:rPr lang="cs-CZ" sz="2000" b="1" dirty="0" smtClean="0">
                <a:latin typeface="Calibri" pitchFamily="34" charset="0"/>
                <a:cs typeface="Calibri" pitchFamily="34" charset="0"/>
              </a:rPr>
              <a:t> a tvořili jízdní a pěší oddíly tzv. </a:t>
            </a:r>
            <a:r>
              <a:rPr lang="cs-CZ" sz="2000" b="1" i="1" dirty="0" err="1" smtClean="0">
                <a:latin typeface="Calibri" pitchFamily="34" charset="0"/>
                <a:cs typeface="Calibri" pitchFamily="34" charset="0"/>
              </a:rPr>
              <a:t>extraordinariů</a:t>
            </a:r>
            <a:r>
              <a:rPr lang="cs-CZ" sz="2000" b="1" dirty="0" smtClean="0">
                <a:latin typeface="Calibri" pitchFamily="34" charset="0"/>
                <a:cs typeface="Calibri" pitchFamily="34" charset="0"/>
              </a:rPr>
              <a:t>, kteří podléhali přímo konsulovi</a:t>
            </a:r>
          </a:p>
          <a:p>
            <a:pPr lvl="1"/>
            <a:endParaRPr lang="cs-CZ" sz="1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konzulskou armádu tvořily 2 legie a 2 </a:t>
            </a:r>
            <a:r>
              <a:rPr lang="cs-CZ" sz="2000" b="1" i="1" dirty="0" err="1" smtClean="0">
                <a:latin typeface="Calibri" pitchFamily="34" charset="0"/>
                <a:cs typeface="Calibri" pitchFamily="34" charset="0"/>
              </a:rPr>
              <a:t>aly</a:t>
            </a:r>
            <a:endParaRPr lang="cs-CZ" sz="2000" b="1" i="1" dirty="0" smtClean="0">
              <a:latin typeface="Calibri" pitchFamily="34" charset="0"/>
              <a:cs typeface="Calibri" pitchFamily="34" charset="0"/>
            </a:endParaRPr>
          </a:p>
          <a:p>
            <a:pPr lvl="1">
              <a:buFontTx/>
              <a:buChar char="-"/>
            </a:pPr>
            <a:endParaRPr lang="cs-CZ" sz="1000" b="1" dirty="0" smtClean="0">
              <a:latin typeface="Calibri" pitchFamily="34" charset="0"/>
              <a:cs typeface="Calibri"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mska armada_0003_panorama.jpg"/>
          <p:cNvPicPr>
            <a:picLocks noChangeAspect="1"/>
          </p:cNvPicPr>
          <p:nvPr/>
        </p:nvPicPr>
        <p:blipFill>
          <a:blip r:embed="rId2" cstate="print"/>
          <a:stretch>
            <a:fillRect/>
          </a:stretch>
        </p:blipFill>
        <p:spPr>
          <a:xfrm>
            <a:off x="1403648" y="476672"/>
            <a:ext cx="6336704" cy="573284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260648"/>
            <a:ext cx="4752528" cy="6247864"/>
          </a:xfrm>
          <a:prstGeom prst="rect">
            <a:avLst/>
          </a:prstGeom>
          <a:noFill/>
        </p:spPr>
        <p:txBody>
          <a:bodyPr wrap="square" rtlCol="0">
            <a:spAutoFit/>
          </a:bodyPr>
          <a:lstStyle/>
          <a:p>
            <a:r>
              <a:rPr lang="cs-CZ" sz="2000" b="1" dirty="0" smtClean="0">
                <a:latin typeface="Calibri" pitchFamily="34" charset="0"/>
                <a:cs typeface="Calibri" pitchFamily="34" charset="0"/>
              </a:rPr>
              <a:t>Výzbroj a výstroj</a:t>
            </a:r>
          </a:p>
          <a:p>
            <a:endParaRPr lang="cs-CZ" sz="1000" b="1" dirty="0" smtClean="0">
              <a:latin typeface="Calibri" pitchFamily="34" charset="0"/>
              <a:cs typeface="Calibri" pitchFamily="34" charset="0"/>
            </a:endParaRPr>
          </a:p>
          <a:p>
            <a:r>
              <a:rPr lang="cs-CZ" sz="2000" b="1" dirty="0" smtClean="0">
                <a:latin typeface="Calibri" pitchFamily="34" charset="0"/>
                <a:cs typeface="Calibri" pitchFamily="34" charset="0"/>
              </a:rPr>
              <a:t>- základními zbraněmi římských legionářů byly:</a:t>
            </a:r>
          </a:p>
          <a:p>
            <a:endParaRPr lang="cs-CZ" sz="1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pilum</a:t>
            </a:r>
            <a:r>
              <a:rPr lang="cs-CZ" sz="2000" b="1" dirty="0" smtClean="0">
                <a:latin typeface="Calibri" pitchFamily="34" charset="0"/>
                <a:cs typeface="Calibri" pitchFamily="34" charset="0"/>
              </a:rPr>
              <a:t> - těžký vrhací oštěp</a:t>
            </a:r>
          </a:p>
          <a:p>
            <a:pPr lvl="1">
              <a:buFontTx/>
              <a:buChar char="-"/>
            </a:pPr>
            <a:r>
              <a:rPr lang="cs-CZ" sz="2000" b="1" dirty="0" smtClean="0">
                <a:latin typeface="Calibri" pitchFamily="34" charset="0"/>
                <a:cs typeface="Calibri" pitchFamily="34" charset="0"/>
              </a:rPr>
              <a:t> sestávalo z dřevěné násady dlouhé asi 1,2 m, k níž byl připevněn tenký železný dřík asi 60 cm dlouhý, zakončený menším pyramidovitým hrotem</a:t>
            </a:r>
          </a:p>
          <a:p>
            <a:pPr lvl="2">
              <a:buFontTx/>
              <a:buChar char="-"/>
            </a:pPr>
            <a:r>
              <a:rPr lang="cs-CZ" sz="2000" b="1" dirty="0" smtClean="0">
                <a:latin typeface="Calibri" pitchFamily="34" charset="0"/>
                <a:cs typeface="Calibri" pitchFamily="34" charset="0"/>
              </a:rPr>
              <a:t> tato konstrukce propůjčovala oštěpu vysokou průbojnost, jak ukázala moderní rekonstrukce</a:t>
            </a:r>
          </a:p>
          <a:p>
            <a:pPr lvl="2">
              <a:buFontTx/>
              <a:buChar char="-"/>
            </a:pPr>
            <a:r>
              <a:rPr lang="cs-CZ" sz="2000" b="1" dirty="0" smtClean="0">
                <a:latin typeface="Calibri" pitchFamily="34" charset="0"/>
                <a:cs typeface="Calibri" pitchFamily="34" charset="0"/>
              </a:rPr>
              <a:t> rekonstrukce také </a:t>
            </a:r>
            <a:r>
              <a:rPr lang="cs-CZ" sz="2000" b="1" dirty="0" smtClean="0">
                <a:latin typeface="Calibri" pitchFamily="34" charset="0"/>
                <a:cs typeface="Calibri" pitchFamily="34" charset="0"/>
              </a:rPr>
              <a:t>ukázala</a:t>
            </a:r>
            <a:r>
              <a:rPr lang="cs-CZ" sz="2000" b="1" dirty="0" smtClean="0">
                <a:latin typeface="Calibri" pitchFamily="34" charset="0"/>
                <a:cs typeface="Calibri" pitchFamily="34" charset="0"/>
              </a:rPr>
              <a:t>, že maximální délka hodu se pohybovala kolem 30 m - pro efektivní účinek zbraně je nicméně nutné počítat se vzdáleností asi poloviční</a:t>
            </a:r>
          </a:p>
          <a:p>
            <a:pPr lvl="2">
              <a:buFontTx/>
              <a:buChar char="-"/>
            </a:pPr>
            <a:endParaRPr lang="cs-CZ" sz="2000" b="1" dirty="0" smtClean="0">
              <a:latin typeface="Calibri" pitchFamily="34" charset="0"/>
              <a:cs typeface="Calibri" pitchFamily="34" charset="0"/>
            </a:endParaRPr>
          </a:p>
        </p:txBody>
      </p:sp>
      <p:pic>
        <p:nvPicPr>
          <p:cNvPr id="3" name="Picture 2" descr="republikánská pila.jpg"/>
          <p:cNvPicPr>
            <a:picLocks noChangeAspect="1"/>
          </p:cNvPicPr>
          <p:nvPr/>
        </p:nvPicPr>
        <p:blipFill>
          <a:blip r:embed="rId2" cstate="print"/>
          <a:stretch>
            <a:fillRect/>
          </a:stretch>
        </p:blipFill>
        <p:spPr>
          <a:xfrm>
            <a:off x="5148064" y="836712"/>
            <a:ext cx="3528392" cy="4577567"/>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476672"/>
            <a:ext cx="8064896" cy="4401205"/>
          </a:xfrm>
          <a:prstGeom prst="rect">
            <a:avLst/>
          </a:prstGeom>
          <a:noFill/>
        </p:spPr>
        <p:txBody>
          <a:bodyPr wrap="square" rtlCol="0">
            <a:spAutoFit/>
          </a:bodyPr>
          <a:lstStyle/>
          <a:p>
            <a:pPr>
              <a:buFontTx/>
              <a:buChar char="-"/>
            </a:pPr>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gladius</a:t>
            </a:r>
            <a:r>
              <a:rPr lang="cs-CZ" sz="2000" b="1" dirty="0" smtClean="0">
                <a:latin typeface="Calibri" pitchFamily="34" charset="0"/>
                <a:cs typeface="Calibri" pitchFamily="34" charset="0"/>
              </a:rPr>
              <a:t> - „hispánský meč“ - </a:t>
            </a:r>
            <a:r>
              <a:rPr lang="cs-CZ" sz="2000" b="1" i="1" dirty="0" err="1" smtClean="0">
                <a:latin typeface="Calibri" pitchFamily="34" charset="0"/>
                <a:cs typeface="Calibri" pitchFamily="34" charset="0"/>
              </a:rPr>
              <a:t>gladius</a:t>
            </a: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hispaniensis</a:t>
            </a:r>
            <a:endParaRPr lang="cs-CZ" sz="2000" b="1" i="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nahradil dřívější krátké bodné zbraně a stal se tak hlavní zbraní pro boj zblízka</a:t>
            </a:r>
          </a:p>
          <a:p>
            <a:pPr lvl="1">
              <a:buFontTx/>
              <a:buChar char="-"/>
            </a:pPr>
            <a:r>
              <a:rPr lang="cs-CZ" sz="2000" b="1" dirty="0" smtClean="0">
                <a:latin typeface="Calibri" pitchFamily="34" charset="0"/>
                <a:cs typeface="Calibri" pitchFamily="34" charset="0"/>
              </a:rPr>
              <a:t> i když to není zcela přesně známo, předpokládá se, že tento meč byl do výzbroje zaveden během 3. nebo začátku 2. st. př. Kr. během 1. nebo 2. punské války, kdy byl ve výzbroji iberských žoldnéřů</a:t>
            </a:r>
          </a:p>
          <a:p>
            <a:pPr lvl="1">
              <a:buFontTx/>
              <a:buChar char="-"/>
            </a:pP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ze střední republiky je známo jen málo exemplářů =&gt; není možné určit, nakolik byla tato zbraň běžná</a:t>
            </a:r>
          </a:p>
          <a:p>
            <a:pPr lvl="2">
              <a:buFontTx/>
              <a:buChar char="-"/>
            </a:pPr>
            <a:r>
              <a:rPr lang="cs-CZ" sz="2000" b="1" dirty="0" smtClean="0">
                <a:latin typeface="Calibri" pitchFamily="34" charset="0"/>
                <a:cs typeface="Calibri" pitchFamily="34" charset="0"/>
              </a:rPr>
              <a:t> meče z této doby jsou delší než pozdější a jejich čepel jsou velmi souměrné</a:t>
            </a:r>
          </a:p>
          <a:p>
            <a:pPr lvl="2">
              <a:buFontTx/>
              <a:buChar char="-"/>
            </a:pP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meč sloužil původně jako bodná zbraň, i když byl velmi účinný i jako sečná zbraň</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3568" y="620688"/>
            <a:ext cx="7848872" cy="5386090"/>
          </a:xfrm>
          <a:prstGeom prst="rect">
            <a:avLst/>
          </a:prstGeom>
          <a:noFill/>
        </p:spPr>
        <p:txBody>
          <a:bodyPr wrap="square" rtlCol="0">
            <a:spAutoFit/>
          </a:bodyPr>
          <a:lstStyle/>
          <a:p>
            <a:r>
              <a:rPr lang="cs-CZ" sz="2400" b="1" dirty="0" smtClean="0">
                <a:latin typeface="Calibri" pitchFamily="34" charset="0"/>
                <a:cs typeface="Calibri" pitchFamily="34" charset="0"/>
              </a:rPr>
              <a:t>Písemné prameny</a:t>
            </a:r>
            <a:endParaRPr lang="sk-SK" sz="2400" dirty="0" smtClean="0"/>
          </a:p>
          <a:p>
            <a:endParaRPr lang="cs-CZ" sz="1000" b="1" dirty="0" smtClean="0">
              <a:latin typeface="Calibri" pitchFamily="34" charset="0"/>
              <a:cs typeface="Calibri" pitchFamily="34" charset="0"/>
            </a:endParaRPr>
          </a:p>
          <a:p>
            <a:r>
              <a:rPr lang="cs-CZ" sz="2000" b="1" dirty="0" smtClean="0">
                <a:latin typeface="Calibri" pitchFamily="34" charset="0"/>
                <a:cs typeface="Calibri" pitchFamily="34" charset="0"/>
              </a:rPr>
              <a:t>Literární památky - dějepisectví</a:t>
            </a:r>
          </a:p>
          <a:p>
            <a:pPr lvl="1">
              <a:buFontTx/>
              <a:buChar char="-"/>
            </a:pPr>
            <a:r>
              <a:rPr lang="cs-CZ" sz="2000" b="1" dirty="0" smtClean="0">
                <a:latin typeface="Calibri" pitchFamily="34" charset="0"/>
                <a:cs typeface="Calibri" pitchFamily="34" charset="0"/>
              </a:rPr>
              <a:t> tendenční - výběr nejzajímavějších a nejdramatičtějších událostí</a:t>
            </a:r>
          </a:p>
          <a:p>
            <a:pPr lvl="1">
              <a:buFontTx/>
              <a:buChar char="-"/>
            </a:pPr>
            <a:r>
              <a:rPr lang="cs-CZ" sz="2000" b="1" dirty="0" smtClean="0">
                <a:latin typeface="Calibri" pitchFamily="34" charset="0"/>
                <a:cs typeface="Calibri" pitchFamily="34" charset="0"/>
              </a:rPr>
              <a:t> literární styl někdy přednější než historická přesnost</a:t>
            </a:r>
          </a:p>
          <a:p>
            <a:pPr lvl="1">
              <a:buFontTx/>
              <a:buChar char="-"/>
            </a:pPr>
            <a:r>
              <a:rPr lang="cs-CZ" sz="2000" b="1" dirty="0" smtClean="0">
                <a:latin typeface="Calibri" pitchFamily="34" charset="0"/>
                <a:cs typeface="Calibri" pitchFamily="34" charset="0"/>
              </a:rPr>
              <a:t> jen minimální zmínky o každodenním životě vojáků a jejich úkolech v době míru</a:t>
            </a:r>
          </a:p>
          <a:p>
            <a:pPr lvl="1">
              <a:buFontTx/>
              <a:buChar char="-"/>
            </a:pPr>
            <a:r>
              <a:rPr lang="cs-CZ" sz="2000" b="1" dirty="0" smtClean="0">
                <a:latin typeface="Calibri" pitchFamily="34" charset="0"/>
                <a:cs typeface="Calibri" pitchFamily="34" charset="0"/>
              </a:rPr>
              <a:t> minimální popis výzbroje, výstroje, zásobování a bojové taktiky</a:t>
            </a:r>
          </a:p>
          <a:p>
            <a:pPr lvl="1">
              <a:buFontTx/>
              <a:buChar char="-"/>
            </a:pPr>
            <a:r>
              <a:rPr lang="cs-CZ" sz="2000" b="1" dirty="0" smtClean="0">
                <a:latin typeface="Calibri" pitchFamily="34" charset="0"/>
                <a:cs typeface="Calibri" pitchFamily="34" charset="0"/>
              </a:rPr>
              <a:t> stručné topografické informace</a:t>
            </a:r>
          </a:p>
          <a:p>
            <a:pPr lvl="1">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autoři</a:t>
            </a:r>
          </a:p>
          <a:p>
            <a:pPr>
              <a:buFontTx/>
              <a:buChar char="-"/>
            </a:pPr>
            <a:endParaRPr lang="cs-CZ" sz="1000" b="1" dirty="0" smtClean="0">
              <a:latin typeface="Calibri" pitchFamily="34" charset="0"/>
              <a:cs typeface="Calibri" pitchFamily="34" charset="0"/>
            </a:endParaRPr>
          </a:p>
          <a:p>
            <a:pPr lvl="1"/>
            <a:r>
              <a:rPr lang="cs-CZ" sz="2000" b="1" dirty="0" err="1" smtClean="0">
                <a:latin typeface="Calibri" pitchFamily="34" charset="0"/>
                <a:cs typeface="Calibri" pitchFamily="34" charset="0"/>
              </a:rPr>
              <a:t>Polybios</a:t>
            </a:r>
            <a:r>
              <a:rPr lang="cs-CZ" sz="2000" b="1" dirty="0" smtClean="0">
                <a:latin typeface="Calibri" pitchFamily="34" charset="0"/>
                <a:cs typeface="Calibri" pitchFamily="34" charset="0"/>
              </a:rPr>
              <a:t> (asi 201-120 př. Kr.)</a:t>
            </a:r>
          </a:p>
          <a:p>
            <a:pPr lvl="2">
              <a:buFontTx/>
              <a:buChar char="-"/>
            </a:pPr>
            <a:r>
              <a:rPr lang="cs-CZ" sz="2000" b="1" dirty="0" smtClean="0">
                <a:latin typeface="Calibri" pitchFamily="34" charset="0"/>
                <a:cs typeface="Calibri" pitchFamily="34" charset="0"/>
              </a:rPr>
              <a:t> řecký historik píšící ve 40 letech 2. st. př. Kr.</a:t>
            </a:r>
          </a:p>
          <a:p>
            <a:pPr lvl="2">
              <a:buFontTx/>
              <a:buChar char="-"/>
            </a:pPr>
            <a:r>
              <a:rPr lang="cs-CZ" sz="2000" b="1" dirty="0" smtClean="0">
                <a:latin typeface="Calibri" pitchFamily="34" charset="0"/>
                <a:cs typeface="Calibri" pitchFamily="34" charset="0"/>
              </a:rPr>
              <a:t> do Říma se dostává jako rukojmí =&gt; přítel a učitel </a:t>
            </a:r>
            <a:r>
              <a:rPr lang="cs-CZ" sz="2000" b="1" dirty="0" err="1" smtClean="0">
                <a:latin typeface="Calibri" pitchFamily="34" charset="0"/>
                <a:cs typeface="Calibri" pitchFamily="34" charset="0"/>
              </a:rPr>
              <a:t>Scipiona</a:t>
            </a:r>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Aemiliana</a:t>
            </a:r>
            <a:r>
              <a:rPr lang="cs-CZ" sz="2000" b="1" dirty="0" smtClean="0">
                <a:latin typeface="Calibri" pitchFamily="34" charset="0"/>
                <a:cs typeface="Calibri" pitchFamily="34" charset="0"/>
              </a:rPr>
              <a:t> - účastnil se s ním obléhání Kartága v letech 147-146</a:t>
            </a:r>
          </a:p>
          <a:p>
            <a:pPr lvl="2">
              <a:buFontTx/>
              <a:buChar char="-"/>
            </a:pPr>
            <a:r>
              <a:rPr lang="cs-CZ" sz="2000" b="1" dirty="0" smtClean="0">
                <a:latin typeface="Calibri" pitchFamily="34" charset="0"/>
                <a:cs typeface="Calibri" pitchFamily="34" charset="0"/>
              </a:rPr>
              <a:t> ve svém díle podrobně pojednává o římské armádě - její organizaci, vybavení a výstavbě pochodových táborů</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publikánské meče.jpg"/>
          <p:cNvPicPr>
            <a:picLocks noChangeAspect="1"/>
          </p:cNvPicPr>
          <p:nvPr/>
        </p:nvPicPr>
        <p:blipFill>
          <a:blip r:embed="rId2" cstate="print"/>
          <a:stretch>
            <a:fillRect/>
          </a:stretch>
        </p:blipFill>
        <p:spPr>
          <a:xfrm>
            <a:off x="539552" y="404664"/>
            <a:ext cx="4171950" cy="5905500"/>
          </a:xfrm>
          <a:prstGeom prst="rect">
            <a:avLst/>
          </a:prstGeom>
        </p:spPr>
      </p:pic>
      <p:pic>
        <p:nvPicPr>
          <p:cNvPr id="3" name="Picture 2" descr="rimska armada_0018.jpg"/>
          <p:cNvPicPr>
            <a:picLocks noChangeAspect="1"/>
          </p:cNvPicPr>
          <p:nvPr/>
        </p:nvPicPr>
        <p:blipFill>
          <a:blip r:embed="rId3" cstate="print"/>
          <a:stretch>
            <a:fillRect/>
          </a:stretch>
        </p:blipFill>
        <p:spPr>
          <a:xfrm>
            <a:off x="5148064" y="404664"/>
            <a:ext cx="3384376" cy="593790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476672"/>
            <a:ext cx="7992888" cy="2246769"/>
          </a:xfrm>
          <a:prstGeom prst="rect">
            <a:avLst/>
          </a:prstGeom>
          <a:noFill/>
        </p:spPr>
        <p:txBody>
          <a:bodyPr wrap="square" rtlCol="0">
            <a:spAutoFit/>
          </a:bodyPr>
          <a:lstStyle/>
          <a:p>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pugio</a:t>
            </a:r>
            <a:r>
              <a:rPr lang="cs-CZ" sz="2000" b="1" dirty="0" smtClean="0">
                <a:latin typeface="Calibri" pitchFamily="34" charset="0"/>
                <a:cs typeface="Calibri" pitchFamily="34" charset="0"/>
              </a:rPr>
              <a:t> - dýka</a:t>
            </a:r>
          </a:p>
          <a:p>
            <a:pPr lvl="1">
              <a:buFontTx/>
              <a:buChar char="-"/>
            </a:pPr>
            <a:r>
              <a:rPr lang="cs-CZ" sz="2000" b="1" dirty="0" smtClean="0">
                <a:latin typeface="Calibri" pitchFamily="34" charset="0"/>
                <a:cs typeface="Calibri" pitchFamily="34" charset="0"/>
              </a:rPr>
              <a:t> používaná některými vojáky jako vedlejší zbraň</a:t>
            </a:r>
          </a:p>
          <a:p>
            <a:pPr lvl="1">
              <a:buFontTx/>
              <a:buChar char="-"/>
            </a:pPr>
            <a:r>
              <a:rPr lang="cs-CZ" sz="2000" b="1" dirty="0" smtClean="0">
                <a:latin typeface="Calibri" pitchFamily="34" charset="0"/>
                <a:cs typeface="Calibri" pitchFamily="34" charset="0"/>
              </a:rPr>
              <a:t> běžnější bylo široké použití v běžném životě</a:t>
            </a:r>
          </a:p>
          <a:p>
            <a:r>
              <a:rPr lang="cs-CZ" sz="2000" b="1" dirty="0" smtClean="0">
                <a:latin typeface="Calibri" pitchFamily="34" charset="0"/>
                <a:cs typeface="Calibri" pitchFamily="34" charset="0"/>
              </a:rPr>
              <a:t> </a:t>
            </a:r>
          </a:p>
          <a:p>
            <a:pPr>
              <a:buFontTx/>
              <a:buChar char="-"/>
            </a:pPr>
            <a:r>
              <a:rPr lang="cs-CZ" sz="2000" b="1" dirty="0" smtClean="0">
                <a:latin typeface="Calibri" pitchFamily="34" charset="0"/>
                <a:cs typeface="Calibri" pitchFamily="34" charset="0"/>
              </a:rPr>
              <a:t> kopí / oštěp</a:t>
            </a:r>
          </a:p>
          <a:p>
            <a:pPr lvl="1">
              <a:buFontTx/>
              <a:buChar char="-"/>
            </a:pPr>
            <a:r>
              <a:rPr lang="cs-CZ" sz="2000" b="1" dirty="0" smtClean="0">
                <a:latin typeface="Calibri" pitchFamily="34" charset="0"/>
                <a:cs typeface="Calibri" pitchFamily="34" charset="0"/>
              </a:rPr>
              <a:t> zbraň užívaná pouze </a:t>
            </a:r>
            <a:r>
              <a:rPr lang="cs-CZ" sz="2000" b="1" dirty="0" err="1" smtClean="0">
                <a:latin typeface="Calibri" pitchFamily="34" charset="0"/>
                <a:cs typeface="Calibri" pitchFamily="34" charset="0"/>
              </a:rPr>
              <a:t>triarii</a:t>
            </a: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obouruční zbraň, určená pouze pro boj zblízka</a:t>
            </a:r>
          </a:p>
        </p:txBody>
      </p:sp>
      <p:pic>
        <p:nvPicPr>
          <p:cNvPr id="4" name="Picture 3" descr="republikánské oštěpy.jpg"/>
          <p:cNvPicPr>
            <a:picLocks noChangeAspect="1"/>
          </p:cNvPicPr>
          <p:nvPr/>
        </p:nvPicPr>
        <p:blipFill>
          <a:blip r:embed="rId2" cstate="print"/>
          <a:stretch>
            <a:fillRect/>
          </a:stretch>
        </p:blipFill>
        <p:spPr>
          <a:xfrm>
            <a:off x="4644008" y="2852935"/>
            <a:ext cx="3600400" cy="3564929"/>
          </a:xfrm>
          <a:prstGeom prst="rect">
            <a:avLst/>
          </a:prstGeom>
        </p:spPr>
      </p:pic>
      <p:pic>
        <p:nvPicPr>
          <p:cNvPr id="5" name="Picture 4" descr="republikánské dýky.jpg"/>
          <p:cNvPicPr>
            <a:picLocks noChangeAspect="1"/>
          </p:cNvPicPr>
          <p:nvPr/>
        </p:nvPicPr>
        <p:blipFill>
          <a:blip r:embed="rId3" cstate="print"/>
          <a:stretch>
            <a:fillRect/>
          </a:stretch>
        </p:blipFill>
        <p:spPr>
          <a:xfrm>
            <a:off x="899592" y="2852936"/>
            <a:ext cx="3384376" cy="3562825"/>
          </a:xfrm>
          <a:prstGeom prst="rect">
            <a:avLst/>
          </a:prstGeom>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548680"/>
            <a:ext cx="8064896" cy="5078313"/>
          </a:xfrm>
          <a:prstGeom prst="rect">
            <a:avLst/>
          </a:prstGeom>
          <a:noFill/>
        </p:spPr>
        <p:txBody>
          <a:bodyPr wrap="square" rtlCol="0">
            <a:spAutoFit/>
          </a:bodyPr>
          <a:lstStyle/>
          <a:p>
            <a:r>
              <a:rPr lang="cs-CZ" sz="2400" b="1" dirty="0" smtClean="0">
                <a:latin typeface="Calibri" pitchFamily="34" charset="0"/>
                <a:cs typeface="Calibri" pitchFamily="34" charset="0"/>
              </a:rPr>
              <a:t>Výstroj</a:t>
            </a:r>
          </a:p>
          <a:p>
            <a:endParaRPr lang="cs-CZ" sz="1000" b="1" dirty="0" smtClean="0">
              <a:latin typeface="Calibri" pitchFamily="34" charset="0"/>
              <a:cs typeface="Calibri" pitchFamily="34" charset="0"/>
            </a:endParaRPr>
          </a:p>
          <a:p>
            <a:r>
              <a:rPr lang="cs-CZ" sz="2000" b="1" dirty="0" smtClean="0">
                <a:latin typeface="Calibri" pitchFamily="34" charset="0"/>
                <a:cs typeface="Calibri" pitchFamily="34" charset="0"/>
              </a:rPr>
              <a:t>Zbroj</a:t>
            </a:r>
          </a:p>
          <a:p>
            <a:endParaRPr lang="cs-CZ" sz="1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používáno bylo několik druhů</a:t>
            </a:r>
          </a:p>
          <a:p>
            <a:pPr lvl="1">
              <a:buFontTx/>
              <a:buChar char="-"/>
            </a:pPr>
            <a:r>
              <a:rPr lang="cs-CZ" sz="2000" b="1" dirty="0" smtClean="0">
                <a:latin typeface="Calibri" pitchFamily="34" charset="0"/>
                <a:cs typeface="Calibri" pitchFamily="34" charset="0"/>
              </a:rPr>
              <a:t> nejdražší a zároveň nejlepší byla kroužková zbroj/košile, vyráběná spojováním kovových kroužků - </a:t>
            </a:r>
            <a:r>
              <a:rPr lang="cs-CZ" sz="2000" b="1" i="1" dirty="0" err="1" smtClean="0">
                <a:latin typeface="Calibri" pitchFamily="34" charset="0"/>
                <a:cs typeface="Calibri" pitchFamily="34" charset="0"/>
              </a:rPr>
              <a:t>lorica</a:t>
            </a: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hamata</a:t>
            </a:r>
            <a:endParaRPr lang="cs-CZ" sz="2000" b="1" i="1" dirty="0" smtClean="0">
              <a:latin typeface="Calibri" pitchFamily="34" charset="0"/>
              <a:cs typeface="Calibri" pitchFamily="34" charset="0"/>
            </a:endParaRPr>
          </a:p>
          <a:p>
            <a:pPr lvl="2">
              <a:buFontTx/>
              <a:buChar char="-"/>
            </a:pPr>
            <a:r>
              <a:rPr lang="cs-CZ" sz="2000" b="1" dirty="0" smtClean="0">
                <a:latin typeface="Calibri" pitchFamily="34" charset="0"/>
                <a:cs typeface="Calibri" pitchFamily="34" charset="0"/>
              </a:rPr>
              <a:t> převzata od galských kmenů ze severu Itálie</a:t>
            </a:r>
          </a:p>
          <a:p>
            <a:pPr lvl="2">
              <a:buFontTx/>
              <a:buChar char="-"/>
            </a:pPr>
            <a:r>
              <a:rPr lang="cs-CZ" sz="2000" b="1" dirty="0" smtClean="0">
                <a:latin typeface="Calibri" pitchFamily="34" charset="0"/>
                <a:cs typeface="Calibri" pitchFamily="34" charset="0"/>
              </a:rPr>
              <a:t> zajišťovala dobrou ochranu a pohyb</a:t>
            </a:r>
          </a:p>
          <a:p>
            <a:pPr lvl="2">
              <a:buFontTx/>
              <a:buChar char="-"/>
            </a:pPr>
            <a:r>
              <a:rPr lang="cs-CZ" sz="2000" b="1" dirty="0" smtClean="0">
                <a:latin typeface="Calibri" pitchFamily="34" charset="0"/>
                <a:cs typeface="Calibri" pitchFamily="34" charset="0"/>
              </a:rPr>
              <a:t> nevýhodou byla velká hmotnost, zvláště pak u těch košil, které byly na ramenou zesíleny dvojitou řadou kroužků - tento problém pouze z části řešil opasek, který pomáhal částečně váhu rozkládat</a:t>
            </a:r>
          </a:p>
          <a:p>
            <a:pPr lvl="2">
              <a:buFontTx/>
              <a:buChar char="-"/>
            </a:pP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druhým typem byla šupinová zbroj - </a:t>
            </a:r>
            <a:r>
              <a:rPr lang="cs-CZ" sz="2000" b="1" i="1" dirty="0" err="1" smtClean="0">
                <a:latin typeface="Calibri" pitchFamily="34" charset="0"/>
                <a:cs typeface="Calibri" pitchFamily="34" charset="0"/>
              </a:rPr>
              <a:t>lorica</a:t>
            </a: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squamata</a:t>
            </a:r>
            <a:endParaRPr lang="cs-CZ" sz="2000" b="1" i="1" dirty="0" smtClean="0">
              <a:latin typeface="Calibri" pitchFamily="34" charset="0"/>
              <a:cs typeface="Calibri" pitchFamily="34" charset="0"/>
            </a:endParaRPr>
          </a:p>
          <a:p>
            <a:pPr lvl="2">
              <a:buFontTx/>
              <a:buChar char="-"/>
            </a:pPr>
            <a:r>
              <a:rPr lang="cs-CZ" sz="2000" b="1" dirty="0" smtClean="0">
                <a:latin typeface="Calibri" pitchFamily="34" charset="0"/>
                <a:cs typeface="Calibri" pitchFamily="34" charset="0"/>
              </a:rPr>
              <a:t> sestávala z malých bronzových šupin =&gt; méně ohebná než kroužková zbroj</a:t>
            </a:r>
          </a:p>
          <a:p>
            <a:pPr lvl="2">
              <a:buFontTx/>
              <a:buChar char="-"/>
            </a:pPr>
            <a:r>
              <a:rPr lang="cs-CZ" sz="2000" b="1" dirty="0" smtClean="0">
                <a:latin typeface="Calibri" pitchFamily="34" charset="0"/>
                <a:cs typeface="Calibri" pitchFamily="34" charset="0"/>
              </a:rPr>
              <a:t> obtížněji opravitelná</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620688"/>
            <a:ext cx="8136904" cy="5324535"/>
          </a:xfrm>
          <a:prstGeom prst="rect">
            <a:avLst/>
          </a:prstGeom>
          <a:noFill/>
        </p:spPr>
        <p:txBody>
          <a:bodyPr wrap="square" rtlCol="0">
            <a:spAutoFit/>
          </a:bodyPr>
          <a:lstStyle/>
          <a:p>
            <a:pPr lvl="1">
              <a:buFontTx/>
              <a:buChar char="-"/>
            </a:pPr>
            <a:r>
              <a:rPr lang="cs-CZ" sz="2000" b="1" dirty="0" smtClean="0">
                <a:latin typeface="Calibri" pitchFamily="34" charset="0"/>
                <a:cs typeface="Calibri" pitchFamily="34" charset="0"/>
              </a:rPr>
              <a:t> mezi další typy patřili různé druhy kompaktních pancířů s naznačenou muskulaturou - svalové pancíře, zvoncové pancíře</a:t>
            </a:r>
          </a:p>
          <a:p>
            <a:pPr lvl="2">
              <a:buFontTx/>
              <a:buChar char="-"/>
            </a:pPr>
            <a:r>
              <a:rPr lang="cs-CZ" sz="2000" b="1" dirty="0" smtClean="0">
                <a:latin typeface="Calibri" pitchFamily="34" charset="0"/>
                <a:cs typeface="Calibri" pitchFamily="34" charset="0"/>
              </a:rPr>
              <a:t> používány byly hlavně vyššími důstojníky a jezdci</a:t>
            </a:r>
          </a:p>
          <a:p>
            <a:pPr lvl="2">
              <a:buFontTx/>
              <a:buChar char="-"/>
            </a:pP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vzhledem k ceně zbroje nosili někteří vojáci pouze náprsní destičky čtvercového nebo okrouhlého tvaru, vyrobené z bronzu nebo železa, které se na hruď připevňovali pomocí řemínků</a:t>
            </a:r>
          </a:p>
          <a:p>
            <a:pPr lvl="1">
              <a:buFontTx/>
              <a:buChar char="-"/>
            </a:pP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pod každou zbrojí se nosily kožené kabátce patrně s vycpávkami</a:t>
            </a:r>
          </a:p>
          <a:p>
            <a:pPr>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přilby</a:t>
            </a:r>
          </a:p>
          <a:p>
            <a:pPr lvl="1">
              <a:buFontTx/>
              <a:buChar char="-"/>
            </a:pPr>
            <a:r>
              <a:rPr lang="cs-CZ" sz="2000" b="1" dirty="0" smtClean="0">
                <a:latin typeface="Calibri" pitchFamily="34" charset="0"/>
                <a:cs typeface="Calibri" pitchFamily="34" charset="0"/>
              </a:rPr>
              <a:t> stejně jako u pancíře známo několik typů =&gt; každý si zbroj obstarával sám</a:t>
            </a:r>
          </a:p>
          <a:p>
            <a:pPr lvl="1">
              <a:buFontTx/>
              <a:buChar char="-"/>
            </a:pPr>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Montefortino</a:t>
            </a:r>
            <a:endParaRPr lang="cs-CZ" sz="2000" b="1" dirty="0" smtClean="0">
              <a:latin typeface="Calibri" pitchFamily="34" charset="0"/>
              <a:cs typeface="Calibri" pitchFamily="34" charset="0"/>
            </a:endParaRPr>
          </a:p>
          <a:p>
            <a:pPr lvl="2">
              <a:buFontTx/>
              <a:buChar char="-"/>
            </a:pPr>
            <a:r>
              <a:rPr lang="cs-CZ" sz="2000" b="1" dirty="0" smtClean="0">
                <a:latin typeface="Calibri" pitchFamily="34" charset="0"/>
                <a:cs typeface="Calibri" pitchFamily="34" charset="0"/>
              </a:rPr>
              <a:t> nejběžnější typ, galský původ</a:t>
            </a:r>
          </a:p>
          <a:p>
            <a:pPr lvl="2">
              <a:buFontTx/>
              <a:buChar char="-"/>
            </a:pPr>
            <a:r>
              <a:rPr lang="cs-CZ" sz="2000" b="1" dirty="0" smtClean="0">
                <a:latin typeface="Calibri" pitchFamily="34" charset="0"/>
                <a:cs typeface="Calibri" pitchFamily="34" charset="0"/>
              </a:rPr>
              <a:t> vysoce vyklenutá skořepina zakončená držákem na chochol, opatřená výběžkem na ochranu šíje a zavěšenými lícnicemi</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publikánské zbroj - destička.jpg"/>
          <p:cNvPicPr>
            <a:picLocks noChangeAspect="1"/>
          </p:cNvPicPr>
          <p:nvPr/>
        </p:nvPicPr>
        <p:blipFill>
          <a:blip r:embed="rId2" cstate="print"/>
          <a:stretch>
            <a:fillRect/>
          </a:stretch>
        </p:blipFill>
        <p:spPr>
          <a:xfrm>
            <a:off x="4572000" y="3140968"/>
            <a:ext cx="2600761" cy="3228936"/>
          </a:xfrm>
          <a:prstGeom prst="rect">
            <a:avLst/>
          </a:prstGeom>
        </p:spPr>
      </p:pic>
      <p:pic>
        <p:nvPicPr>
          <p:cNvPr id="3" name="Picture 2" descr="rimska armada_0016.1.jpg"/>
          <p:cNvPicPr>
            <a:picLocks noChangeAspect="1"/>
          </p:cNvPicPr>
          <p:nvPr/>
        </p:nvPicPr>
        <p:blipFill>
          <a:blip r:embed="rId3" cstate="print"/>
          <a:stretch>
            <a:fillRect/>
          </a:stretch>
        </p:blipFill>
        <p:spPr>
          <a:xfrm>
            <a:off x="4283968" y="476672"/>
            <a:ext cx="4320480" cy="2563317"/>
          </a:xfrm>
          <a:prstGeom prst="rect">
            <a:avLst/>
          </a:prstGeom>
        </p:spPr>
      </p:pic>
      <p:pic>
        <p:nvPicPr>
          <p:cNvPr id="4" name="Picture 3" descr="MA5.JPG"/>
          <p:cNvPicPr>
            <a:picLocks noChangeAspect="1"/>
          </p:cNvPicPr>
          <p:nvPr/>
        </p:nvPicPr>
        <p:blipFill>
          <a:blip r:embed="rId4" cstate="print"/>
          <a:stretch>
            <a:fillRect/>
          </a:stretch>
        </p:blipFill>
        <p:spPr>
          <a:xfrm>
            <a:off x="611560" y="476672"/>
            <a:ext cx="3364459" cy="4392488"/>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476672"/>
            <a:ext cx="8064896" cy="5632311"/>
          </a:xfrm>
          <a:prstGeom prst="rect">
            <a:avLst/>
          </a:prstGeom>
          <a:noFill/>
        </p:spPr>
        <p:txBody>
          <a:bodyPr wrap="square" rtlCol="0">
            <a:spAutoFit/>
          </a:bodyPr>
          <a:lstStyle/>
          <a:p>
            <a:pPr lvl="1"/>
            <a:r>
              <a:rPr lang="cs-CZ" sz="2000" b="1" dirty="0" smtClean="0">
                <a:latin typeface="Calibri" pitchFamily="34" charset="0"/>
                <a:cs typeface="Calibri" pitchFamily="34" charset="0"/>
              </a:rPr>
              <a:t>- etrusko-korintský typ</a:t>
            </a:r>
          </a:p>
          <a:p>
            <a:pPr lvl="2">
              <a:buFontTx/>
              <a:buChar char="-"/>
            </a:pPr>
            <a:r>
              <a:rPr lang="cs-CZ" sz="2000" b="1" dirty="0" smtClean="0">
                <a:latin typeface="Calibri" pitchFamily="34" charset="0"/>
                <a:cs typeface="Calibri" pitchFamily="34" charset="0"/>
              </a:rPr>
              <a:t> vyvinuta zřejmě z korintské přilby používané hoplíty</a:t>
            </a:r>
          </a:p>
          <a:p>
            <a:pPr lvl="2">
              <a:buFontTx/>
              <a:buChar char="-"/>
            </a:pPr>
            <a:r>
              <a:rPr lang="cs-CZ" sz="2000" b="1" dirty="0" smtClean="0">
                <a:latin typeface="Calibri" pitchFamily="34" charset="0"/>
                <a:cs typeface="Calibri" pitchFamily="34" charset="0"/>
              </a:rPr>
              <a:t>  silně omezovala sluch a vzhledem k malým otvorům na oči i výhled</a:t>
            </a:r>
          </a:p>
          <a:p>
            <a:pPr lvl="2">
              <a:buFontTx/>
              <a:buChar char="-"/>
            </a:pPr>
            <a:r>
              <a:rPr lang="cs-CZ" sz="2000" b="1" dirty="0" smtClean="0">
                <a:latin typeface="Calibri" pitchFamily="34" charset="0"/>
                <a:cs typeface="Calibri" pitchFamily="34" charset="0"/>
              </a:rPr>
              <a:t> italská varianta se nosila pouze s posunutím přilby do týla a otvory na oči tak plnili pouze dekorativní funkci</a:t>
            </a:r>
          </a:p>
          <a:p>
            <a:pPr lvl="2">
              <a:buFontTx/>
              <a:buChar char="-"/>
            </a:pP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z jižní Itálie přejaty i některé typy </a:t>
            </a:r>
            <a:r>
              <a:rPr lang="cs-CZ" sz="2000" b="1" dirty="0" err="1" smtClean="0">
                <a:latin typeface="Calibri" pitchFamily="34" charset="0"/>
                <a:cs typeface="Calibri" pitchFamily="34" charset="0"/>
              </a:rPr>
              <a:t>attických</a:t>
            </a:r>
            <a:r>
              <a:rPr lang="cs-CZ" sz="2000" b="1" dirty="0" smtClean="0">
                <a:latin typeface="Calibri" pitchFamily="34" charset="0"/>
                <a:cs typeface="Calibri" pitchFamily="34" charset="0"/>
              </a:rPr>
              <a:t> přileb - všechny zhotovovány z bronzového plechu</a:t>
            </a:r>
          </a:p>
          <a:p>
            <a:pPr lvl="1">
              <a:buFontTx/>
              <a:buChar char="-"/>
            </a:pP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za pozdní republiky byl používán i typ </a:t>
            </a:r>
            <a:r>
              <a:rPr lang="cs-CZ" sz="2000" b="1" dirty="0" err="1" smtClean="0">
                <a:latin typeface="Calibri" pitchFamily="34" charset="0"/>
                <a:cs typeface="Calibri" pitchFamily="34" charset="0"/>
              </a:rPr>
              <a:t>Coolus</a:t>
            </a:r>
            <a:r>
              <a:rPr lang="cs-CZ" sz="2000" b="1" dirty="0" smtClean="0">
                <a:latin typeface="Calibri" pitchFamily="34" charset="0"/>
                <a:cs typeface="Calibri" pitchFamily="34" charset="0"/>
              </a:rPr>
              <a:t>, který stejně jako typ </a:t>
            </a:r>
            <a:r>
              <a:rPr lang="cs-CZ" sz="2000" b="1" dirty="0" err="1" smtClean="0">
                <a:latin typeface="Calibri" pitchFamily="34" charset="0"/>
                <a:cs typeface="Calibri" pitchFamily="34" charset="0"/>
              </a:rPr>
              <a:t>Montefortino</a:t>
            </a:r>
            <a:r>
              <a:rPr lang="cs-CZ" sz="2000" b="1" dirty="0" smtClean="0">
                <a:latin typeface="Calibri" pitchFamily="34" charset="0"/>
                <a:cs typeface="Calibri" pitchFamily="34" charset="0"/>
              </a:rPr>
              <a:t> byl galského původu</a:t>
            </a:r>
          </a:p>
          <a:p>
            <a:pPr lvl="1">
              <a:buFontTx/>
              <a:buChar char="-"/>
            </a:pP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známy jsou i typy, které byly převzaty od Keltů - typ </a:t>
            </a:r>
            <a:r>
              <a:rPr lang="cs-CZ" sz="2000" b="1" dirty="0" err="1" smtClean="0">
                <a:latin typeface="Calibri" pitchFamily="34" charset="0"/>
                <a:cs typeface="Calibri" pitchFamily="34" charset="0"/>
              </a:rPr>
              <a:t>Agen</a:t>
            </a:r>
            <a:r>
              <a:rPr lang="cs-CZ" sz="2000" b="1" dirty="0" smtClean="0">
                <a:latin typeface="Calibri" pitchFamily="34" charset="0"/>
                <a:cs typeface="Calibri" pitchFamily="34" charset="0"/>
              </a:rPr>
              <a:t> a Port s širšími lícnicemi</a:t>
            </a:r>
          </a:p>
          <a:p>
            <a:pPr lvl="1">
              <a:buFontTx/>
              <a:buChar char="-"/>
            </a:pP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u jízdy byly používány všechny typy včetně boiótské přilby, která byla vyvinuta speciálně pro potřeby jezdce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publikánské přilby.jpg"/>
          <p:cNvPicPr>
            <a:picLocks noChangeAspect="1"/>
          </p:cNvPicPr>
          <p:nvPr/>
        </p:nvPicPr>
        <p:blipFill>
          <a:blip r:embed="rId2" cstate="print"/>
          <a:stretch>
            <a:fillRect/>
          </a:stretch>
        </p:blipFill>
        <p:spPr>
          <a:xfrm>
            <a:off x="539552" y="1124744"/>
            <a:ext cx="4417139" cy="3960440"/>
          </a:xfrm>
          <a:prstGeom prst="rect">
            <a:avLst/>
          </a:prstGeom>
        </p:spPr>
      </p:pic>
      <p:pic>
        <p:nvPicPr>
          <p:cNvPr id="4" name="Picture 3" descr="rimska armada_0015.11.jpg"/>
          <p:cNvPicPr>
            <a:picLocks noChangeAspect="1"/>
          </p:cNvPicPr>
          <p:nvPr/>
        </p:nvPicPr>
        <p:blipFill>
          <a:blip r:embed="rId3" cstate="print"/>
          <a:stretch>
            <a:fillRect/>
          </a:stretch>
        </p:blipFill>
        <p:spPr>
          <a:xfrm>
            <a:off x="5076055" y="620688"/>
            <a:ext cx="3638785" cy="2664296"/>
          </a:xfrm>
          <a:prstGeom prst="rect">
            <a:avLst/>
          </a:prstGeom>
        </p:spPr>
      </p:pic>
      <p:pic>
        <p:nvPicPr>
          <p:cNvPr id="5" name="Picture 4" descr="rimska armada_0015.12.jpg"/>
          <p:cNvPicPr>
            <a:picLocks noChangeAspect="1"/>
          </p:cNvPicPr>
          <p:nvPr/>
        </p:nvPicPr>
        <p:blipFill>
          <a:blip r:embed="rId4" cstate="print"/>
          <a:stretch>
            <a:fillRect/>
          </a:stretch>
        </p:blipFill>
        <p:spPr>
          <a:xfrm>
            <a:off x="5076056" y="3501008"/>
            <a:ext cx="3600400" cy="266082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548680"/>
            <a:ext cx="7848872" cy="4462760"/>
          </a:xfrm>
          <a:prstGeom prst="rect">
            <a:avLst/>
          </a:prstGeom>
          <a:noFill/>
        </p:spPr>
        <p:txBody>
          <a:bodyPr wrap="square" rtlCol="0">
            <a:spAutoFit/>
          </a:bodyPr>
          <a:lstStyle/>
          <a:p>
            <a:r>
              <a:rPr lang="cs-CZ" sz="2400" b="1" dirty="0" smtClean="0">
                <a:latin typeface="Calibri" pitchFamily="34" charset="0"/>
                <a:cs typeface="Calibri" pitchFamily="34" charset="0"/>
              </a:rPr>
              <a:t>Štít - </a:t>
            </a:r>
            <a:r>
              <a:rPr lang="cs-CZ" sz="2400" b="1" i="1" dirty="0" err="1" smtClean="0">
                <a:latin typeface="Calibri" pitchFamily="34" charset="0"/>
                <a:cs typeface="Calibri" pitchFamily="34" charset="0"/>
              </a:rPr>
              <a:t>scutum</a:t>
            </a:r>
            <a:endParaRPr lang="cs-CZ" sz="2400" b="1" i="1" dirty="0" smtClean="0">
              <a:latin typeface="Calibri" pitchFamily="34" charset="0"/>
              <a:cs typeface="Calibri" pitchFamily="34" charset="0"/>
            </a:endParaRPr>
          </a:p>
          <a:p>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podle </a:t>
            </a:r>
            <a:r>
              <a:rPr lang="cs-CZ" sz="2000" b="1" dirty="0" err="1" smtClean="0">
                <a:latin typeface="Calibri" pitchFamily="34" charset="0"/>
                <a:cs typeface="Calibri" pitchFamily="34" charset="0"/>
              </a:rPr>
              <a:t>Polybia</a:t>
            </a:r>
            <a:r>
              <a:rPr lang="cs-CZ" sz="2000" b="1" dirty="0" smtClean="0">
                <a:latin typeface="Calibri" pitchFamily="34" charset="0"/>
                <a:cs typeface="Calibri" pitchFamily="34" charset="0"/>
              </a:rPr>
              <a:t> - obdélný tvar, silně vypouklý</a:t>
            </a:r>
          </a:p>
          <a:p>
            <a:pPr lvl="1">
              <a:buFontTx/>
              <a:buChar char="-"/>
            </a:pPr>
            <a:r>
              <a:rPr lang="cs-CZ" sz="2000" b="1" dirty="0" smtClean="0">
                <a:latin typeface="Calibri" pitchFamily="34" charset="0"/>
                <a:cs typeface="Calibri" pitchFamily="34" charset="0"/>
              </a:rPr>
              <a:t> délka 120 cm, šířka 76 cm</a:t>
            </a:r>
          </a:p>
          <a:p>
            <a:pPr lvl="1">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z vyobrazení je znám i oválný štít</a:t>
            </a:r>
          </a:p>
          <a:p>
            <a:pPr lvl="1">
              <a:buFontTx/>
              <a:buChar char="-"/>
            </a:pPr>
            <a:r>
              <a:rPr lang="cs-CZ" sz="2000" b="1" dirty="0" smtClean="0">
                <a:latin typeface="Calibri" pitchFamily="34" charset="0"/>
                <a:cs typeface="Calibri" pitchFamily="34" charset="0"/>
              </a:rPr>
              <a:t> zhotovený ze dvou vrstev dřevěných pruhů dýhy, které byly na sebe kolmo poskládány a následně potaženy telecí kůží</a:t>
            </a:r>
          </a:p>
          <a:p>
            <a:pPr lvl="1">
              <a:buFontTx/>
              <a:buChar char="-"/>
            </a:pPr>
            <a:r>
              <a:rPr lang="cs-CZ" sz="2000" b="1" dirty="0" smtClean="0">
                <a:latin typeface="Calibri" pitchFamily="34" charset="0"/>
                <a:cs typeface="Calibri" pitchFamily="34" charset="0"/>
              </a:rPr>
              <a:t> horní a dolní okraj byl chráněn železným kováním a ve středu železnou puklicí</a:t>
            </a:r>
          </a:p>
          <a:p>
            <a:pPr lvl="1">
              <a:buFontTx/>
              <a:buChar char="-"/>
            </a:pPr>
            <a:r>
              <a:rPr lang="cs-CZ" sz="2000" b="1" dirty="0" smtClean="0">
                <a:latin typeface="Calibri" pitchFamily="34" charset="0"/>
                <a:cs typeface="Calibri" pitchFamily="34" charset="0"/>
              </a:rPr>
              <a:t> dochovaný exemplář z Egypta =&gt; provedena rekonstrukce – váha štítu 10 kg</a:t>
            </a:r>
          </a:p>
          <a:p>
            <a:pPr lvl="1">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jízda používala menší štíty asi okrouhlého tvaru</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publikánské Scutum.jpg"/>
          <p:cNvPicPr>
            <a:picLocks noChangeAspect="1"/>
          </p:cNvPicPr>
          <p:nvPr/>
        </p:nvPicPr>
        <p:blipFill>
          <a:blip r:embed="rId2" cstate="print"/>
          <a:stretch>
            <a:fillRect/>
          </a:stretch>
        </p:blipFill>
        <p:spPr>
          <a:xfrm>
            <a:off x="395536" y="908720"/>
            <a:ext cx="3960440" cy="4743577"/>
          </a:xfrm>
          <a:prstGeom prst="rect">
            <a:avLst/>
          </a:prstGeom>
        </p:spPr>
      </p:pic>
      <p:pic>
        <p:nvPicPr>
          <p:cNvPr id="3" name="Picture 2" descr="rimska armada_0006.jpg"/>
          <p:cNvPicPr>
            <a:picLocks noChangeAspect="1"/>
          </p:cNvPicPr>
          <p:nvPr/>
        </p:nvPicPr>
        <p:blipFill>
          <a:blip r:embed="rId3" cstate="print"/>
          <a:stretch>
            <a:fillRect/>
          </a:stretch>
        </p:blipFill>
        <p:spPr>
          <a:xfrm>
            <a:off x="4499992" y="908720"/>
            <a:ext cx="4191362" cy="4248472"/>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henobarbus.jpg"/>
          <p:cNvPicPr>
            <a:picLocks noChangeAspect="1"/>
          </p:cNvPicPr>
          <p:nvPr/>
        </p:nvPicPr>
        <p:blipFill>
          <a:blip r:embed="rId2" cstate="print"/>
          <a:stretch>
            <a:fillRect/>
          </a:stretch>
        </p:blipFill>
        <p:spPr>
          <a:xfrm>
            <a:off x="611560" y="476672"/>
            <a:ext cx="3707214" cy="5328592"/>
          </a:xfrm>
          <a:prstGeom prst="rect">
            <a:avLst/>
          </a:prstGeom>
        </p:spPr>
      </p:pic>
      <p:pic>
        <p:nvPicPr>
          <p:cNvPr id="3" name="Picture 2" descr="Altar_Domitius_Ahenobarbus_Louvre_n3bis.jpg"/>
          <p:cNvPicPr>
            <a:picLocks noChangeAspect="1"/>
          </p:cNvPicPr>
          <p:nvPr/>
        </p:nvPicPr>
        <p:blipFill>
          <a:blip r:embed="rId3" cstate="print"/>
          <a:stretch>
            <a:fillRect/>
          </a:stretch>
        </p:blipFill>
        <p:spPr>
          <a:xfrm>
            <a:off x="4572000" y="404664"/>
            <a:ext cx="3877147" cy="2664296"/>
          </a:xfrm>
          <a:prstGeom prst="rect">
            <a:avLst/>
          </a:prstGeom>
        </p:spPr>
      </p:pic>
      <p:pic>
        <p:nvPicPr>
          <p:cNvPr id="4" name="Picture 3" descr="PLZ-044-5_Altar-freize-of-Domitius-Ahenobarbus_100BC.jpg"/>
          <p:cNvPicPr>
            <a:picLocks noChangeAspect="1"/>
          </p:cNvPicPr>
          <p:nvPr/>
        </p:nvPicPr>
        <p:blipFill>
          <a:blip r:embed="rId4" cstate="print"/>
          <a:stretch>
            <a:fillRect/>
          </a:stretch>
        </p:blipFill>
        <p:spPr>
          <a:xfrm>
            <a:off x="5076056" y="3212976"/>
            <a:ext cx="2448272" cy="316340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692696"/>
            <a:ext cx="7776864" cy="5016758"/>
          </a:xfrm>
          <a:prstGeom prst="rect">
            <a:avLst/>
          </a:prstGeom>
          <a:noFill/>
        </p:spPr>
        <p:txBody>
          <a:bodyPr wrap="square" rtlCol="0">
            <a:spAutoFit/>
          </a:bodyPr>
          <a:lstStyle/>
          <a:p>
            <a:r>
              <a:rPr lang="cs-CZ" sz="2000" b="1" dirty="0" err="1" smtClean="0">
                <a:latin typeface="Calibri" pitchFamily="34" charset="0"/>
                <a:cs typeface="Calibri" pitchFamily="34" charset="0"/>
              </a:rPr>
              <a:t>Titus</a:t>
            </a:r>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Livius</a:t>
            </a:r>
            <a:r>
              <a:rPr lang="cs-CZ" sz="2000" b="1" dirty="0" smtClean="0">
                <a:latin typeface="Calibri" pitchFamily="34" charset="0"/>
                <a:cs typeface="Calibri" pitchFamily="34" charset="0"/>
              </a:rPr>
              <a:t> (59 př. Kr. – 17 po Kr.)</a:t>
            </a:r>
          </a:p>
          <a:p>
            <a:pPr lvl="1">
              <a:buFontTx/>
              <a:buChar char="-"/>
            </a:pPr>
            <a:r>
              <a:rPr lang="cs-CZ" sz="2000" b="1" dirty="0" smtClean="0">
                <a:latin typeface="Calibri" pitchFamily="34" charset="0"/>
                <a:cs typeface="Calibri" pitchFamily="34" charset="0"/>
              </a:rPr>
              <a:t> obsáhlé pojednání o římských dějinách</a:t>
            </a:r>
          </a:p>
          <a:p>
            <a:pPr lvl="1">
              <a:buFontTx/>
              <a:buChar char="-"/>
            </a:pPr>
            <a:r>
              <a:rPr lang="cs-CZ" sz="2000" b="1" dirty="0" smtClean="0">
                <a:latin typeface="Calibri" pitchFamily="34" charset="0"/>
                <a:cs typeface="Calibri" pitchFamily="34" charset="0"/>
              </a:rPr>
              <a:t> méně spolehlivý než </a:t>
            </a:r>
            <a:r>
              <a:rPr lang="cs-CZ" sz="2000" b="1" dirty="0" err="1" smtClean="0">
                <a:latin typeface="Calibri" pitchFamily="34" charset="0"/>
                <a:cs typeface="Calibri" pitchFamily="34" charset="0"/>
              </a:rPr>
              <a:t>Polybius</a:t>
            </a:r>
            <a:r>
              <a:rPr lang="cs-CZ" sz="2000" b="1" dirty="0" smtClean="0">
                <a:latin typeface="Calibri" pitchFamily="34" charset="0"/>
                <a:cs typeface="Calibri" pitchFamily="34" charset="0"/>
              </a:rPr>
              <a:t> - historické nepřesnosti</a:t>
            </a:r>
          </a:p>
          <a:p>
            <a:pPr lvl="1">
              <a:buFontTx/>
              <a:buChar char="-"/>
            </a:pPr>
            <a:endParaRPr lang="cs-CZ" sz="2000" b="1" dirty="0" smtClean="0">
              <a:latin typeface="Calibri" pitchFamily="34" charset="0"/>
              <a:cs typeface="Calibri" pitchFamily="34" charset="0"/>
            </a:endParaRPr>
          </a:p>
          <a:p>
            <a:r>
              <a:rPr lang="cs-CZ" sz="2000" b="1" dirty="0" err="1" smtClean="0">
                <a:latin typeface="Calibri" pitchFamily="34" charset="0"/>
                <a:cs typeface="Calibri" pitchFamily="34" charset="0"/>
              </a:rPr>
              <a:t>Appianos</a:t>
            </a:r>
            <a:r>
              <a:rPr lang="cs-CZ" sz="2000" b="1" dirty="0" smtClean="0">
                <a:latin typeface="Calibri" pitchFamily="34" charset="0"/>
                <a:cs typeface="Calibri" pitchFamily="34" charset="0"/>
              </a:rPr>
              <a:t> (2. </a:t>
            </a:r>
            <a:r>
              <a:rPr lang="cs-CZ" sz="2000" b="1" dirty="0" err="1" smtClean="0">
                <a:latin typeface="Calibri" pitchFamily="34" charset="0"/>
                <a:cs typeface="Calibri" pitchFamily="34" charset="0"/>
              </a:rPr>
              <a:t>pol</a:t>
            </a:r>
            <a:r>
              <a:rPr lang="cs-CZ" sz="2000" b="1" dirty="0" smtClean="0">
                <a:latin typeface="Calibri" pitchFamily="34" charset="0"/>
                <a:cs typeface="Calibri" pitchFamily="34" charset="0"/>
              </a:rPr>
              <a:t>. 2. st. po. Kr.)</a:t>
            </a:r>
          </a:p>
          <a:p>
            <a:pPr lvl="1">
              <a:buFontTx/>
              <a:buChar char="-"/>
            </a:pPr>
            <a:r>
              <a:rPr lang="cs-CZ" sz="2000" b="1" dirty="0" smtClean="0">
                <a:latin typeface="Calibri" pitchFamily="34" charset="0"/>
                <a:cs typeface="Calibri" pitchFamily="34" charset="0"/>
              </a:rPr>
              <a:t> řecký historik z Alexandrie</a:t>
            </a:r>
          </a:p>
          <a:p>
            <a:pPr lvl="1">
              <a:buFontTx/>
              <a:buChar char="-"/>
            </a:pPr>
            <a:r>
              <a:rPr lang="cs-CZ" sz="2000" b="1" dirty="0" smtClean="0">
                <a:latin typeface="Calibri" pitchFamily="34" charset="0"/>
                <a:cs typeface="Calibri" pitchFamily="34" charset="0"/>
              </a:rPr>
              <a:t> řecky psané Římské dějiny (24 knih) - nedochovány celé - popis občanských válek</a:t>
            </a:r>
          </a:p>
          <a:p>
            <a:pPr lvl="1">
              <a:buFontTx/>
              <a:buChar char="-"/>
            </a:pPr>
            <a:r>
              <a:rPr lang="cs-CZ" sz="2000" b="1" dirty="0" smtClean="0">
                <a:latin typeface="Calibri" pitchFamily="34" charset="0"/>
                <a:cs typeface="Calibri" pitchFamily="34" charset="0"/>
              </a:rPr>
              <a:t> informace ze starších autorů</a:t>
            </a:r>
          </a:p>
          <a:p>
            <a:endParaRPr lang="cs-CZ" sz="2000" b="1" dirty="0" smtClean="0">
              <a:latin typeface="Calibri" pitchFamily="34" charset="0"/>
              <a:cs typeface="Calibri" pitchFamily="34" charset="0"/>
            </a:endParaRPr>
          </a:p>
          <a:p>
            <a:r>
              <a:rPr lang="cs-CZ" sz="2000" b="1" dirty="0" err="1" smtClean="0">
                <a:latin typeface="Calibri" pitchFamily="34" charset="0"/>
                <a:cs typeface="Calibri" pitchFamily="34" charset="0"/>
              </a:rPr>
              <a:t>Plutarchos</a:t>
            </a:r>
            <a:r>
              <a:rPr lang="cs-CZ" sz="2000" b="1" dirty="0" smtClean="0">
                <a:latin typeface="Calibri" pitchFamily="34" charset="0"/>
                <a:cs typeface="Calibri" pitchFamily="34" charset="0"/>
              </a:rPr>
              <a:t> (asi 46-120 po Kr.)</a:t>
            </a:r>
          </a:p>
          <a:p>
            <a:pPr lvl="1">
              <a:buFontTx/>
              <a:buChar char="-"/>
            </a:pPr>
            <a:r>
              <a:rPr lang="cs-CZ" sz="2000" b="1" dirty="0" smtClean="0">
                <a:latin typeface="Calibri" pitchFamily="34" charset="0"/>
                <a:cs typeface="Calibri" pitchFamily="34" charset="0"/>
              </a:rPr>
              <a:t> životopisec, vyslanec v Římě</a:t>
            </a:r>
          </a:p>
          <a:p>
            <a:pPr lvl="1">
              <a:buFontTx/>
              <a:buChar char="-"/>
            </a:pPr>
            <a:r>
              <a:rPr lang="cs-CZ" sz="2000" b="1" dirty="0" smtClean="0">
                <a:latin typeface="Calibri" pitchFamily="34" charset="0"/>
                <a:cs typeface="Calibri" pitchFamily="34" charset="0"/>
              </a:rPr>
              <a:t> 46 životopisů řeckých a římských osobností</a:t>
            </a:r>
          </a:p>
          <a:p>
            <a:pPr lvl="1">
              <a:buFontTx/>
              <a:buChar char="-"/>
            </a:pPr>
            <a:r>
              <a:rPr lang="cs-CZ" sz="2000" b="1" dirty="0" smtClean="0">
                <a:latin typeface="Calibri" pitchFamily="34" charset="0"/>
                <a:cs typeface="Calibri" pitchFamily="34" charset="0"/>
              </a:rPr>
              <a:t> informace ze starších autorů</a:t>
            </a:r>
          </a:p>
          <a:p>
            <a:pPr lvl="1">
              <a:buFontTx/>
              <a:buChar char="-"/>
            </a:pPr>
            <a:endParaRPr lang="cs-CZ" sz="2000" b="1" dirty="0" smtClean="0">
              <a:latin typeface="Calibri" pitchFamily="34" charset="0"/>
              <a:cs typeface="Calibri" pitchFamily="34" charset="0"/>
            </a:endParaRPr>
          </a:p>
          <a:p>
            <a:endParaRPr lang="sk-SK" sz="2000" dirty="0"/>
          </a:p>
        </p:txBody>
      </p:sp>
      <p:pic>
        <p:nvPicPr>
          <p:cNvPr id="3" name="Picture 2" descr="220px-Plutarch_delphi_1.jpg"/>
          <p:cNvPicPr>
            <a:picLocks noChangeAspect="1"/>
          </p:cNvPicPr>
          <p:nvPr/>
        </p:nvPicPr>
        <p:blipFill>
          <a:blip r:embed="rId2" cstate="print"/>
          <a:stretch>
            <a:fillRect/>
          </a:stretch>
        </p:blipFill>
        <p:spPr>
          <a:xfrm>
            <a:off x="6300192" y="3140968"/>
            <a:ext cx="2217936" cy="2953887"/>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mska armada_0005.jpg"/>
          <p:cNvPicPr>
            <a:picLocks noChangeAspect="1"/>
          </p:cNvPicPr>
          <p:nvPr/>
        </p:nvPicPr>
        <p:blipFill>
          <a:blip r:embed="rId2" cstate="print"/>
          <a:stretch>
            <a:fillRect/>
          </a:stretch>
        </p:blipFill>
        <p:spPr>
          <a:xfrm>
            <a:off x="1619672" y="464354"/>
            <a:ext cx="5688632" cy="5712367"/>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476672"/>
            <a:ext cx="8280920" cy="4924425"/>
          </a:xfrm>
          <a:prstGeom prst="rect">
            <a:avLst/>
          </a:prstGeom>
          <a:noFill/>
        </p:spPr>
        <p:txBody>
          <a:bodyPr wrap="square" rtlCol="0">
            <a:spAutoFit/>
          </a:bodyPr>
          <a:lstStyle/>
          <a:p>
            <a:r>
              <a:rPr lang="cs-CZ" sz="2400" b="1" dirty="0" smtClean="0">
                <a:latin typeface="Calibri" pitchFamily="34" charset="0"/>
                <a:cs typeface="Calibri" pitchFamily="34" charset="0"/>
              </a:rPr>
              <a:t>Přechod od občanské armády k profesionální</a:t>
            </a:r>
          </a:p>
          <a:p>
            <a:endParaRPr lang="cs-CZ" sz="1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přechod byl dán několika faktory</a:t>
            </a:r>
          </a:p>
          <a:p>
            <a:pPr lvl="1">
              <a:buFontTx/>
              <a:buChar char="-"/>
            </a:pPr>
            <a:r>
              <a:rPr lang="cs-CZ" sz="2000" b="1" dirty="0" smtClean="0">
                <a:latin typeface="Calibri" pitchFamily="34" charset="0"/>
                <a:cs typeface="Calibri" pitchFamily="34" charset="0"/>
              </a:rPr>
              <a:t> nutnost umístit do nově vzniklých provincií trvalé osádky – dočasní legionáři museli zůstat ve službě 10 i více let =&gt; vzhledem k tomu, že se jednalo o rolníky, takto dlouhá doba pro ně znamenala hospodářský krach</a:t>
            </a:r>
          </a:p>
          <a:p>
            <a:pPr lvl="1">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mnoho konfliktů začalo pro Řím porážkou, což bylo způsobeno:</a:t>
            </a:r>
          </a:p>
          <a:p>
            <a:pPr lvl="1">
              <a:buFontTx/>
              <a:buChar char="-"/>
            </a:pPr>
            <a:r>
              <a:rPr lang="cs-CZ" sz="2000" b="1" dirty="0" smtClean="0">
                <a:latin typeface="Calibri" pitchFamily="34" charset="0"/>
                <a:cs typeface="Calibri" pitchFamily="34" charset="0"/>
              </a:rPr>
              <a:t> nedostatečným výcvikem =&gt; trvalo léta, než noví branci nabrali potřebné zkušenosti </a:t>
            </a:r>
          </a:p>
          <a:p>
            <a:pPr lvl="1">
              <a:buFontTx/>
              <a:buChar char="-"/>
            </a:pPr>
            <a:r>
              <a:rPr lang="cs-CZ" sz="2000" b="1" dirty="0" smtClean="0">
                <a:latin typeface="Calibri" pitchFamily="34" charset="0"/>
                <a:cs typeface="Calibri" pitchFamily="34" charset="0"/>
              </a:rPr>
              <a:t> pokud byl voják povolán do služby obvykle nesloužil ve stejné jednotce</a:t>
            </a:r>
          </a:p>
          <a:p>
            <a:pPr lvl="1">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občanský systém nebyl vhodný pro speciální jednotky - pro provádění stavebních prací nebo obsluhu vojenské techniky =&gt; armáda nebyla způsobilá při obléhání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476672"/>
            <a:ext cx="8280920" cy="4093428"/>
          </a:xfrm>
          <a:prstGeom prst="rect">
            <a:avLst/>
          </a:prstGeom>
          <a:noFill/>
        </p:spPr>
        <p:txBody>
          <a:bodyPr wrap="square" rtlCol="0">
            <a:spAutoFit/>
          </a:bodyPr>
          <a:lstStyle/>
          <a:p>
            <a:pPr>
              <a:buFontTx/>
              <a:buChar char="-"/>
            </a:pPr>
            <a:r>
              <a:rPr lang="cs-CZ" sz="2000" b="1" dirty="0" smtClean="0">
                <a:latin typeface="Calibri" pitchFamily="34" charset="0"/>
                <a:cs typeface="Calibri" pitchFamily="34" charset="0"/>
              </a:rPr>
              <a:t> tyto problémy vedly k vytvoření trvalé / profesionální armády</a:t>
            </a:r>
          </a:p>
          <a:p>
            <a:pPr>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vytvoření profesionální armády je připisováno vojevůdci </a:t>
            </a:r>
            <a:r>
              <a:rPr lang="cs-CZ" sz="2000" b="1" dirty="0" err="1" smtClean="0">
                <a:latin typeface="Calibri" pitchFamily="34" charset="0"/>
                <a:cs typeface="Calibri" pitchFamily="34" charset="0"/>
              </a:rPr>
              <a:t>Gaiu</a:t>
            </a:r>
            <a:r>
              <a:rPr lang="cs-CZ" sz="2000" b="1" dirty="0" smtClean="0">
                <a:latin typeface="Calibri" pitchFamily="34" charset="0"/>
                <a:cs typeface="Calibri" pitchFamily="34" charset="0"/>
              </a:rPr>
              <a:t> Mariovi (157-86 př. Kr.)</a:t>
            </a:r>
          </a:p>
          <a:p>
            <a:pPr lvl="1">
              <a:buFontTx/>
              <a:buChar char="-"/>
            </a:pPr>
            <a:r>
              <a:rPr lang="cs-CZ" sz="2000" b="1" dirty="0" smtClean="0">
                <a:latin typeface="Calibri" pitchFamily="34" charset="0"/>
                <a:cs typeface="Calibri" pitchFamily="34" charset="0"/>
              </a:rPr>
              <a:t> ten po svém zvolení konzulem r. 107 a převzetí velení </a:t>
            </a:r>
            <a:r>
              <a:rPr lang="cs-CZ" sz="2000" b="1" dirty="0" err="1" smtClean="0">
                <a:latin typeface="Calibri" pitchFamily="34" charset="0"/>
                <a:cs typeface="Calibri" pitchFamily="34" charset="0"/>
              </a:rPr>
              <a:t>numidské</a:t>
            </a:r>
            <a:r>
              <a:rPr lang="cs-CZ" sz="2000" b="1" dirty="0" smtClean="0">
                <a:latin typeface="Calibri" pitchFamily="34" charset="0"/>
                <a:cs typeface="Calibri" pitchFamily="34" charset="0"/>
              </a:rPr>
              <a:t> války otevřel vojenskou službu i pro nemajetné občany, kteří neměli možnost do této doby do armády vstoupit</a:t>
            </a:r>
          </a:p>
          <a:p>
            <a:pPr lvl="1">
              <a:buFontTx/>
              <a:buChar char="-"/>
            </a:pP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celkově reorganizoval armádu</a:t>
            </a:r>
          </a:p>
          <a:p>
            <a:pPr lvl="2">
              <a:buFontTx/>
              <a:buChar char="-"/>
            </a:pPr>
            <a:r>
              <a:rPr lang="cs-CZ" sz="2000" b="1" dirty="0" smtClean="0">
                <a:latin typeface="Calibri" pitchFamily="34" charset="0"/>
                <a:cs typeface="Calibri" pitchFamily="34" charset="0"/>
              </a:rPr>
              <a:t> změnil se systém jednotek</a:t>
            </a:r>
          </a:p>
          <a:p>
            <a:pPr lvl="2">
              <a:buFontTx/>
              <a:buChar char="-"/>
            </a:pPr>
            <a:r>
              <a:rPr lang="cs-CZ" sz="2000" b="1" dirty="0" smtClean="0">
                <a:latin typeface="Calibri" pitchFamily="34" charset="0"/>
                <a:cs typeface="Calibri" pitchFamily="34" charset="0"/>
              </a:rPr>
              <a:t> dřívější znaky legií nahradil jediným - orlem</a:t>
            </a:r>
          </a:p>
          <a:p>
            <a:pPr lvl="2">
              <a:buFontTx/>
              <a:buChar char="-"/>
            </a:pPr>
            <a:r>
              <a:rPr lang="cs-CZ" sz="2000" b="1" dirty="0" smtClean="0">
                <a:latin typeface="Calibri" pitchFamily="34" charset="0"/>
                <a:cs typeface="Calibri" pitchFamily="34" charset="0"/>
              </a:rPr>
              <a:t> výzbroj a výstroj byla sjednocena a  zajišťována státem =&gt; zmizely majetkové rozdíly</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332656"/>
            <a:ext cx="8064896" cy="5847755"/>
          </a:xfrm>
          <a:prstGeom prst="rect">
            <a:avLst/>
          </a:prstGeom>
          <a:noFill/>
        </p:spPr>
        <p:txBody>
          <a:bodyPr wrap="square" rtlCol="0">
            <a:spAutoFit/>
          </a:bodyPr>
          <a:lstStyle/>
          <a:p>
            <a:r>
              <a:rPr lang="cs-CZ" sz="2400" b="1" dirty="0" smtClean="0">
                <a:latin typeface="Calibri" pitchFamily="34" charset="0"/>
                <a:cs typeface="Calibri" pitchFamily="34" charset="0"/>
              </a:rPr>
              <a:t>Organizace armády</a:t>
            </a:r>
          </a:p>
          <a:p>
            <a:endParaRPr lang="cs-CZ" sz="1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nejmenší organizační jednotkou zůstala i nadále centurie - počet mužů se zvýšil na 80</a:t>
            </a:r>
          </a:p>
          <a:p>
            <a:pPr>
              <a:buFontTx/>
              <a:buChar char="-"/>
            </a:pPr>
            <a:r>
              <a:rPr lang="cs-CZ" sz="2000" b="1" dirty="0" smtClean="0">
                <a:latin typeface="Calibri" pitchFamily="34" charset="0"/>
                <a:cs typeface="Calibri" pitchFamily="34" charset="0"/>
              </a:rPr>
              <a:t> 2 centurie tvořily manipul</a:t>
            </a:r>
          </a:p>
          <a:p>
            <a:pPr>
              <a:buFontTx/>
              <a:buChar char="-"/>
            </a:pPr>
            <a:r>
              <a:rPr lang="cs-CZ" sz="2000" b="1" dirty="0" smtClean="0">
                <a:latin typeface="Calibri" pitchFamily="34" charset="0"/>
                <a:cs typeface="Calibri" pitchFamily="34" charset="0"/>
              </a:rPr>
              <a:t> 3 manipuly tvořily kohortu - základní taktická jednotka</a:t>
            </a:r>
          </a:p>
          <a:p>
            <a:pPr lvl="1">
              <a:buFontTx/>
              <a:buChar char="-"/>
            </a:pPr>
            <a:r>
              <a:rPr lang="cs-CZ" sz="2000" b="1" dirty="0" smtClean="0">
                <a:latin typeface="Calibri" pitchFamily="34" charset="0"/>
                <a:cs typeface="Calibri" pitchFamily="34" charset="0"/>
              </a:rPr>
              <a:t> manipuly byly tvořeny 3 původními šiky staré armády, jejichž názvy zůstaly v označení hodností centurionů</a:t>
            </a:r>
          </a:p>
          <a:p>
            <a:pPr lvl="1">
              <a:buFontTx/>
              <a:buChar char="-"/>
            </a:pPr>
            <a:r>
              <a:rPr lang="cs-CZ" sz="2000" b="1" dirty="0" smtClean="0">
                <a:latin typeface="Calibri" pitchFamily="34" charset="0"/>
                <a:cs typeface="Calibri" pitchFamily="34" charset="0"/>
              </a:rPr>
              <a:t>  každá kohorta čítala 480 mužů</a:t>
            </a:r>
          </a:p>
          <a:p>
            <a:pPr lvl="1">
              <a:buFontTx/>
              <a:buChar char="-"/>
            </a:pPr>
            <a:r>
              <a:rPr lang="cs-CZ" sz="2000" b="1" dirty="0" smtClean="0">
                <a:latin typeface="Calibri" pitchFamily="34" charset="0"/>
                <a:cs typeface="Calibri" pitchFamily="34" charset="0"/>
              </a:rPr>
              <a:t> do kohort byly po určitou dobu řazeny i spojenecké jednotky</a:t>
            </a:r>
          </a:p>
          <a:p>
            <a:pPr lvl="1">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rozdělení do kohort přinášelo několik výhod</a:t>
            </a:r>
          </a:p>
          <a:p>
            <a:pPr lvl="1">
              <a:buFontTx/>
              <a:buChar char="-"/>
            </a:pPr>
            <a:r>
              <a:rPr lang="cs-CZ" sz="2000" b="1" dirty="0" smtClean="0">
                <a:latin typeface="Calibri" pitchFamily="34" charset="0"/>
                <a:cs typeface="Calibri" pitchFamily="34" charset="0"/>
              </a:rPr>
              <a:t> jednodušší velení - rozkazy byly dávány velitelům 10 kohort, nikoliv 30 manipulům</a:t>
            </a:r>
          </a:p>
          <a:p>
            <a:pPr lvl="1">
              <a:buFontTx/>
              <a:buChar char="-"/>
            </a:pPr>
            <a:r>
              <a:rPr lang="cs-CZ" sz="2000" b="1" dirty="0" smtClean="0">
                <a:latin typeface="Calibri" pitchFamily="34" charset="0"/>
                <a:cs typeface="Calibri" pitchFamily="34" charset="0"/>
              </a:rPr>
              <a:t> kohorta nebo několik kohort mohlo výhodněji operovat samostatně v případech, kdy nebyl nutný zásah celé legie</a:t>
            </a:r>
          </a:p>
          <a:p>
            <a:pPr lvl="1">
              <a:buFontTx/>
              <a:buChar char="-"/>
            </a:pPr>
            <a:r>
              <a:rPr lang="cs-CZ" sz="2000" b="1" dirty="0" smtClean="0">
                <a:latin typeface="Calibri" pitchFamily="34" charset="0"/>
                <a:cs typeface="Calibri" pitchFamily="34" charset="0"/>
              </a:rPr>
              <a:t> větší flexibilita vedení boje - každá kohorta měla stejný počet vojáků i vybavení (v boji legie zujímala postavení </a:t>
            </a:r>
            <a:r>
              <a:rPr lang="cs-CZ" sz="2000" b="1" i="1" dirty="0" smtClean="0">
                <a:latin typeface="Calibri" pitchFamily="34" charset="0"/>
                <a:cs typeface="Calibri" pitchFamily="34" charset="0"/>
              </a:rPr>
              <a:t>triplex </a:t>
            </a:r>
            <a:r>
              <a:rPr lang="cs-CZ" sz="2000" b="1" i="1" dirty="0" err="1" smtClean="0">
                <a:latin typeface="Calibri" pitchFamily="34" charset="0"/>
                <a:cs typeface="Calibri" pitchFamily="34" charset="0"/>
              </a:rPr>
              <a:t>acies</a:t>
            </a:r>
            <a:r>
              <a:rPr lang="cs-CZ" sz="2000" b="1" dirty="0" smtClean="0">
                <a:latin typeface="Calibri" pitchFamily="34" charset="0"/>
                <a:cs typeface="Calibri" pitchFamily="34" charset="0"/>
              </a:rPr>
              <a:t> - 4 kohorty v čele, 3 uprostřed a 3 vzadu)</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mska armada_0008_panorama.jpg"/>
          <p:cNvPicPr>
            <a:picLocks noChangeAspect="1"/>
          </p:cNvPicPr>
          <p:nvPr/>
        </p:nvPicPr>
        <p:blipFill>
          <a:blip r:embed="rId2" cstate="print"/>
          <a:stretch>
            <a:fillRect/>
          </a:stretch>
        </p:blipFill>
        <p:spPr>
          <a:xfrm>
            <a:off x="1331640" y="476672"/>
            <a:ext cx="6408712" cy="577797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620688"/>
            <a:ext cx="8136904" cy="5016758"/>
          </a:xfrm>
          <a:prstGeom prst="rect">
            <a:avLst/>
          </a:prstGeom>
          <a:noFill/>
        </p:spPr>
        <p:txBody>
          <a:bodyPr wrap="square" rtlCol="0">
            <a:spAutoFit/>
          </a:bodyPr>
          <a:lstStyle/>
          <a:p>
            <a:pPr>
              <a:buFontTx/>
              <a:buChar char="-"/>
            </a:pPr>
            <a:r>
              <a:rPr lang="cs-CZ" sz="2000" b="1" dirty="0" smtClean="0">
                <a:latin typeface="Calibri" pitchFamily="34" charset="0"/>
                <a:cs typeface="Calibri" pitchFamily="34" charset="0"/>
              </a:rPr>
              <a:t> mezi důležité výhody patřilo přenášení zkušeností</a:t>
            </a:r>
          </a:p>
          <a:p>
            <a:pPr lvl="1">
              <a:buFontTx/>
              <a:buChar char="-"/>
            </a:pPr>
            <a:r>
              <a:rPr lang="cs-CZ" sz="2000" b="1" dirty="0" smtClean="0">
                <a:latin typeface="Calibri" pitchFamily="34" charset="0"/>
                <a:cs typeface="Calibri" pitchFamily="34" charset="0"/>
              </a:rPr>
              <a:t> dříve vojáci po rozpuštění armády ztráceli původní bojeschopnost - s profesionální armádou jsou zkušenosti předávány dalším generacím a výcvik není krátkodobou záležitostí</a:t>
            </a:r>
          </a:p>
          <a:p>
            <a:pPr lvl="1">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dalším důležitým faktorem byly specializovaní a zkušení řemeslníci, což vedlo k výraznému technickému pokroku</a:t>
            </a:r>
          </a:p>
          <a:p>
            <a:pPr lvl="1">
              <a:buFontTx/>
              <a:buChar char="-"/>
            </a:pPr>
            <a:r>
              <a:rPr lang="cs-CZ" sz="2000" b="1" dirty="0" smtClean="0">
                <a:latin typeface="Calibri" pitchFamily="34" charset="0"/>
                <a:cs typeface="Calibri" pitchFamily="34" charset="0"/>
              </a:rPr>
              <a:t> za Caesara  byli tito specialisté schopni postavit most přes Rýn, vybudovat válečnou flotilu, zřídit obléhací náspy a stroje, nebo vybudovat opevnění</a:t>
            </a:r>
          </a:p>
          <a:p>
            <a:pPr lvl="1">
              <a:buFontTx/>
              <a:buChar char="-"/>
            </a:pPr>
            <a:r>
              <a:rPr lang="cs-CZ" sz="2000" b="1" dirty="0" smtClean="0">
                <a:latin typeface="Calibri" pitchFamily="34" charset="0"/>
                <a:cs typeface="Calibri" pitchFamily="34" charset="0"/>
              </a:rPr>
              <a:t> tito řemeslníci během úkolu tvořili samostatné pracovní jednotky –jinak byli rozptýleni po jednotlivých kohortách, kde plnili stejné úkoly jako zbytek mužstva</a:t>
            </a:r>
          </a:p>
          <a:p>
            <a:pPr lvl="1">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vzhledem k tomu, že zanikla jízda i lehká pěchota, byly pomocné sbory rekrutovány v místech, kde se legie nacházela</a:t>
            </a:r>
            <a:endParaRPr lang="sk-SK" sz="2000" b="1" dirty="0">
              <a:latin typeface="Calibri" pitchFamily="34" charset="0"/>
              <a:cs typeface="Calibri"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188640"/>
            <a:ext cx="8136904" cy="6155531"/>
          </a:xfrm>
          <a:prstGeom prst="rect">
            <a:avLst/>
          </a:prstGeom>
          <a:noFill/>
        </p:spPr>
        <p:txBody>
          <a:bodyPr wrap="square" rtlCol="0">
            <a:spAutoFit/>
          </a:bodyPr>
          <a:lstStyle/>
          <a:p>
            <a:r>
              <a:rPr lang="cs-CZ" sz="2400" b="1" dirty="0" smtClean="0">
                <a:latin typeface="Calibri" pitchFamily="34" charset="0"/>
                <a:cs typeface="Calibri" pitchFamily="34" charset="0"/>
              </a:rPr>
              <a:t>Velení</a:t>
            </a:r>
            <a:endParaRPr lang="cs-CZ" sz="1000" b="1" dirty="0" smtClean="0">
              <a:latin typeface="Calibri" pitchFamily="34" charset="0"/>
              <a:cs typeface="Calibri" pitchFamily="34" charset="0"/>
            </a:endParaRPr>
          </a:p>
          <a:p>
            <a:endParaRPr lang="cs-CZ" sz="1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velení legie se často měnilo</a:t>
            </a:r>
          </a:p>
          <a:p>
            <a:pPr lvl="1">
              <a:buFontTx/>
              <a:buChar char="-"/>
            </a:pPr>
            <a:r>
              <a:rPr lang="cs-CZ" sz="2000" b="1" dirty="0" smtClean="0">
                <a:latin typeface="Calibri" pitchFamily="34" charset="0"/>
                <a:cs typeface="Calibri" pitchFamily="34" charset="0"/>
              </a:rPr>
              <a:t> velitele vykonával zvláštní zmocněnec římského místodržícího provincie s titulem legáta - </a:t>
            </a:r>
            <a:r>
              <a:rPr lang="cs-CZ" sz="2000" b="1" i="1" dirty="0" err="1" smtClean="0">
                <a:latin typeface="Calibri" pitchFamily="34" charset="0"/>
                <a:cs typeface="Calibri" pitchFamily="34" charset="0"/>
              </a:rPr>
              <a:t>legatus</a:t>
            </a: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legionis</a:t>
            </a:r>
            <a:endParaRPr lang="cs-CZ" sz="2000" b="1" i="1" dirty="0" smtClean="0">
              <a:latin typeface="Calibri" pitchFamily="34" charset="0"/>
              <a:cs typeface="Calibri" pitchFamily="34" charset="0"/>
            </a:endParaRPr>
          </a:p>
          <a:p>
            <a:pPr lvl="2">
              <a:buFontTx/>
              <a:buChar char="-"/>
            </a:pPr>
            <a:r>
              <a:rPr lang="cs-CZ" sz="2000" b="1" dirty="0" smtClean="0">
                <a:latin typeface="Calibri" pitchFamily="34" charset="0"/>
                <a:cs typeface="Calibri" pitchFamily="34" charset="0"/>
              </a:rPr>
              <a:t> nebyl volen, ale jmenován</a:t>
            </a:r>
          </a:p>
          <a:p>
            <a:pPr lvl="2">
              <a:buFontTx/>
              <a:buChar char="-"/>
            </a:pPr>
            <a:r>
              <a:rPr lang="cs-CZ" sz="2000" b="1" dirty="0" smtClean="0">
                <a:latin typeface="Calibri" pitchFamily="34" charset="0"/>
                <a:cs typeface="Calibri" pitchFamily="34" charset="0"/>
              </a:rPr>
              <a:t> někteří z těchto legátů již dříve sami byli ve funkci místodržícího nebo veleli vojsku</a:t>
            </a:r>
          </a:p>
          <a:p>
            <a:pPr lvl="2">
              <a:buFontTx/>
              <a:buChar char="-"/>
            </a:pPr>
            <a:endParaRPr lang="cs-CZ" sz="1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6 tribunů</a:t>
            </a:r>
          </a:p>
          <a:p>
            <a:pPr lvl="2">
              <a:buFontTx/>
              <a:buChar char="-"/>
            </a:pPr>
            <a:r>
              <a:rPr lang="cs-CZ" sz="2000" b="1" dirty="0" smtClean="0">
                <a:latin typeface="Calibri" pitchFamily="34" charset="0"/>
                <a:cs typeface="Calibri" pitchFamily="34" charset="0"/>
              </a:rPr>
              <a:t> někteří z nich byli mladí a nezkušení aristokraté na počátku politické kariéry</a:t>
            </a:r>
          </a:p>
          <a:p>
            <a:pPr lvl="2">
              <a:buFontTx/>
              <a:buChar char="-"/>
            </a:pPr>
            <a:r>
              <a:rPr lang="cs-CZ" sz="2000" b="1" dirty="0" smtClean="0">
                <a:latin typeface="Calibri" pitchFamily="34" charset="0"/>
                <a:cs typeface="Calibri" pitchFamily="34" charset="0"/>
              </a:rPr>
              <a:t> stále více jich však bylo z jezdeckého stavu, kteří v armádě sloužili dlouhodobě =&gt; je možné je považovat za profesionály, stejně jako vlastní mužstvo</a:t>
            </a:r>
          </a:p>
          <a:p>
            <a:pPr lvl="2">
              <a:buFontTx/>
              <a:buChar char="-"/>
            </a:pPr>
            <a:endParaRPr lang="cs-CZ" sz="1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centurioni =&gt; profesionalizace</a:t>
            </a:r>
          </a:p>
          <a:p>
            <a:pPr lvl="2">
              <a:buFontTx/>
              <a:buChar char="-"/>
            </a:pPr>
            <a:r>
              <a:rPr lang="cs-CZ" sz="2000" b="1" dirty="0" smtClean="0">
                <a:latin typeface="Calibri" pitchFamily="34" charset="0"/>
                <a:cs typeface="Calibri" pitchFamily="34" charset="0"/>
              </a:rPr>
              <a:t> o jejich výběru, kromě zápisků od Caesara, nemáme žádné informace - tzn. nevíme, jestli se jednalo o vojáky, kteří byli postupně povyšováni, nebo nastupovali do vojska již jako důstojníci</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404664"/>
            <a:ext cx="7920880" cy="5693866"/>
          </a:xfrm>
          <a:prstGeom prst="rect">
            <a:avLst/>
          </a:prstGeom>
          <a:noFill/>
        </p:spPr>
        <p:txBody>
          <a:bodyPr wrap="square" rtlCol="0">
            <a:spAutoFit/>
          </a:bodyPr>
          <a:lstStyle/>
          <a:p>
            <a:r>
              <a:rPr lang="cs-CZ" sz="2400" b="1" dirty="0" smtClean="0">
                <a:latin typeface="Calibri" pitchFamily="34" charset="0"/>
                <a:cs typeface="Calibri" pitchFamily="34" charset="0"/>
              </a:rPr>
              <a:t>Armáda za principátu</a:t>
            </a:r>
          </a:p>
          <a:p>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po smrti Augusta byla římská armáda již zcela profesionální a stálá instituce</a:t>
            </a:r>
          </a:p>
          <a:p>
            <a:pPr>
              <a:buFontTx/>
              <a:buChar char="-"/>
            </a:pPr>
            <a:endParaRPr lang="sk-SK" sz="2000" dirty="0" smtClean="0"/>
          </a:p>
          <a:p>
            <a:pPr>
              <a:buFontTx/>
              <a:buChar char="-"/>
            </a:pPr>
            <a:r>
              <a:rPr lang="cs-CZ" sz="2000" b="1" dirty="0" smtClean="0">
                <a:latin typeface="Calibri" pitchFamily="34" charset="0"/>
                <a:cs typeface="Calibri" pitchFamily="34" charset="0"/>
              </a:rPr>
              <a:t> jejím jádrem zůstávaly nadále legie, z nichž některé vydrželi i několik staletí, zatímco některé zanikly - byly zničeny nebo (potupně) rozpuštěny</a:t>
            </a:r>
          </a:p>
          <a:p>
            <a:pPr>
              <a:buFontTx/>
              <a:buChar char="-"/>
            </a:pP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za Augusta jich bylo 28, přičemž ani později se jejich počet výrazně neměnil</a:t>
            </a:r>
          </a:p>
          <a:p>
            <a:pPr lvl="1">
              <a:buFontTx/>
              <a:buChar char="-"/>
            </a:pP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každá legie byla označena číslem a jménem, ke kterému se později připojilo několik přídomků</a:t>
            </a:r>
          </a:p>
          <a:p>
            <a:pPr lvl="2">
              <a:buFontTx/>
              <a:buChar char="-"/>
            </a:pPr>
            <a:r>
              <a:rPr lang="cs-CZ" sz="2000" b="1" dirty="0" smtClean="0">
                <a:latin typeface="Calibri" pitchFamily="34" charset="0"/>
                <a:cs typeface="Calibri" pitchFamily="34" charset="0"/>
              </a:rPr>
              <a:t> tento systém byl v mnoha ohledech chaotický, což bylo způsobeno tím, že mnoho legií mělo stejná čísla</a:t>
            </a:r>
          </a:p>
          <a:p>
            <a:pPr lvl="3">
              <a:buFontTx/>
              <a:buChar char="-"/>
            </a:pPr>
            <a:r>
              <a:rPr lang="cs-CZ" sz="2000" b="1" dirty="0" smtClean="0">
                <a:latin typeface="Calibri" pitchFamily="34" charset="0"/>
                <a:cs typeface="Calibri" pitchFamily="34" charset="0"/>
              </a:rPr>
              <a:t> staré legie lpěly na starém označení</a:t>
            </a:r>
          </a:p>
          <a:p>
            <a:pPr lvl="3">
              <a:buFontTx/>
              <a:buChar char="-"/>
            </a:pPr>
            <a:r>
              <a:rPr lang="cs-CZ" sz="2000" b="1" dirty="0" smtClean="0">
                <a:latin typeface="Calibri" pitchFamily="34" charset="0"/>
                <a:cs typeface="Calibri" pitchFamily="34" charset="0"/>
              </a:rPr>
              <a:t> pozdější císařové číslovali legie od 1</a:t>
            </a:r>
          </a:p>
          <a:p>
            <a:pPr lvl="3">
              <a:buFontTx/>
              <a:buChar char="-"/>
            </a:pPr>
            <a:endParaRPr lang="cs-CZ" sz="2000" b="1" dirty="0" smtClean="0">
              <a:latin typeface="Calibri" pitchFamily="34" charset="0"/>
              <a:cs typeface="Calibri"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mska armada_0010.jpg"/>
          <p:cNvPicPr>
            <a:picLocks noChangeAspect="1"/>
          </p:cNvPicPr>
          <p:nvPr/>
        </p:nvPicPr>
        <p:blipFill>
          <a:blip r:embed="rId2" cstate="print"/>
          <a:stretch>
            <a:fillRect/>
          </a:stretch>
        </p:blipFill>
        <p:spPr>
          <a:xfrm>
            <a:off x="1835696" y="404664"/>
            <a:ext cx="5563939" cy="598516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548680"/>
            <a:ext cx="7992888" cy="5016758"/>
          </a:xfrm>
          <a:prstGeom prst="rect">
            <a:avLst/>
          </a:prstGeom>
          <a:noFill/>
        </p:spPr>
        <p:txBody>
          <a:bodyPr wrap="square" rtlCol="0">
            <a:spAutoFit/>
          </a:bodyPr>
          <a:lstStyle/>
          <a:p>
            <a:pPr lvl="1">
              <a:buFontTx/>
              <a:buChar char="-"/>
            </a:pPr>
            <a:r>
              <a:rPr lang="cs-CZ" sz="2000" b="1" dirty="0" smtClean="0">
                <a:latin typeface="Calibri" pitchFamily="34" charset="0"/>
                <a:cs typeface="Calibri" pitchFamily="34" charset="0"/>
              </a:rPr>
              <a:t> každá legie měla své odznaky a symboly, které se objevovaly na štítech</a:t>
            </a:r>
          </a:p>
          <a:p>
            <a:pPr lvl="2">
              <a:buFontTx/>
              <a:buChar char="-"/>
            </a:pPr>
            <a:r>
              <a:rPr lang="cs-CZ" sz="2000" b="1" dirty="0" smtClean="0">
                <a:latin typeface="Calibri" pitchFamily="34" charset="0"/>
                <a:cs typeface="Calibri" pitchFamily="34" charset="0"/>
              </a:rPr>
              <a:t> existovaly zřejmě i jiná poznávací znamení v rámci různých legií na úrovni jednotlivých vojáků, kteří tak projevovali svou příslušnost k určité legii – znamení na oděvu, zbraních</a:t>
            </a:r>
            <a:r>
              <a:rPr lang="cs-CZ" sz="2000" b="1" smtClean="0">
                <a:latin typeface="Calibri" pitchFamily="34" charset="0"/>
                <a:cs typeface="Calibri" pitchFamily="34" charset="0"/>
              </a:rPr>
              <a:t>; symbolem </a:t>
            </a:r>
            <a:r>
              <a:rPr lang="cs-CZ" sz="2000" b="1" dirty="0" smtClean="0">
                <a:latin typeface="Calibri" pitchFamily="34" charset="0"/>
                <a:cs typeface="Calibri" pitchFamily="34" charset="0"/>
              </a:rPr>
              <a:t>mohly být i gesta</a:t>
            </a:r>
          </a:p>
          <a:p>
            <a:pPr lvl="2">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délka služby</a:t>
            </a:r>
          </a:p>
          <a:p>
            <a:pPr lvl="1">
              <a:buFontTx/>
              <a:buChar char="-"/>
            </a:pPr>
            <a:r>
              <a:rPr lang="cs-CZ" sz="2000" b="1" dirty="0" smtClean="0">
                <a:latin typeface="Calibri" pitchFamily="34" charset="0"/>
                <a:cs typeface="Calibri" pitchFamily="34" charset="0"/>
              </a:rPr>
              <a:t> nejdříve byla Augustem stanovena na 16 let + 4 roky v oddílech veteránů, ve kterých byli vojáci osvobozeni od strážní služby a kasárenských prací; a do boje nastupovali pouze při obraně své základny nebo tábora</a:t>
            </a:r>
          </a:p>
          <a:p>
            <a:pPr lvl="1">
              <a:buFontTx/>
              <a:buChar char="-"/>
            </a:pP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později, když nastal nedostatek rekrutů, byla Augustem doba služby prodloužena na 20 let + 5 let v oddílech veteránů =&gt; tento systém zůstal v platnosti po celou dobu principátu</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548680"/>
            <a:ext cx="4896544" cy="5632311"/>
          </a:xfrm>
          <a:prstGeom prst="rect">
            <a:avLst/>
          </a:prstGeom>
          <a:noFill/>
        </p:spPr>
        <p:txBody>
          <a:bodyPr wrap="square" rtlCol="0">
            <a:spAutoFit/>
          </a:bodyPr>
          <a:lstStyle/>
          <a:p>
            <a:r>
              <a:rPr lang="cs-CZ" sz="2000" b="1" dirty="0" err="1" smtClean="0">
                <a:latin typeface="Calibri" pitchFamily="34" charset="0"/>
                <a:cs typeface="Calibri" pitchFamily="34" charset="0"/>
              </a:rPr>
              <a:t>Gaius</a:t>
            </a:r>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Iulius</a:t>
            </a:r>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Caesar</a:t>
            </a:r>
            <a:r>
              <a:rPr lang="cs-CZ" sz="2000" b="1" dirty="0" smtClean="0">
                <a:latin typeface="Calibri" pitchFamily="34" charset="0"/>
                <a:cs typeface="Calibri" pitchFamily="34" charset="0"/>
              </a:rPr>
              <a:t> (100-44 př. Kr.)</a:t>
            </a:r>
          </a:p>
          <a:p>
            <a:pPr lvl="1">
              <a:buFontTx/>
              <a:buChar char="-"/>
            </a:pPr>
            <a:r>
              <a:rPr lang="cs-CZ" sz="2000" b="1" dirty="0" smtClean="0">
                <a:latin typeface="Calibri" pitchFamily="34" charset="0"/>
                <a:cs typeface="Calibri" pitchFamily="34" charset="0"/>
              </a:rPr>
              <a:t> zprávy o válečných taženích</a:t>
            </a:r>
          </a:p>
          <a:p>
            <a:pPr lvl="2">
              <a:buFontTx/>
              <a:buChar char="-"/>
            </a:pPr>
            <a:r>
              <a:rPr lang="cs-CZ" sz="2000" b="1" dirty="0" smtClean="0">
                <a:latin typeface="Calibri" pitchFamily="34" charset="0"/>
                <a:cs typeface="Calibri" pitchFamily="34" charset="0"/>
              </a:rPr>
              <a:t> Zápisky o válce galské - nejstarší literární zpráva o Germánech (odlišení od Keltů)</a:t>
            </a:r>
          </a:p>
          <a:p>
            <a:pPr lvl="2">
              <a:buFontTx/>
              <a:buChar char="-"/>
            </a:pPr>
            <a:r>
              <a:rPr lang="cs-CZ" sz="2000" b="1" dirty="0" smtClean="0">
                <a:latin typeface="Calibri" pitchFamily="34" charset="0"/>
                <a:cs typeface="Calibri" pitchFamily="34" charset="0"/>
              </a:rPr>
              <a:t> Zápisky o válce občanské</a:t>
            </a:r>
          </a:p>
          <a:p>
            <a:pPr lvl="2"/>
            <a:endParaRPr lang="cs-CZ" sz="2000" b="1" dirty="0" smtClean="0">
              <a:latin typeface="Calibri" pitchFamily="34" charset="0"/>
              <a:cs typeface="Calibri" pitchFamily="34" charset="0"/>
            </a:endParaRPr>
          </a:p>
          <a:p>
            <a:r>
              <a:rPr lang="cs-CZ" sz="2000" b="1" dirty="0" err="1" smtClean="0">
                <a:latin typeface="Calibri" pitchFamily="34" charset="0"/>
                <a:cs typeface="Calibri" pitchFamily="34" charset="0"/>
              </a:rPr>
              <a:t>Tacitus</a:t>
            </a:r>
            <a:r>
              <a:rPr lang="cs-CZ" sz="2000" b="1" dirty="0" smtClean="0">
                <a:latin typeface="Calibri" pitchFamily="34" charset="0"/>
                <a:cs typeface="Calibri" pitchFamily="34" charset="0"/>
              </a:rPr>
              <a:t> (55-120 po Kr.)</a:t>
            </a:r>
          </a:p>
          <a:p>
            <a:pPr lvl="1">
              <a:buFontTx/>
              <a:buChar char="-"/>
            </a:pPr>
            <a:r>
              <a:rPr lang="cs-CZ" sz="2000" b="1" dirty="0" smtClean="0">
                <a:latin typeface="Calibri" pitchFamily="34" charset="0"/>
                <a:cs typeface="Calibri" pitchFamily="34" charset="0"/>
              </a:rPr>
              <a:t> římský dějepisec</a:t>
            </a:r>
          </a:p>
          <a:p>
            <a:pPr lvl="1">
              <a:buFontTx/>
              <a:buChar char="-"/>
            </a:pPr>
            <a:r>
              <a:rPr lang="cs-CZ" sz="2000" b="1" dirty="0" smtClean="0">
                <a:latin typeface="Calibri" pitchFamily="34" charset="0"/>
                <a:cs typeface="Calibri" pitchFamily="34" charset="0"/>
              </a:rPr>
              <a:t> informace o římském vojsku na počátku principátu</a:t>
            </a:r>
          </a:p>
          <a:p>
            <a:pPr lvl="1">
              <a:buFontTx/>
              <a:buChar char="-"/>
            </a:pPr>
            <a:endParaRPr lang="cs-CZ" sz="2000" b="1" dirty="0" smtClean="0">
              <a:latin typeface="Calibri" pitchFamily="34" charset="0"/>
              <a:cs typeface="Calibri" pitchFamily="34" charset="0"/>
            </a:endParaRPr>
          </a:p>
          <a:p>
            <a:r>
              <a:rPr lang="cs-CZ" sz="2000" b="1" dirty="0" err="1" smtClean="0">
                <a:latin typeface="Calibri" pitchFamily="34" charset="0"/>
                <a:cs typeface="Calibri" pitchFamily="34" charset="0"/>
              </a:rPr>
              <a:t>Josephus</a:t>
            </a:r>
            <a:r>
              <a:rPr lang="cs-CZ" sz="2000" b="1" dirty="0" smtClean="0">
                <a:latin typeface="Calibri" pitchFamily="34" charset="0"/>
                <a:cs typeface="Calibri" pitchFamily="34" charset="0"/>
              </a:rPr>
              <a:t> Flavius (37 - asi 100 po Kr.)</a:t>
            </a:r>
          </a:p>
          <a:p>
            <a:pPr lvl="1">
              <a:buFontTx/>
              <a:buChar char="-"/>
            </a:pPr>
            <a:r>
              <a:rPr lang="cs-CZ" sz="2000" b="1" dirty="0" smtClean="0">
                <a:latin typeface="Calibri" pitchFamily="34" charset="0"/>
                <a:cs typeface="Calibri" pitchFamily="34" charset="0"/>
              </a:rPr>
              <a:t> židovský dějepisec</a:t>
            </a:r>
          </a:p>
          <a:p>
            <a:pPr lvl="1">
              <a:buFontTx/>
              <a:buChar char="-"/>
            </a:pPr>
            <a:r>
              <a:rPr lang="cs-CZ" sz="2000" b="1" dirty="0" smtClean="0">
                <a:latin typeface="Calibri" pitchFamily="34" charset="0"/>
                <a:cs typeface="Calibri" pitchFamily="34" charset="0"/>
              </a:rPr>
              <a:t> jeden z vůdců židovského povstání proti Římu =&gt; zajat, ale brzo propuštěn</a:t>
            </a:r>
          </a:p>
          <a:p>
            <a:pPr lvl="1">
              <a:buFontTx/>
              <a:buChar char="-"/>
            </a:pPr>
            <a:r>
              <a:rPr lang="cs-CZ" sz="2000" b="1" dirty="0" smtClean="0">
                <a:latin typeface="Calibri" pitchFamily="34" charset="0"/>
                <a:cs typeface="Calibri" pitchFamily="34" charset="0"/>
              </a:rPr>
              <a:t> O válce židovské</a:t>
            </a:r>
          </a:p>
          <a:p>
            <a:pPr lvl="1">
              <a:buFontTx/>
              <a:buChar char="-"/>
            </a:pPr>
            <a:r>
              <a:rPr lang="cs-CZ" sz="2000" b="1" dirty="0" smtClean="0">
                <a:latin typeface="Calibri" pitchFamily="34" charset="0"/>
                <a:cs typeface="Calibri" pitchFamily="34" charset="0"/>
              </a:rPr>
              <a:t> velmi podrobný popis římské armády</a:t>
            </a:r>
          </a:p>
        </p:txBody>
      </p:sp>
      <p:pic>
        <p:nvPicPr>
          <p:cNvPr id="3" name="Picture 2" descr="444px-CaesarTusculum.jpg"/>
          <p:cNvPicPr>
            <a:picLocks noChangeAspect="1"/>
          </p:cNvPicPr>
          <p:nvPr/>
        </p:nvPicPr>
        <p:blipFill>
          <a:blip r:embed="rId2" cstate="print"/>
          <a:stretch>
            <a:fillRect/>
          </a:stretch>
        </p:blipFill>
        <p:spPr>
          <a:xfrm>
            <a:off x="5436096" y="548680"/>
            <a:ext cx="3024336" cy="4080131"/>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260648"/>
            <a:ext cx="8136904" cy="6309420"/>
          </a:xfrm>
          <a:prstGeom prst="rect">
            <a:avLst/>
          </a:prstGeom>
          <a:noFill/>
        </p:spPr>
        <p:txBody>
          <a:bodyPr wrap="square" rtlCol="0">
            <a:spAutoFit/>
          </a:bodyPr>
          <a:lstStyle/>
          <a:p>
            <a:r>
              <a:rPr lang="cs-CZ" sz="2400" b="1" dirty="0" smtClean="0">
                <a:latin typeface="Calibri" pitchFamily="34" charset="0"/>
                <a:cs typeface="Calibri" pitchFamily="34" charset="0"/>
              </a:rPr>
              <a:t>Organizace armády</a:t>
            </a:r>
          </a:p>
          <a:p>
            <a:endParaRPr lang="cs-CZ" sz="1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legie sestávala z 10 kohort</a:t>
            </a:r>
          </a:p>
          <a:p>
            <a:pPr lvl="1">
              <a:buFontTx/>
              <a:buChar char="-"/>
            </a:pPr>
            <a:r>
              <a:rPr lang="cs-CZ" sz="2000" b="1" dirty="0" smtClean="0">
                <a:latin typeface="Calibri" pitchFamily="34" charset="0"/>
                <a:cs typeface="Calibri" pitchFamily="34" charset="0"/>
              </a:rPr>
              <a:t> každá o 480 mužích - rozdělena do 6 centurií o 80 mužích, v čele s centurionem</a:t>
            </a:r>
          </a:p>
          <a:p>
            <a:pPr lvl="1">
              <a:buFontTx/>
              <a:buChar char="-"/>
            </a:pPr>
            <a:r>
              <a:rPr lang="cs-CZ" sz="2000" b="1" dirty="0" smtClean="0">
                <a:latin typeface="Calibri" pitchFamily="34" charset="0"/>
                <a:cs typeface="Calibri" pitchFamily="34" charset="0"/>
              </a:rPr>
              <a:t> centurie se dělila na 10 částí po 8 mužích - </a:t>
            </a:r>
            <a:r>
              <a:rPr lang="cs-CZ" sz="2000" b="1" i="1" dirty="0" err="1" smtClean="0">
                <a:latin typeface="Calibri" pitchFamily="34" charset="0"/>
                <a:cs typeface="Calibri" pitchFamily="34" charset="0"/>
              </a:rPr>
              <a:t>contubernia</a:t>
            </a:r>
            <a:endParaRPr lang="cs-CZ" sz="2000" b="1" i="1" dirty="0" smtClean="0">
              <a:latin typeface="Calibri" pitchFamily="34" charset="0"/>
              <a:cs typeface="Calibri" pitchFamily="34" charset="0"/>
            </a:endParaRPr>
          </a:p>
          <a:p>
            <a:pPr lvl="2">
              <a:buFontTx/>
              <a:buChar char="-"/>
            </a:pPr>
            <a:r>
              <a:rPr lang="cs-CZ" sz="2000" b="1" dirty="0" smtClean="0">
                <a:latin typeface="Calibri" pitchFamily="34" charset="0"/>
                <a:cs typeface="Calibri" pitchFamily="34" charset="0"/>
              </a:rPr>
              <a:t> příslušníci těchto </a:t>
            </a:r>
            <a:r>
              <a:rPr lang="cs-CZ" sz="2000" b="1" i="1" dirty="0" err="1" smtClean="0">
                <a:latin typeface="Calibri" pitchFamily="34" charset="0"/>
                <a:cs typeface="Calibri" pitchFamily="34" charset="0"/>
              </a:rPr>
              <a:t>contubernií</a:t>
            </a:r>
            <a:r>
              <a:rPr lang="cs-CZ" sz="2000" b="1" dirty="0" smtClean="0">
                <a:latin typeface="Calibri" pitchFamily="34" charset="0"/>
                <a:cs typeface="Calibri" pitchFamily="34" charset="0"/>
              </a:rPr>
              <a:t> během tažení sdíleli společně stan, nebo ložnici v kasárnách - společně se stravovali …</a:t>
            </a:r>
          </a:p>
          <a:p>
            <a:pPr lvl="2">
              <a:buFontTx/>
              <a:buChar char="-"/>
            </a:pPr>
            <a:endParaRPr lang="cs-CZ" sz="1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1. kohorta měla v rámci legie (není jisté jestli u všech) zvláštní postavení a od ostatních se lišila</a:t>
            </a:r>
          </a:p>
          <a:p>
            <a:pPr lvl="2">
              <a:buFontTx/>
              <a:buChar char="-"/>
            </a:pPr>
            <a:r>
              <a:rPr lang="cs-CZ" sz="2000" b="1" dirty="0" smtClean="0">
                <a:latin typeface="Calibri" pitchFamily="34" charset="0"/>
                <a:cs typeface="Calibri" pitchFamily="34" charset="0"/>
              </a:rPr>
              <a:t> dělila se pouze do 5 </a:t>
            </a:r>
            <a:r>
              <a:rPr lang="cs-CZ" sz="2000" b="1" dirty="0" err="1" smtClean="0">
                <a:latin typeface="Calibri" pitchFamily="34" charset="0"/>
                <a:cs typeface="Calibri" pitchFamily="34" charset="0"/>
              </a:rPr>
              <a:t>cenutrií</a:t>
            </a:r>
            <a:r>
              <a:rPr lang="cs-CZ" sz="2000" b="1" dirty="0" smtClean="0">
                <a:latin typeface="Calibri" pitchFamily="34" charset="0"/>
                <a:cs typeface="Calibri" pitchFamily="34" charset="0"/>
              </a:rPr>
              <a:t>, ale o téměř dvojnásobném počtu mužů = 800 mužů </a:t>
            </a:r>
          </a:p>
          <a:p>
            <a:pPr lvl="2">
              <a:buFontTx/>
              <a:buChar char="-"/>
            </a:pPr>
            <a:r>
              <a:rPr lang="cs-CZ" sz="2000" b="1" dirty="0" smtClean="0">
                <a:latin typeface="Calibri" pitchFamily="34" charset="0"/>
                <a:cs typeface="Calibri" pitchFamily="34" charset="0"/>
              </a:rPr>
              <a:t> soudí se, že se skládala z veteránů a v rámci legie byla jakousi elitní jednotkou</a:t>
            </a:r>
          </a:p>
          <a:p>
            <a:pPr lvl="2">
              <a:buFontTx/>
              <a:buChar char="-"/>
            </a:pPr>
            <a:r>
              <a:rPr lang="cs-CZ" sz="2000" b="1" dirty="0" smtClean="0">
                <a:latin typeface="Calibri" pitchFamily="34" charset="0"/>
                <a:cs typeface="Calibri" pitchFamily="34" charset="0"/>
              </a:rPr>
              <a:t> centurioni této jednotky se označovali (vzestupně)</a:t>
            </a:r>
          </a:p>
          <a:p>
            <a:pPr lvl="3">
              <a:buFontTx/>
              <a:buChar char="-"/>
            </a:pPr>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hastatus</a:t>
            </a:r>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posterior</a:t>
            </a:r>
            <a:endParaRPr lang="cs-CZ" sz="2000" b="1" dirty="0" smtClean="0">
              <a:latin typeface="Calibri" pitchFamily="34" charset="0"/>
              <a:cs typeface="Calibri" pitchFamily="34" charset="0"/>
            </a:endParaRPr>
          </a:p>
          <a:p>
            <a:pPr lvl="3">
              <a:buFontTx/>
              <a:buChar char="-"/>
            </a:pPr>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hastatus</a:t>
            </a:r>
            <a:r>
              <a:rPr lang="cs-CZ" sz="2000" b="1" dirty="0" smtClean="0">
                <a:latin typeface="Calibri" pitchFamily="34" charset="0"/>
                <a:cs typeface="Calibri" pitchFamily="34" charset="0"/>
              </a:rPr>
              <a:t> prior</a:t>
            </a:r>
          </a:p>
          <a:p>
            <a:pPr lvl="3">
              <a:buFontTx/>
              <a:buChar char="-"/>
            </a:pPr>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princeps</a:t>
            </a:r>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posterior</a:t>
            </a:r>
            <a:endParaRPr lang="cs-CZ" sz="2000" b="1" dirty="0" smtClean="0">
              <a:latin typeface="Calibri" pitchFamily="34" charset="0"/>
              <a:cs typeface="Calibri" pitchFamily="34" charset="0"/>
            </a:endParaRPr>
          </a:p>
          <a:p>
            <a:pPr lvl="3">
              <a:buFontTx/>
              <a:buChar char="-"/>
            </a:pPr>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princeps</a:t>
            </a:r>
            <a:r>
              <a:rPr lang="cs-CZ" sz="2000" b="1" dirty="0" smtClean="0">
                <a:latin typeface="Calibri" pitchFamily="34" charset="0"/>
                <a:cs typeface="Calibri" pitchFamily="34" charset="0"/>
              </a:rPr>
              <a:t> prior</a:t>
            </a:r>
          </a:p>
          <a:p>
            <a:pPr lvl="3">
              <a:buFontTx/>
              <a:buChar char="-"/>
            </a:pPr>
            <a:r>
              <a:rPr lang="cs-CZ" sz="2000" b="1" dirty="0" smtClean="0">
                <a:latin typeface="Calibri" pitchFamily="34" charset="0"/>
                <a:cs typeface="Calibri" pitchFamily="34" charset="0"/>
              </a:rPr>
              <a:t> primus </a:t>
            </a:r>
            <a:r>
              <a:rPr lang="cs-CZ" sz="2000" b="1" dirty="0" err="1" smtClean="0">
                <a:latin typeface="Calibri" pitchFamily="34" charset="0"/>
                <a:cs typeface="Calibri" pitchFamily="34" charset="0"/>
              </a:rPr>
              <a:t>pilus</a:t>
            </a:r>
            <a:endParaRPr lang="cs-CZ" sz="2000" b="1" dirty="0" smtClean="0">
              <a:latin typeface="Calibri" pitchFamily="34" charset="0"/>
              <a:cs typeface="Calibri"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404664"/>
            <a:ext cx="7920880" cy="5940088"/>
          </a:xfrm>
          <a:prstGeom prst="rect">
            <a:avLst/>
          </a:prstGeom>
          <a:noFill/>
        </p:spPr>
        <p:txBody>
          <a:bodyPr wrap="square" rtlCol="0">
            <a:spAutoFit/>
          </a:bodyPr>
          <a:lstStyle/>
          <a:p>
            <a:pPr>
              <a:buFontTx/>
              <a:buChar char="-"/>
            </a:pPr>
            <a:r>
              <a:rPr lang="cs-CZ" sz="2000" b="1" dirty="0" smtClean="0">
                <a:latin typeface="Calibri" pitchFamily="34" charset="0"/>
                <a:cs typeface="Calibri" pitchFamily="34" charset="0"/>
              </a:rPr>
              <a:t> pomocné zbory - </a:t>
            </a:r>
            <a:r>
              <a:rPr lang="cs-CZ" sz="2000" b="1" i="1" dirty="0" err="1" smtClean="0">
                <a:latin typeface="Calibri" pitchFamily="34" charset="0"/>
                <a:cs typeface="Calibri" pitchFamily="34" charset="0"/>
              </a:rPr>
              <a:t>auxilia</a:t>
            </a:r>
            <a:endParaRPr lang="cs-CZ" sz="2000" b="1" i="1" dirty="0" smtClean="0">
              <a:latin typeface="Calibri" pitchFamily="34" charset="0"/>
              <a:cs typeface="Calibri" pitchFamily="34" charset="0"/>
            </a:endParaRPr>
          </a:p>
          <a:p>
            <a:pPr>
              <a:buFontTx/>
              <a:buChar char="-"/>
            </a:pPr>
            <a:endParaRPr lang="cs-CZ" sz="1000" b="1" i="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vojáci do </a:t>
            </a:r>
            <a:r>
              <a:rPr lang="cs-CZ" sz="2000" b="1" i="1" dirty="0" err="1" smtClean="0">
                <a:latin typeface="Calibri" pitchFamily="34" charset="0"/>
                <a:cs typeface="Calibri" pitchFamily="34" charset="0"/>
              </a:rPr>
              <a:t>auxilií</a:t>
            </a:r>
            <a:r>
              <a:rPr lang="cs-CZ" sz="2000" b="1" dirty="0" smtClean="0">
                <a:latin typeface="Calibri" pitchFamily="34" charset="0"/>
                <a:cs typeface="Calibri" pitchFamily="34" charset="0"/>
              </a:rPr>
              <a:t> byli rekrutováni z místních obyvatel</a:t>
            </a:r>
          </a:p>
          <a:p>
            <a:pPr lvl="1">
              <a:buFontTx/>
              <a:buChar char="-"/>
            </a:pPr>
            <a:r>
              <a:rPr lang="cs-CZ" sz="2000" b="1" dirty="0" smtClean="0">
                <a:latin typeface="Calibri" pitchFamily="34" charset="0"/>
                <a:cs typeface="Calibri" pitchFamily="34" charset="0"/>
              </a:rPr>
              <a:t> poskytovaly římské armádě většinu jízdy a vojáky vyzbrojené vrhacími nebo střelnými zbraněmi s větším akčním rádiem, než mělo </a:t>
            </a:r>
            <a:r>
              <a:rPr lang="cs-CZ" sz="2000" b="1" dirty="0" err="1" smtClean="0">
                <a:latin typeface="Calibri" pitchFamily="34" charset="0"/>
                <a:cs typeface="Calibri" pitchFamily="34" charset="0"/>
              </a:rPr>
              <a:t>pilum</a:t>
            </a:r>
            <a:r>
              <a:rPr lang="cs-CZ" sz="2000" b="1" dirty="0" smtClean="0">
                <a:latin typeface="Calibri" pitchFamily="34" charset="0"/>
                <a:cs typeface="Calibri" pitchFamily="34" charset="0"/>
              </a:rPr>
              <a:t> – pěší i jízdní lučištníci, </a:t>
            </a:r>
            <a:r>
              <a:rPr lang="cs-CZ" sz="2000" b="1" dirty="0" err="1" smtClean="0">
                <a:latin typeface="Calibri" pitchFamily="34" charset="0"/>
                <a:cs typeface="Calibri" pitchFamily="34" charset="0"/>
              </a:rPr>
              <a:t>prakovníci</a:t>
            </a: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za Augusta provedena reforma</a:t>
            </a:r>
          </a:p>
          <a:p>
            <a:pPr lvl="1">
              <a:buFontTx/>
              <a:buChar char="-"/>
            </a:pPr>
            <a:r>
              <a:rPr lang="cs-CZ" sz="2000" b="1" dirty="0" smtClean="0">
                <a:latin typeface="Calibri" pitchFamily="34" charset="0"/>
                <a:cs typeface="Calibri" pitchFamily="34" charset="0"/>
              </a:rPr>
              <a:t> existence 3 typů auxiliárních jednotek</a:t>
            </a:r>
          </a:p>
          <a:p>
            <a:pPr lvl="2">
              <a:buFontTx/>
              <a:buChar char="-"/>
            </a:pPr>
            <a:r>
              <a:rPr lang="cs-CZ" sz="2000" b="1" dirty="0" smtClean="0">
                <a:latin typeface="Calibri" pitchFamily="34" charset="0"/>
                <a:cs typeface="Calibri" pitchFamily="34" charset="0"/>
              </a:rPr>
              <a:t> pěší</a:t>
            </a:r>
          </a:p>
          <a:p>
            <a:pPr lvl="2">
              <a:buFontTx/>
              <a:buChar char="-"/>
            </a:pPr>
            <a:r>
              <a:rPr lang="cs-CZ" sz="2000" b="1" dirty="0" smtClean="0">
                <a:latin typeface="Calibri" pitchFamily="34" charset="0"/>
                <a:cs typeface="Calibri" pitchFamily="34" charset="0"/>
              </a:rPr>
              <a:t> jízdní</a:t>
            </a:r>
          </a:p>
          <a:p>
            <a:pPr lvl="2">
              <a:buFontTx/>
              <a:buChar char="-"/>
            </a:pPr>
            <a:r>
              <a:rPr lang="cs-CZ" sz="2000" b="1" dirty="0" smtClean="0">
                <a:latin typeface="Calibri" pitchFamily="34" charset="0"/>
                <a:cs typeface="Calibri" pitchFamily="34" charset="0"/>
              </a:rPr>
              <a:t> smíšené</a:t>
            </a:r>
          </a:p>
          <a:p>
            <a:pPr lvl="1">
              <a:buFontTx/>
              <a:buChar char="-"/>
            </a:pP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pěchota</a:t>
            </a:r>
          </a:p>
          <a:p>
            <a:pPr lvl="2">
              <a:buFontTx/>
              <a:buChar char="-"/>
            </a:pPr>
            <a:r>
              <a:rPr lang="cs-CZ" sz="2000" b="1" dirty="0" smtClean="0">
                <a:latin typeface="Calibri" pitchFamily="34" charset="0"/>
                <a:cs typeface="Calibri" pitchFamily="34" charset="0"/>
              </a:rPr>
              <a:t> rozdělena do kohort o síle 500 (</a:t>
            </a:r>
            <a:r>
              <a:rPr lang="cs-CZ" sz="2000" b="1" i="1" dirty="0" err="1" smtClean="0">
                <a:latin typeface="Calibri" pitchFamily="34" charset="0"/>
                <a:cs typeface="Calibri" pitchFamily="34" charset="0"/>
              </a:rPr>
              <a:t>quingenaria</a:t>
            </a:r>
            <a:r>
              <a:rPr lang="cs-CZ" sz="2000" b="1" dirty="0" smtClean="0">
                <a:latin typeface="Calibri" pitchFamily="34" charset="0"/>
                <a:cs typeface="Calibri" pitchFamily="34" charset="0"/>
              </a:rPr>
              <a:t>) nebo 1000 (</a:t>
            </a:r>
            <a:r>
              <a:rPr lang="cs-CZ" sz="2000" b="1" i="1" dirty="0" err="1" smtClean="0">
                <a:latin typeface="Calibri" pitchFamily="34" charset="0"/>
                <a:cs typeface="Calibri" pitchFamily="34" charset="0"/>
              </a:rPr>
              <a:t>milliaria</a:t>
            </a:r>
            <a:r>
              <a:rPr lang="cs-CZ" sz="2000" b="1" dirty="0" smtClean="0">
                <a:latin typeface="Calibri" pitchFamily="34" charset="0"/>
                <a:cs typeface="Calibri" pitchFamily="34" charset="0"/>
              </a:rPr>
              <a:t>) mužů</a:t>
            </a:r>
          </a:p>
          <a:p>
            <a:pPr lvl="3">
              <a:buFontTx/>
              <a:buChar char="-"/>
            </a:pPr>
            <a:r>
              <a:rPr lang="cs-CZ" sz="2000" b="1" dirty="0" smtClean="0">
                <a:latin typeface="Calibri" pitchFamily="34" charset="0"/>
                <a:cs typeface="Calibri" pitchFamily="34" charset="0"/>
              </a:rPr>
              <a:t> navzdory těmto označením měla první jmenovaná kohorta obvykle pouze 480 mužů - 6 centurií po 80 mužích</a:t>
            </a:r>
          </a:p>
          <a:p>
            <a:pPr lvl="3">
              <a:buFontTx/>
              <a:buChar char="-"/>
            </a:pPr>
            <a:r>
              <a:rPr lang="cs-CZ" sz="2000" b="1" dirty="0" smtClean="0">
                <a:latin typeface="Calibri" pitchFamily="34" charset="0"/>
                <a:cs typeface="Calibri" pitchFamily="34" charset="0"/>
              </a:rPr>
              <a:t> druhá - </a:t>
            </a:r>
            <a:r>
              <a:rPr lang="cs-CZ" sz="2000" b="1" i="1" dirty="0" err="1" smtClean="0">
                <a:latin typeface="Calibri" pitchFamily="34" charset="0"/>
                <a:cs typeface="Calibri" pitchFamily="34" charset="0"/>
              </a:rPr>
              <a:t>cohors</a:t>
            </a: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milliaria</a:t>
            </a:r>
            <a:r>
              <a:rPr lang="cs-CZ" sz="2000" b="1" i="1" dirty="0" smtClean="0">
                <a:latin typeface="Calibri" pitchFamily="34" charset="0"/>
                <a:cs typeface="Calibri" pitchFamily="34" charset="0"/>
              </a:rPr>
              <a:t> </a:t>
            </a:r>
            <a:r>
              <a:rPr lang="cs-CZ" sz="2000" b="1" dirty="0" smtClean="0">
                <a:latin typeface="Calibri" pitchFamily="34" charset="0"/>
                <a:cs typeface="Calibri" pitchFamily="34" charset="0"/>
              </a:rPr>
              <a:t>- pouze 800 mužů - 10 centurií po 80 mužích</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404664"/>
            <a:ext cx="7776864" cy="4247317"/>
          </a:xfrm>
          <a:prstGeom prst="rect">
            <a:avLst/>
          </a:prstGeom>
          <a:noFill/>
        </p:spPr>
        <p:txBody>
          <a:bodyPr wrap="square" rtlCol="0">
            <a:spAutoFit/>
          </a:bodyPr>
          <a:lstStyle/>
          <a:p>
            <a:pPr lvl="3">
              <a:buFontTx/>
              <a:buChar char="-"/>
            </a:pPr>
            <a:endParaRPr lang="cs-CZ" sz="1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jízda</a:t>
            </a:r>
          </a:p>
          <a:p>
            <a:pPr lvl="2">
              <a:buFontTx/>
              <a:buChar char="-"/>
            </a:pPr>
            <a:r>
              <a:rPr lang="cs-CZ" sz="2000" b="1" dirty="0" smtClean="0">
                <a:latin typeface="Calibri" pitchFamily="34" charset="0"/>
                <a:cs typeface="Calibri" pitchFamily="34" charset="0"/>
              </a:rPr>
              <a:t> stejný způsob organizace - oddíly označovány jako </a:t>
            </a:r>
            <a:r>
              <a:rPr lang="cs-CZ" sz="2000" b="1" i="1" dirty="0" err="1" smtClean="0">
                <a:latin typeface="Calibri" pitchFamily="34" charset="0"/>
                <a:cs typeface="Calibri" pitchFamily="34" charset="0"/>
              </a:rPr>
              <a:t>aly</a:t>
            </a:r>
            <a:endParaRPr lang="cs-CZ" sz="2000" b="1" i="1" dirty="0" smtClean="0">
              <a:latin typeface="Calibri" pitchFamily="34" charset="0"/>
              <a:cs typeface="Calibri" pitchFamily="34" charset="0"/>
            </a:endParaRPr>
          </a:p>
          <a:p>
            <a:pPr lvl="2">
              <a:buFontTx/>
              <a:buChar char="-"/>
            </a:pPr>
            <a:r>
              <a:rPr lang="cs-CZ" sz="2000" b="1" dirty="0" smtClean="0">
                <a:latin typeface="Calibri" pitchFamily="34" charset="0"/>
                <a:cs typeface="Calibri" pitchFamily="34" charset="0"/>
              </a:rPr>
              <a:t> </a:t>
            </a:r>
            <a:r>
              <a:rPr lang="cs-CZ" sz="2000" b="1" i="1" dirty="0" smtClean="0">
                <a:latin typeface="Calibri" pitchFamily="34" charset="0"/>
                <a:cs typeface="Calibri" pitchFamily="34" charset="0"/>
              </a:rPr>
              <a:t>ala </a:t>
            </a:r>
            <a:r>
              <a:rPr lang="cs-CZ" sz="2000" b="1" i="1" dirty="0" err="1" smtClean="0">
                <a:latin typeface="Calibri" pitchFamily="34" charset="0"/>
                <a:cs typeface="Calibri" pitchFamily="34" charset="0"/>
              </a:rPr>
              <a:t>quingenaria</a:t>
            </a:r>
            <a:r>
              <a:rPr lang="cs-CZ" sz="2000" b="1" i="1" dirty="0" smtClean="0">
                <a:latin typeface="Calibri" pitchFamily="34" charset="0"/>
                <a:cs typeface="Calibri" pitchFamily="34" charset="0"/>
              </a:rPr>
              <a:t> </a:t>
            </a:r>
            <a:r>
              <a:rPr lang="cs-CZ" sz="2000" b="1" dirty="0" smtClean="0">
                <a:latin typeface="Calibri" pitchFamily="34" charset="0"/>
                <a:cs typeface="Calibri" pitchFamily="34" charset="0"/>
              </a:rPr>
              <a:t>- 512 jezdců rozdělených do 16 oddílů - </a:t>
            </a:r>
            <a:r>
              <a:rPr lang="cs-CZ" sz="2000" b="1" dirty="0" err="1" smtClean="0">
                <a:latin typeface="Calibri" pitchFamily="34" charset="0"/>
                <a:cs typeface="Calibri" pitchFamily="34" charset="0"/>
              </a:rPr>
              <a:t>turmae</a:t>
            </a:r>
            <a:r>
              <a:rPr lang="cs-CZ" sz="2000" b="1" dirty="0" smtClean="0">
                <a:latin typeface="Calibri" pitchFamily="34" charset="0"/>
                <a:cs typeface="Calibri" pitchFamily="34" charset="0"/>
              </a:rPr>
              <a:t> - po 32 jezdcích</a:t>
            </a:r>
          </a:p>
          <a:p>
            <a:pPr lvl="2">
              <a:buFontTx/>
              <a:buChar char="-"/>
            </a:pPr>
            <a:r>
              <a:rPr lang="cs-CZ" sz="2000" b="1" dirty="0" smtClean="0">
                <a:latin typeface="Calibri" pitchFamily="34" charset="0"/>
                <a:cs typeface="Calibri" pitchFamily="34" charset="0"/>
              </a:rPr>
              <a:t> </a:t>
            </a:r>
            <a:r>
              <a:rPr lang="cs-CZ" sz="2000" b="1" i="1" dirty="0" smtClean="0">
                <a:latin typeface="Calibri" pitchFamily="34" charset="0"/>
                <a:cs typeface="Calibri" pitchFamily="34" charset="0"/>
              </a:rPr>
              <a:t>ala </a:t>
            </a:r>
            <a:r>
              <a:rPr lang="cs-CZ" sz="2000" b="1" i="1" dirty="0" err="1" smtClean="0">
                <a:latin typeface="Calibri" pitchFamily="34" charset="0"/>
                <a:cs typeface="Calibri" pitchFamily="34" charset="0"/>
              </a:rPr>
              <a:t>milliaria</a:t>
            </a:r>
            <a:r>
              <a:rPr lang="cs-CZ" sz="2000" b="1" i="1" dirty="0" smtClean="0">
                <a:latin typeface="Calibri" pitchFamily="34" charset="0"/>
                <a:cs typeface="Calibri" pitchFamily="34" charset="0"/>
              </a:rPr>
              <a:t> </a:t>
            </a:r>
            <a:r>
              <a:rPr lang="cs-CZ" sz="2000" b="1" dirty="0" smtClean="0">
                <a:latin typeface="Calibri" pitchFamily="34" charset="0"/>
                <a:cs typeface="Calibri" pitchFamily="34" charset="0"/>
              </a:rPr>
              <a:t>- 768 jezdců rozdělených do 32 </a:t>
            </a:r>
            <a:r>
              <a:rPr lang="cs-CZ" sz="2000" b="1" i="1" dirty="0" err="1" smtClean="0">
                <a:latin typeface="Calibri" pitchFamily="34" charset="0"/>
                <a:cs typeface="Calibri" pitchFamily="34" charset="0"/>
              </a:rPr>
              <a:t>turm</a:t>
            </a:r>
            <a:endParaRPr lang="cs-CZ" sz="2000" b="1" i="1" dirty="0" smtClean="0">
              <a:latin typeface="Calibri" pitchFamily="34" charset="0"/>
              <a:cs typeface="Calibri" pitchFamily="34" charset="0"/>
            </a:endParaRPr>
          </a:p>
          <a:p>
            <a:pPr lvl="2">
              <a:buFontTx/>
              <a:buChar char="-"/>
            </a:pP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smíšené jednotky – </a:t>
            </a:r>
            <a:r>
              <a:rPr lang="cs-CZ" sz="2000" b="1" i="1" dirty="0" err="1" smtClean="0">
                <a:latin typeface="Calibri" pitchFamily="34" charset="0"/>
                <a:cs typeface="Calibri" pitchFamily="34" charset="0"/>
              </a:rPr>
              <a:t>cohors</a:t>
            </a: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equitate</a:t>
            </a:r>
            <a:endParaRPr lang="cs-CZ" sz="2000" b="1" i="1" dirty="0" smtClean="0">
              <a:latin typeface="Calibri" pitchFamily="34" charset="0"/>
              <a:cs typeface="Calibri" pitchFamily="34" charset="0"/>
            </a:endParaRPr>
          </a:p>
          <a:p>
            <a:pPr lvl="2">
              <a:buFontTx/>
              <a:buChar char="-"/>
            </a:pPr>
            <a:r>
              <a:rPr lang="cs-CZ" sz="2000" b="1" dirty="0" smtClean="0">
                <a:latin typeface="Calibri" pitchFamily="34" charset="0"/>
                <a:cs typeface="Calibri" pitchFamily="34" charset="0"/>
              </a:rPr>
              <a:t> zřejmě měli stejný počet pěšáků jako běžná kohorta, ale navíc ještě jednotku jízdy o 120 nebo 240 jezdcích (</a:t>
            </a:r>
            <a:r>
              <a:rPr lang="cs-CZ" sz="2000" b="1" i="1" dirty="0" err="1" smtClean="0">
                <a:latin typeface="Calibri" pitchFamily="34" charset="0"/>
                <a:cs typeface="Calibri" pitchFamily="34" charset="0"/>
              </a:rPr>
              <a:t>quingenaria</a:t>
            </a: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milliaria</a:t>
            </a:r>
            <a:r>
              <a:rPr lang="cs-CZ" sz="2000" b="1" dirty="0" smtClean="0">
                <a:latin typeface="Calibri" pitchFamily="34" charset="0"/>
                <a:cs typeface="Calibri" pitchFamily="34" charset="0"/>
              </a:rPr>
              <a:t>), kteří však nebyli pravděpodobně vycvičeni tak dobře jako příslušníci jízdní </a:t>
            </a:r>
            <a:r>
              <a:rPr lang="cs-CZ" sz="2000" b="1" dirty="0" err="1" smtClean="0">
                <a:latin typeface="Calibri" pitchFamily="34" charset="0"/>
                <a:cs typeface="Calibri" pitchFamily="34" charset="0"/>
              </a:rPr>
              <a:t>aly</a:t>
            </a:r>
            <a:endParaRPr lang="cs-CZ" sz="2000" b="1" dirty="0" smtClean="0">
              <a:latin typeface="Calibri" pitchFamily="34" charset="0"/>
              <a:cs typeface="Calibri" pitchFamily="34" charset="0"/>
            </a:endParaRPr>
          </a:p>
          <a:p>
            <a:pPr lvl="2">
              <a:buFontTx/>
              <a:buChar char="-"/>
            </a:pPr>
            <a:endParaRPr lang="cs-CZ" sz="2000" b="1" dirty="0" smtClean="0">
              <a:latin typeface="Calibri" pitchFamily="34" charset="0"/>
              <a:cs typeface="Calibri" pitchFamily="34" charset="0"/>
            </a:endParaRPr>
          </a:p>
          <a:p>
            <a:pPr>
              <a:buFontTx/>
              <a:buChar char="-"/>
            </a:pPr>
            <a:endParaRPr lang="cs-CZ" sz="2000" b="1" dirty="0" smtClean="0">
              <a:latin typeface="Calibri" pitchFamily="34" charset="0"/>
              <a:cs typeface="Calibri"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404664"/>
            <a:ext cx="7992888" cy="5386090"/>
          </a:xfrm>
          <a:prstGeom prst="rect">
            <a:avLst/>
          </a:prstGeom>
          <a:noFill/>
        </p:spPr>
        <p:txBody>
          <a:bodyPr wrap="square" rtlCol="0">
            <a:spAutoFit/>
          </a:bodyPr>
          <a:lstStyle/>
          <a:p>
            <a:r>
              <a:rPr lang="cs-CZ" sz="2400" b="1" dirty="0" smtClean="0">
                <a:latin typeface="Calibri" pitchFamily="34" charset="0"/>
                <a:cs typeface="Calibri" pitchFamily="34" charset="0"/>
              </a:rPr>
              <a:t>Velení</a:t>
            </a:r>
          </a:p>
          <a:p>
            <a:endParaRPr lang="cs-CZ" sz="2000" b="1" dirty="0" smtClean="0">
              <a:latin typeface="Calibri" pitchFamily="34" charset="0"/>
              <a:cs typeface="Calibri" pitchFamily="34" charset="0"/>
            </a:endParaRPr>
          </a:p>
          <a:p>
            <a:r>
              <a:rPr lang="cs-CZ" sz="2000" b="1" dirty="0" smtClean="0">
                <a:latin typeface="Calibri" pitchFamily="34" charset="0"/>
                <a:cs typeface="Calibri" pitchFamily="34" charset="0"/>
              </a:rPr>
              <a:t> - během principátu došlo k sjednocení systému velení</a:t>
            </a:r>
          </a:p>
          <a:p>
            <a:pPr lvl="1">
              <a:buFontTx/>
              <a:buChar char="-"/>
            </a:pPr>
            <a:r>
              <a:rPr lang="cs-CZ" sz="2000" b="1" dirty="0" smtClean="0">
                <a:latin typeface="Calibri" pitchFamily="34" charset="0"/>
                <a:cs typeface="Calibri" pitchFamily="34" charset="0"/>
              </a:rPr>
              <a:t> stálé vrchní velení - dvě nejvyšší funkce zastávají muži ze senátorského stavu</a:t>
            </a:r>
          </a:p>
          <a:p>
            <a:pPr lvl="1">
              <a:buFontTx/>
              <a:buChar char="-"/>
            </a:pPr>
            <a:r>
              <a:rPr lang="cs-CZ" sz="2000" b="1" dirty="0" smtClean="0">
                <a:latin typeface="Calibri" pitchFamily="34" charset="0"/>
                <a:cs typeface="Calibri" pitchFamily="34" charset="0"/>
              </a:rPr>
              <a:t> nejvyšším velitelem byl </a:t>
            </a:r>
            <a:r>
              <a:rPr lang="cs-CZ" sz="2000" b="1" i="1" dirty="0" err="1" smtClean="0">
                <a:latin typeface="Calibri" pitchFamily="34" charset="0"/>
                <a:cs typeface="Calibri" pitchFamily="34" charset="0"/>
              </a:rPr>
              <a:t>legatus</a:t>
            </a: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legionis</a:t>
            </a:r>
            <a:r>
              <a:rPr lang="cs-CZ" sz="2000" b="1" i="1" dirty="0" smtClean="0">
                <a:latin typeface="Calibri" pitchFamily="34" charset="0"/>
                <a:cs typeface="Calibri" pitchFamily="34" charset="0"/>
              </a:rPr>
              <a:t> </a:t>
            </a:r>
            <a:r>
              <a:rPr lang="cs-CZ" sz="2000" b="1" dirty="0" smtClean="0">
                <a:latin typeface="Calibri" pitchFamily="34" charset="0"/>
                <a:cs typeface="Calibri" pitchFamily="34" charset="0"/>
              </a:rPr>
              <a:t>- věk kolem 30 let</a:t>
            </a:r>
          </a:p>
          <a:p>
            <a:pPr lvl="1">
              <a:buFontTx/>
              <a:buChar char="-"/>
            </a:pPr>
            <a:r>
              <a:rPr lang="cs-CZ" sz="2000" b="1" dirty="0" smtClean="0">
                <a:latin typeface="Calibri" pitchFamily="34" charset="0"/>
                <a:cs typeface="Calibri" pitchFamily="34" charset="0"/>
              </a:rPr>
              <a:t> jeho zástupce - </a:t>
            </a:r>
            <a:r>
              <a:rPr lang="cs-CZ" sz="2000" b="1" i="1" dirty="0" err="1" smtClean="0">
                <a:latin typeface="Calibri" pitchFamily="34" charset="0"/>
                <a:cs typeface="Calibri" pitchFamily="34" charset="0"/>
              </a:rPr>
              <a:t>tribunus</a:t>
            </a: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laticlavius</a:t>
            </a:r>
            <a:r>
              <a:rPr lang="cs-CZ" sz="2000" b="1" i="1" dirty="0" smtClean="0">
                <a:latin typeface="Calibri" pitchFamily="34" charset="0"/>
                <a:cs typeface="Calibri" pitchFamily="34" charset="0"/>
              </a:rPr>
              <a:t> </a:t>
            </a:r>
            <a:r>
              <a:rPr lang="cs-CZ" sz="2000" b="1" dirty="0" smtClean="0">
                <a:latin typeface="Calibri" pitchFamily="34" charset="0"/>
                <a:cs typeface="Calibri" pitchFamily="34" charset="0"/>
              </a:rPr>
              <a:t>- věk kolem 20 let</a:t>
            </a:r>
          </a:p>
          <a:p>
            <a:pPr lvl="2">
              <a:buFontTx/>
              <a:buChar char="-"/>
            </a:pPr>
            <a:r>
              <a:rPr lang="cs-CZ" sz="2000" b="1" dirty="0" smtClean="0">
                <a:latin typeface="Calibri" pitchFamily="34" charset="0"/>
                <a:cs typeface="Calibri" pitchFamily="34" charset="0"/>
              </a:rPr>
              <a:t> minimální vojenské zkušenosti</a:t>
            </a:r>
          </a:p>
          <a:p>
            <a:pPr lvl="2">
              <a:buFontTx/>
              <a:buChar char="-"/>
            </a:pP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třetím nejvyšším důstojníkem byl </a:t>
            </a:r>
            <a:r>
              <a:rPr lang="cs-CZ" sz="2000" b="1" i="1" dirty="0" err="1" smtClean="0">
                <a:latin typeface="Calibri" pitchFamily="34" charset="0"/>
                <a:cs typeface="Calibri" pitchFamily="34" charset="0"/>
              </a:rPr>
              <a:t>praefectus</a:t>
            </a: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castrorum</a:t>
            </a:r>
            <a:r>
              <a:rPr lang="cs-CZ" sz="2000" b="1" i="1" dirty="0" smtClean="0">
                <a:latin typeface="Calibri" pitchFamily="34" charset="0"/>
                <a:cs typeface="Calibri" pitchFamily="34" charset="0"/>
              </a:rPr>
              <a:t> </a:t>
            </a:r>
            <a:r>
              <a:rPr lang="cs-CZ" sz="2000" b="1" dirty="0" smtClean="0">
                <a:latin typeface="Calibri" pitchFamily="34" charset="0"/>
                <a:cs typeface="Calibri" pitchFamily="34" charset="0"/>
              </a:rPr>
              <a:t>- prefekt tábora</a:t>
            </a:r>
          </a:p>
          <a:p>
            <a:pPr lvl="2">
              <a:buFontTx/>
              <a:buChar char="-"/>
            </a:pPr>
            <a:r>
              <a:rPr lang="cs-CZ" sz="2000" b="1" dirty="0" smtClean="0">
                <a:latin typeface="Calibri" pitchFamily="34" charset="0"/>
                <a:cs typeface="Calibri" pitchFamily="34" charset="0"/>
              </a:rPr>
              <a:t> většinou se jednalo o zkušeného muže, bývalého centuriona, který většinu života strávil v armádě</a:t>
            </a:r>
          </a:p>
          <a:p>
            <a:pPr lvl="2">
              <a:buFontTx/>
              <a:buChar char="-"/>
            </a:pPr>
            <a:r>
              <a:rPr lang="cs-CZ" sz="2000" b="1" dirty="0" smtClean="0">
                <a:latin typeface="Calibri" pitchFamily="34" charset="0"/>
                <a:cs typeface="Calibri" pitchFamily="34" charset="0"/>
              </a:rPr>
              <a:t> zřejmě zodpovídal za řadu administrativních záležitostí</a:t>
            </a:r>
          </a:p>
          <a:p>
            <a:pPr lvl="2">
              <a:buFontTx/>
              <a:buChar char="-"/>
            </a:pP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5 tribunů jezdeckého stavu - </a:t>
            </a:r>
            <a:r>
              <a:rPr lang="cs-CZ" sz="2000" b="1" i="1" dirty="0" smtClean="0">
                <a:latin typeface="Calibri" pitchFamily="34" charset="0"/>
                <a:cs typeface="Calibri" pitchFamily="34" charset="0"/>
              </a:rPr>
              <a:t>tribuni </a:t>
            </a:r>
            <a:r>
              <a:rPr lang="cs-CZ" sz="2000" b="1" i="1" dirty="0" err="1" smtClean="0">
                <a:latin typeface="Calibri" pitchFamily="34" charset="0"/>
                <a:cs typeface="Calibri" pitchFamily="34" charset="0"/>
              </a:rPr>
              <a:t>augusticlavii</a:t>
            </a:r>
            <a:endParaRPr lang="cs-CZ" sz="2000" b="1" i="1" dirty="0" smtClean="0">
              <a:latin typeface="Calibri" pitchFamily="34" charset="0"/>
              <a:cs typeface="Calibri" pitchFamily="34" charset="0"/>
            </a:endParaRPr>
          </a:p>
          <a:p>
            <a:pPr lvl="2">
              <a:buFontTx/>
              <a:buChar char="-"/>
            </a:pPr>
            <a:r>
              <a:rPr lang="cs-CZ" sz="2000" b="1" dirty="0" smtClean="0">
                <a:latin typeface="Calibri" pitchFamily="34" charset="0"/>
                <a:cs typeface="Calibri" pitchFamily="34" charset="0"/>
              </a:rPr>
              <a:t> prováděli různé úkoly, ale nepodléhala jim žádná jednotka</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476672"/>
            <a:ext cx="7848872" cy="4401205"/>
          </a:xfrm>
          <a:prstGeom prst="rect">
            <a:avLst/>
          </a:prstGeom>
          <a:noFill/>
        </p:spPr>
        <p:txBody>
          <a:bodyPr wrap="square" rtlCol="0">
            <a:spAutoFit/>
          </a:bodyPr>
          <a:lstStyle/>
          <a:p>
            <a:pPr lvl="1">
              <a:buFontTx/>
              <a:buChar char="-"/>
            </a:pPr>
            <a:r>
              <a:rPr lang="cs-CZ" sz="2000" b="1" dirty="0" smtClean="0">
                <a:latin typeface="Calibri" pitchFamily="34" charset="0"/>
                <a:cs typeface="Calibri" pitchFamily="34" charset="0"/>
              </a:rPr>
              <a:t> 6 centurionů - stáli v čele každé kohorty</a:t>
            </a:r>
          </a:p>
          <a:p>
            <a:pPr lvl="2">
              <a:buFontTx/>
              <a:buChar char="-"/>
            </a:pPr>
            <a:r>
              <a:rPr lang="cs-CZ" sz="2000" b="1" dirty="0" smtClean="0">
                <a:latin typeface="Calibri" pitchFamily="34" charset="0"/>
                <a:cs typeface="Calibri" pitchFamily="34" charset="0"/>
              </a:rPr>
              <a:t> názvy hodností z dob republiky - vzestupně</a:t>
            </a:r>
          </a:p>
          <a:p>
            <a:pPr lvl="3">
              <a:buFontTx/>
              <a:buChar char="-"/>
            </a:pPr>
            <a:r>
              <a:rPr lang="cs-CZ" sz="2000" b="1" dirty="0" smtClean="0">
                <a:latin typeface="Calibri" pitchFamily="34" charset="0"/>
                <a:cs typeface="Calibri" pitchFamily="34" charset="0"/>
              </a:rPr>
              <a:t> </a:t>
            </a:r>
            <a:r>
              <a:rPr lang="cs-CZ" sz="2000" b="1" i="1" dirty="0" err="1" smtClean="0">
                <a:latin typeface="Calibri" pitchFamily="34" charset="0"/>
                <a:cs typeface="Calibri" pitchFamily="34" charset="0"/>
              </a:rPr>
              <a:t>hastatus</a:t>
            </a: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posterior</a:t>
            </a:r>
            <a:endParaRPr lang="cs-CZ" sz="2000" b="1" i="1" dirty="0" smtClean="0">
              <a:latin typeface="Calibri" pitchFamily="34" charset="0"/>
              <a:cs typeface="Calibri" pitchFamily="34" charset="0"/>
            </a:endParaRPr>
          </a:p>
          <a:p>
            <a:pPr lvl="3">
              <a:buFontTx/>
              <a:buChar char="-"/>
            </a:pP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hastatus</a:t>
            </a:r>
            <a:r>
              <a:rPr lang="cs-CZ" sz="2000" b="1" i="1" dirty="0" smtClean="0">
                <a:latin typeface="Calibri" pitchFamily="34" charset="0"/>
                <a:cs typeface="Calibri" pitchFamily="34" charset="0"/>
              </a:rPr>
              <a:t> prior</a:t>
            </a:r>
          </a:p>
          <a:p>
            <a:pPr lvl="3">
              <a:buFontTx/>
              <a:buChar char="-"/>
            </a:pP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princeps</a:t>
            </a: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posterior</a:t>
            </a:r>
            <a:endParaRPr lang="cs-CZ" sz="2000" b="1" i="1" dirty="0" smtClean="0">
              <a:latin typeface="Calibri" pitchFamily="34" charset="0"/>
              <a:cs typeface="Calibri" pitchFamily="34" charset="0"/>
            </a:endParaRPr>
          </a:p>
          <a:p>
            <a:pPr lvl="3">
              <a:buFontTx/>
              <a:buChar char="-"/>
            </a:pP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princeps</a:t>
            </a:r>
            <a:r>
              <a:rPr lang="cs-CZ" sz="2000" b="1" i="1" dirty="0" smtClean="0">
                <a:latin typeface="Calibri" pitchFamily="34" charset="0"/>
                <a:cs typeface="Calibri" pitchFamily="34" charset="0"/>
              </a:rPr>
              <a:t> prior</a:t>
            </a:r>
          </a:p>
          <a:p>
            <a:pPr lvl="3">
              <a:buFontTx/>
              <a:buChar char="-"/>
            </a:pP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pilus</a:t>
            </a: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posterior</a:t>
            </a:r>
            <a:r>
              <a:rPr lang="cs-CZ" sz="2000" b="1" i="1" dirty="0" smtClean="0">
                <a:latin typeface="Calibri" pitchFamily="34" charset="0"/>
                <a:cs typeface="Calibri" pitchFamily="34" charset="0"/>
              </a:rPr>
              <a:t> </a:t>
            </a:r>
            <a:r>
              <a:rPr lang="cs-CZ" sz="2000" b="1" dirty="0" smtClean="0">
                <a:latin typeface="Calibri" pitchFamily="34" charset="0"/>
                <a:cs typeface="Calibri" pitchFamily="34" charset="0"/>
              </a:rPr>
              <a:t>(</a:t>
            </a:r>
            <a:r>
              <a:rPr lang="cs-CZ" sz="2000" b="1" i="1" dirty="0" err="1" smtClean="0">
                <a:latin typeface="Calibri" pitchFamily="34" charset="0"/>
                <a:cs typeface="Calibri" pitchFamily="34" charset="0"/>
              </a:rPr>
              <a:t>pilus</a:t>
            </a:r>
            <a:r>
              <a:rPr lang="cs-CZ" sz="2000" b="1" i="1" dirty="0" smtClean="0">
                <a:latin typeface="Calibri" pitchFamily="34" charset="0"/>
                <a:cs typeface="Calibri" pitchFamily="34" charset="0"/>
              </a:rPr>
              <a:t> - </a:t>
            </a:r>
            <a:r>
              <a:rPr lang="cs-CZ" sz="2000" b="1" dirty="0" smtClean="0">
                <a:latin typeface="Calibri" pitchFamily="34" charset="0"/>
                <a:cs typeface="Calibri" pitchFamily="34" charset="0"/>
              </a:rPr>
              <a:t>jiné označení pro </a:t>
            </a:r>
            <a:r>
              <a:rPr lang="cs-CZ" sz="2000" b="1" i="1" dirty="0" err="1" smtClean="0">
                <a:latin typeface="Calibri" pitchFamily="34" charset="0"/>
                <a:cs typeface="Calibri" pitchFamily="34" charset="0"/>
              </a:rPr>
              <a:t>triaria</a:t>
            </a:r>
            <a:r>
              <a:rPr lang="cs-CZ" sz="2000" b="1" dirty="0" smtClean="0">
                <a:latin typeface="Calibri" pitchFamily="34" charset="0"/>
                <a:cs typeface="Calibri" pitchFamily="34" charset="0"/>
              </a:rPr>
              <a:t>)</a:t>
            </a:r>
          </a:p>
          <a:p>
            <a:pPr lvl="3">
              <a:buFontTx/>
              <a:buChar char="-"/>
            </a:pP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pilus</a:t>
            </a:r>
            <a:r>
              <a:rPr lang="cs-CZ" sz="2000" b="1" i="1" dirty="0" smtClean="0">
                <a:latin typeface="Calibri" pitchFamily="34" charset="0"/>
                <a:cs typeface="Calibri" pitchFamily="34" charset="0"/>
              </a:rPr>
              <a:t> prior</a:t>
            </a:r>
          </a:p>
          <a:p>
            <a:pPr lvl="3">
              <a:buFontTx/>
              <a:buChar char="-"/>
            </a:pPr>
            <a:endParaRPr lang="cs-CZ" sz="2000" b="1" dirty="0" smtClean="0">
              <a:latin typeface="Calibri" pitchFamily="34" charset="0"/>
              <a:cs typeface="Calibri" pitchFamily="34" charset="0"/>
            </a:endParaRPr>
          </a:p>
          <a:p>
            <a:pPr lvl="2">
              <a:buFontTx/>
              <a:buChar char="-"/>
            </a:pPr>
            <a:r>
              <a:rPr lang="cs-CZ" sz="2000" b="1" dirty="0" smtClean="0">
                <a:latin typeface="Calibri" pitchFamily="34" charset="0"/>
                <a:cs typeface="Calibri" pitchFamily="34" charset="0"/>
              </a:rPr>
              <a:t> každý centurion měl v rámci centurie k dispozici skupinu důstojníků - </a:t>
            </a:r>
            <a:r>
              <a:rPr lang="cs-CZ" sz="2000" b="1" i="1" dirty="0" err="1" smtClean="0">
                <a:latin typeface="Calibri" pitchFamily="34" charset="0"/>
                <a:cs typeface="Calibri" pitchFamily="34" charset="0"/>
              </a:rPr>
              <a:t>principales</a:t>
            </a:r>
            <a:endParaRPr lang="cs-CZ" sz="2000" b="1" i="1" dirty="0" smtClean="0">
              <a:latin typeface="Calibri" pitchFamily="34" charset="0"/>
              <a:cs typeface="Calibri" pitchFamily="34" charset="0"/>
            </a:endParaRPr>
          </a:p>
          <a:p>
            <a:pPr lvl="3">
              <a:buFontTx/>
              <a:buChar char="-"/>
            </a:pPr>
            <a:r>
              <a:rPr lang="cs-CZ" sz="2000" b="1" dirty="0" smtClean="0">
                <a:latin typeface="Calibri" pitchFamily="34" charset="0"/>
                <a:cs typeface="Calibri" pitchFamily="34" charset="0"/>
              </a:rPr>
              <a:t> </a:t>
            </a:r>
            <a:r>
              <a:rPr lang="cs-CZ" sz="2000" b="1" i="1" dirty="0" err="1" smtClean="0">
                <a:latin typeface="Calibri" pitchFamily="34" charset="0"/>
                <a:cs typeface="Calibri" pitchFamily="34" charset="0"/>
              </a:rPr>
              <a:t>optio</a:t>
            </a:r>
            <a:endParaRPr lang="cs-CZ" sz="2000" b="1" i="1" dirty="0" smtClean="0">
              <a:latin typeface="Calibri" pitchFamily="34" charset="0"/>
              <a:cs typeface="Calibri" pitchFamily="34" charset="0"/>
            </a:endParaRPr>
          </a:p>
          <a:p>
            <a:pPr lvl="3">
              <a:buFontTx/>
              <a:buChar char="-"/>
            </a:pP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signifer</a:t>
            </a:r>
            <a:endParaRPr lang="cs-CZ" sz="2000" b="1" i="1" dirty="0" smtClean="0">
              <a:latin typeface="Calibri" pitchFamily="34" charset="0"/>
              <a:cs typeface="Calibri" pitchFamily="34" charset="0"/>
            </a:endParaRPr>
          </a:p>
          <a:p>
            <a:pPr lvl="3">
              <a:buFontTx/>
              <a:buChar char="-"/>
            </a:pP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tesserarius</a:t>
            </a:r>
            <a:endParaRPr lang="cs-CZ" sz="2000" b="1" i="1" dirty="0" smtClean="0">
              <a:latin typeface="Calibri" pitchFamily="34" charset="0"/>
              <a:cs typeface="Calibri"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404664"/>
            <a:ext cx="7848872" cy="5632311"/>
          </a:xfrm>
          <a:prstGeom prst="rect">
            <a:avLst/>
          </a:prstGeom>
          <a:noFill/>
        </p:spPr>
        <p:txBody>
          <a:bodyPr wrap="square" rtlCol="0">
            <a:spAutoFit/>
          </a:bodyPr>
          <a:lstStyle/>
          <a:p>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Ammianus</a:t>
            </a:r>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Marcellinus</a:t>
            </a:r>
            <a:r>
              <a:rPr lang="cs-CZ" sz="2000" b="1" dirty="0" smtClean="0">
                <a:latin typeface="Calibri" pitchFamily="34" charset="0"/>
                <a:cs typeface="Calibri" pitchFamily="34" charset="0"/>
              </a:rPr>
              <a:t> (asi 330 – kolem 400 po Kr.)</a:t>
            </a:r>
          </a:p>
          <a:p>
            <a:pPr lvl="1">
              <a:buFontTx/>
              <a:buChar char="-"/>
            </a:pPr>
            <a:r>
              <a:rPr lang="cs-CZ" sz="2000" b="1" dirty="0" smtClean="0">
                <a:latin typeface="Calibri" pitchFamily="34" charset="0"/>
                <a:cs typeface="Calibri" pitchFamily="34" charset="0"/>
              </a:rPr>
              <a:t> dějepisec</a:t>
            </a:r>
          </a:p>
          <a:p>
            <a:pPr lvl="1">
              <a:buFontTx/>
              <a:buChar char="-"/>
            </a:pPr>
            <a:r>
              <a:rPr lang="cs-CZ" sz="2000" b="1" dirty="0" smtClean="0">
                <a:latin typeface="Calibri" pitchFamily="34" charset="0"/>
                <a:cs typeface="Calibri" pitchFamily="34" charset="0"/>
              </a:rPr>
              <a:t> dílo </a:t>
            </a:r>
            <a:r>
              <a:rPr lang="cs-CZ" sz="2000" b="1" i="1" dirty="0" smtClean="0">
                <a:latin typeface="Calibri" pitchFamily="34" charset="0"/>
                <a:cs typeface="Calibri" pitchFamily="34" charset="0"/>
              </a:rPr>
              <a:t>Res </a:t>
            </a:r>
            <a:r>
              <a:rPr lang="cs-CZ" sz="2000" b="1" i="1" dirty="0" err="1" smtClean="0">
                <a:latin typeface="Calibri" pitchFamily="34" charset="0"/>
                <a:cs typeface="Calibri" pitchFamily="34" charset="0"/>
              </a:rPr>
              <a:t>Gestae</a:t>
            </a:r>
            <a:endParaRPr lang="cs-CZ" sz="2000" b="1" i="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podrobné popisy tažení a obléhání, přičemž čerpal z vlastních zkušeností - štábní důstojník při taženích </a:t>
            </a:r>
            <a:r>
              <a:rPr lang="cs-CZ" sz="2000" b="1" dirty="0" err="1" smtClean="0">
                <a:latin typeface="Calibri" pitchFamily="34" charset="0"/>
                <a:cs typeface="Calibri" pitchFamily="34" charset="0"/>
              </a:rPr>
              <a:t>Iulia</a:t>
            </a:r>
            <a:r>
              <a:rPr lang="cs-CZ" sz="2000" b="1" dirty="0" smtClean="0">
                <a:latin typeface="Calibri" pitchFamily="34" charset="0"/>
                <a:cs typeface="Calibri" pitchFamily="34" charset="0"/>
              </a:rPr>
              <a:t> Apostaty proti Peršanům</a:t>
            </a:r>
          </a:p>
          <a:p>
            <a:pPr lvl="1">
              <a:buFontTx/>
              <a:buChar char="-"/>
            </a:pPr>
            <a:endParaRPr lang="cs-CZ" sz="2000" b="1" dirty="0" smtClean="0">
              <a:latin typeface="Calibri" pitchFamily="34" charset="0"/>
              <a:cs typeface="Calibri" pitchFamily="34" charset="0"/>
            </a:endParaRPr>
          </a:p>
          <a:p>
            <a:pPr lvl="1">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součástí literární tradice jsou i teoretická díla - vojenské příručky</a:t>
            </a:r>
          </a:p>
          <a:p>
            <a:pPr lvl="1">
              <a:buFontTx/>
              <a:buChar char="-"/>
            </a:pPr>
            <a:r>
              <a:rPr lang="cs-CZ" sz="2000" b="1" dirty="0" smtClean="0">
                <a:latin typeface="Calibri" pitchFamily="34" charset="0"/>
                <a:cs typeface="Calibri" pitchFamily="34" charset="0"/>
              </a:rPr>
              <a:t> nejsou zcela přesné v popisu armády =&gt; sklony k popisu ideálního stavu, nikoliv stavu skutečného</a:t>
            </a:r>
          </a:p>
          <a:p>
            <a:pPr lvl="1">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autoři</a:t>
            </a:r>
          </a:p>
          <a:p>
            <a:endParaRPr lang="cs-CZ" sz="1000" b="1" dirty="0" smtClean="0">
              <a:latin typeface="Calibri" pitchFamily="34" charset="0"/>
              <a:cs typeface="Calibri" pitchFamily="34" charset="0"/>
            </a:endParaRPr>
          </a:p>
          <a:p>
            <a:pPr lvl="1"/>
            <a:r>
              <a:rPr lang="cs-CZ" sz="2000" b="1" dirty="0" err="1" smtClean="0">
                <a:latin typeface="Calibri" pitchFamily="34" charset="0"/>
                <a:cs typeface="Calibri" pitchFamily="34" charset="0"/>
              </a:rPr>
              <a:t>Frontinus</a:t>
            </a:r>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Sextus</a:t>
            </a:r>
            <a:r>
              <a:rPr lang="cs-CZ" sz="2000" b="1" dirty="0" smtClean="0">
                <a:latin typeface="Calibri" pitchFamily="34" charset="0"/>
                <a:cs typeface="Calibri" pitchFamily="34" charset="0"/>
              </a:rPr>
              <a:t> </a:t>
            </a:r>
            <a:r>
              <a:rPr lang="cs-CZ" sz="2000" b="1" dirty="0" err="1" smtClean="0">
                <a:latin typeface="Calibri" pitchFamily="34" charset="0"/>
                <a:cs typeface="Calibri" pitchFamily="34" charset="0"/>
              </a:rPr>
              <a:t>Iulius</a:t>
            </a:r>
            <a:r>
              <a:rPr lang="cs-CZ" sz="2000" b="1" dirty="0" smtClean="0">
                <a:latin typeface="Calibri" pitchFamily="34" charset="0"/>
                <a:cs typeface="Calibri" pitchFamily="34" charset="0"/>
              </a:rPr>
              <a:t> (asi 40 – 105 po Kr.)</a:t>
            </a:r>
          </a:p>
          <a:p>
            <a:pPr lvl="2">
              <a:buFontTx/>
              <a:buChar char="-"/>
            </a:pPr>
            <a:r>
              <a:rPr lang="cs-CZ" sz="2000" b="1" dirty="0" smtClean="0">
                <a:latin typeface="Calibri" pitchFamily="34" charset="0"/>
                <a:cs typeface="Calibri" pitchFamily="34" charset="0"/>
              </a:rPr>
              <a:t> vojevůdce</a:t>
            </a:r>
          </a:p>
          <a:p>
            <a:pPr lvl="2">
              <a:buFontTx/>
              <a:buChar char="-"/>
            </a:pPr>
            <a:r>
              <a:rPr lang="cs-CZ" sz="2000" b="1" dirty="0" smtClean="0">
                <a:latin typeface="Calibri" pitchFamily="34" charset="0"/>
                <a:cs typeface="Calibri" pitchFamily="34" charset="0"/>
              </a:rPr>
              <a:t> dílo - O válečných lstech (</a:t>
            </a:r>
            <a:r>
              <a:rPr lang="cs-CZ" sz="2000" b="1" i="1" dirty="0" err="1" smtClean="0">
                <a:latin typeface="Calibri" pitchFamily="34" charset="0"/>
                <a:cs typeface="Calibri" pitchFamily="34" charset="0"/>
              </a:rPr>
              <a:t>Stratégémata</a:t>
            </a:r>
            <a:r>
              <a:rPr lang="cs-CZ" sz="2000" b="1" dirty="0" smtClean="0">
                <a:latin typeface="Calibri" pitchFamily="34" charset="0"/>
                <a:cs typeface="Calibri" pitchFamily="34" charset="0"/>
              </a:rPr>
              <a:t>)</a:t>
            </a:r>
          </a:p>
          <a:p>
            <a:pPr lvl="3">
              <a:buFontTx/>
              <a:buChar char="-"/>
            </a:pPr>
            <a:r>
              <a:rPr lang="cs-CZ" sz="2000" b="1" dirty="0" smtClean="0">
                <a:latin typeface="Calibri" pitchFamily="34" charset="0"/>
                <a:cs typeface="Calibri" pitchFamily="34" charset="0"/>
              </a:rPr>
              <a:t> popis struktury armády za principátu</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620688"/>
            <a:ext cx="8064896" cy="4401205"/>
          </a:xfrm>
          <a:prstGeom prst="rect">
            <a:avLst/>
          </a:prstGeom>
          <a:noFill/>
        </p:spPr>
        <p:txBody>
          <a:bodyPr wrap="square" rtlCol="0">
            <a:spAutoFit/>
          </a:bodyPr>
          <a:lstStyle/>
          <a:p>
            <a:r>
              <a:rPr lang="cs-CZ" sz="2000" b="1" dirty="0" err="1" smtClean="0">
                <a:latin typeface="Calibri" pitchFamily="34" charset="0"/>
                <a:cs typeface="Calibri" pitchFamily="34" charset="0"/>
              </a:rPr>
              <a:t>Arriános</a:t>
            </a:r>
            <a:r>
              <a:rPr lang="cs-CZ" sz="2000" b="1" dirty="0" smtClean="0">
                <a:latin typeface="Calibri" pitchFamily="34" charset="0"/>
                <a:cs typeface="Calibri" pitchFamily="34" charset="0"/>
              </a:rPr>
              <a:t> (asi 95 - 175 po Kr.)</a:t>
            </a:r>
          </a:p>
          <a:p>
            <a:pPr lvl="1"/>
            <a:r>
              <a:rPr lang="cs-CZ" sz="2000" b="1" dirty="0" smtClean="0">
                <a:latin typeface="Calibri" pitchFamily="34" charset="0"/>
                <a:cs typeface="Calibri" pitchFamily="34" charset="0"/>
              </a:rPr>
              <a:t>- císařský důstojník =&gt; konsul</a:t>
            </a:r>
          </a:p>
          <a:p>
            <a:pPr lvl="1">
              <a:buFontTx/>
              <a:buChar char="-"/>
            </a:pPr>
            <a:r>
              <a:rPr lang="cs-CZ" sz="2000" b="1" dirty="0" smtClean="0">
                <a:latin typeface="Calibri" pitchFamily="34" charset="0"/>
                <a:cs typeface="Calibri" pitchFamily="34" charset="0"/>
              </a:rPr>
              <a:t> díla - Dějiny Alanů</a:t>
            </a:r>
          </a:p>
          <a:p>
            <a:pPr lvl="2"/>
            <a:r>
              <a:rPr lang="cs-CZ" sz="2000" b="1" dirty="0" smtClean="0">
                <a:latin typeface="Calibri" pitchFamily="34" charset="0"/>
                <a:cs typeface="Calibri" pitchFamily="34" charset="0"/>
              </a:rPr>
              <a:t>  - Taktické umění</a:t>
            </a:r>
          </a:p>
          <a:p>
            <a:pPr lvl="2"/>
            <a:endParaRPr lang="cs-CZ" sz="2000" b="1" dirty="0" smtClean="0">
              <a:latin typeface="Calibri" pitchFamily="34" charset="0"/>
              <a:cs typeface="Calibri" pitchFamily="34" charset="0"/>
            </a:endParaRPr>
          </a:p>
          <a:p>
            <a:r>
              <a:rPr lang="cs-CZ" sz="2000" b="1" dirty="0" err="1" smtClean="0">
                <a:latin typeface="Calibri" pitchFamily="34" charset="0"/>
                <a:cs typeface="Calibri" pitchFamily="34" charset="0"/>
              </a:rPr>
              <a:t>Pseudo</a:t>
            </a:r>
            <a:r>
              <a:rPr lang="cs-CZ" sz="2000" b="1" dirty="0" smtClean="0">
                <a:latin typeface="Calibri" pitchFamily="34" charset="0"/>
                <a:cs typeface="Calibri" pitchFamily="34" charset="0"/>
              </a:rPr>
              <a:t>-</a:t>
            </a:r>
            <a:r>
              <a:rPr lang="cs-CZ" sz="2000" b="1" dirty="0" err="1" smtClean="0">
                <a:latin typeface="Calibri" pitchFamily="34" charset="0"/>
                <a:cs typeface="Calibri" pitchFamily="34" charset="0"/>
              </a:rPr>
              <a:t>Hyginos</a:t>
            </a: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tvořil za vlády </a:t>
            </a:r>
            <a:r>
              <a:rPr lang="cs-CZ" sz="2000" b="1" dirty="0" err="1" smtClean="0">
                <a:latin typeface="Calibri" pitchFamily="34" charset="0"/>
                <a:cs typeface="Calibri" pitchFamily="34" charset="0"/>
              </a:rPr>
              <a:t>Traiana</a:t>
            </a:r>
            <a:endParaRPr lang="cs-CZ" sz="2000" b="1" dirty="0" smtClean="0">
              <a:latin typeface="Calibri" pitchFamily="34" charset="0"/>
              <a:cs typeface="Calibri" pitchFamily="34" charset="0"/>
            </a:endParaRPr>
          </a:p>
          <a:p>
            <a:pPr lvl="1">
              <a:buFontTx/>
              <a:buChar char="-"/>
            </a:pPr>
            <a:r>
              <a:rPr lang="cs-CZ" sz="2000" b="1" dirty="0" smtClean="0">
                <a:latin typeface="Calibri" pitchFamily="34" charset="0"/>
                <a:cs typeface="Calibri" pitchFamily="34" charset="0"/>
              </a:rPr>
              <a:t> dílo - O opevňování tábora (</a:t>
            </a:r>
            <a:r>
              <a:rPr lang="cs-CZ" sz="2000" b="1" i="1" dirty="0" smtClean="0">
                <a:latin typeface="Calibri" pitchFamily="34" charset="0"/>
                <a:cs typeface="Calibri" pitchFamily="34" charset="0"/>
              </a:rPr>
              <a:t>De </a:t>
            </a:r>
            <a:r>
              <a:rPr lang="cs-CZ" sz="2000" b="1" i="1" dirty="0" err="1" smtClean="0">
                <a:latin typeface="Calibri" pitchFamily="34" charset="0"/>
                <a:cs typeface="Calibri" pitchFamily="34" charset="0"/>
              </a:rPr>
              <a:t>munitionibus</a:t>
            </a: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castrorum</a:t>
            </a:r>
            <a:r>
              <a:rPr lang="cs-CZ" sz="2000" b="1" dirty="0" smtClean="0">
                <a:latin typeface="Calibri" pitchFamily="34" charset="0"/>
                <a:cs typeface="Calibri" pitchFamily="34" charset="0"/>
              </a:rPr>
              <a:t>)</a:t>
            </a:r>
          </a:p>
          <a:p>
            <a:pPr lvl="1">
              <a:buFontTx/>
              <a:buChar char="-"/>
            </a:pPr>
            <a:endParaRPr lang="cs-CZ" sz="2000" b="1" dirty="0" smtClean="0">
              <a:latin typeface="Calibri" pitchFamily="34" charset="0"/>
              <a:cs typeface="Calibri" pitchFamily="34" charset="0"/>
            </a:endParaRPr>
          </a:p>
          <a:p>
            <a:r>
              <a:rPr lang="cs-CZ" sz="2000" b="1" dirty="0" err="1" smtClean="0">
                <a:latin typeface="Calibri" pitchFamily="34" charset="0"/>
                <a:cs typeface="Calibri" pitchFamily="34" charset="0"/>
              </a:rPr>
              <a:t>Vegetius</a:t>
            </a:r>
            <a:r>
              <a:rPr lang="cs-CZ" sz="2000" b="1" dirty="0" smtClean="0">
                <a:latin typeface="Calibri" pitchFamily="34" charset="0"/>
                <a:cs typeface="Calibri" pitchFamily="34" charset="0"/>
              </a:rPr>
              <a:t> Flavius </a:t>
            </a:r>
            <a:r>
              <a:rPr lang="cs-CZ" sz="2000" b="1" dirty="0" err="1" smtClean="0">
                <a:latin typeface="Calibri" pitchFamily="34" charset="0"/>
                <a:cs typeface="Calibri" pitchFamily="34" charset="0"/>
              </a:rPr>
              <a:t>Renatus</a:t>
            </a:r>
            <a:r>
              <a:rPr lang="cs-CZ" sz="2000" b="1" dirty="0" smtClean="0">
                <a:latin typeface="Calibri" pitchFamily="34" charset="0"/>
                <a:cs typeface="Calibri" pitchFamily="34" charset="0"/>
              </a:rPr>
              <a:t> (konec 4. st.)</a:t>
            </a:r>
          </a:p>
          <a:p>
            <a:pPr lvl="1">
              <a:buFontTx/>
              <a:buChar char="-"/>
            </a:pPr>
            <a:r>
              <a:rPr lang="cs-CZ" sz="2000" b="1" dirty="0" smtClean="0">
                <a:latin typeface="Calibri" pitchFamily="34" charset="0"/>
                <a:cs typeface="Calibri" pitchFamily="34" charset="0"/>
              </a:rPr>
              <a:t> čtyřsvazkové pojednání o římské armádě - Nárys vojenského umění (</a:t>
            </a:r>
            <a:r>
              <a:rPr lang="cs-CZ" sz="2000" b="1" i="1" dirty="0" smtClean="0">
                <a:latin typeface="Calibri" pitchFamily="34" charset="0"/>
                <a:cs typeface="Calibri" pitchFamily="34" charset="0"/>
              </a:rPr>
              <a:t>De re </a:t>
            </a:r>
            <a:r>
              <a:rPr lang="cs-CZ" sz="2000" b="1" i="1" dirty="0" err="1" smtClean="0">
                <a:latin typeface="Calibri" pitchFamily="34" charset="0"/>
                <a:cs typeface="Calibri" pitchFamily="34" charset="0"/>
              </a:rPr>
              <a:t>militari</a:t>
            </a:r>
            <a:r>
              <a:rPr lang="cs-CZ" sz="2000" b="1" i="1" dirty="0" smtClean="0">
                <a:latin typeface="Calibri" pitchFamily="34" charset="0"/>
                <a:cs typeface="Calibri" pitchFamily="34" charset="0"/>
              </a:rPr>
              <a:t> </a:t>
            </a:r>
            <a:r>
              <a:rPr lang="cs-CZ" sz="2000" b="1" dirty="0" smtClean="0">
                <a:latin typeface="Calibri" pitchFamily="34" charset="0"/>
                <a:cs typeface="Calibri" pitchFamily="34" charset="0"/>
              </a:rPr>
              <a:t>/ </a:t>
            </a:r>
            <a:r>
              <a:rPr lang="cs-CZ" sz="2000" b="1" i="1" dirty="0" err="1" smtClean="0">
                <a:latin typeface="Calibri" pitchFamily="34" charset="0"/>
                <a:cs typeface="Calibri" pitchFamily="34" charset="0"/>
              </a:rPr>
              <a:t>Epitoma</a:t>
            </a: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rei</a:t>
            </a:r>
            <a:r>
              <a:rPr lang="cs-CZ" sz="2000" b="1" i="1" dirty="0" smtClean="0">
                <a:latin typeface="Calibri" pitchFamily="34" charset="0"/>
                <a:cs typeface="Calibri" pitchFamily="34" charset="0"/>
              </a:rPr>
              <a:t> </a:t>
            </a:r>
            <a:r>
              <a:rPr lang="cs-CZ" sz="2000" b="1" i="1" dirty="0" err="1" smtClean="0">
                <a:latin typeface="Calibri" pitchFamily="34" charset="0"/>
                <a:cs typeface="Calibri" pitchFamily="34" charset="0"/>
              </a:rPr>
              <a:t>militaris</a:t>
            </a:r>
            <a:r>
              <a:rPr lang="cs-CZ" sz="2000" b="1" dirty="0" smtClean="0">
                <a:latin typeface="Calibri" pitchFamily="34" charset="0"/>
                <a:cs typeface="Calibri" pitchFamily="34" charset="0"/>
              </a:rPr>
              <a:t>)</a:t>
            </a:r>
          </a:p>
          <a:p>
            <a:pPr lvl="2">
              <a:buFontTx/>
              <a:buChar char="-"/>
            </a:pPr>
            <a:endParaRPr lang="cs-CZ" sz="2000" b="1" dirty="0" smtClean="0">
              <a:latin typeface="Calibri" pitchFamily="34" charset="0"/>
              <a:cs typeface="Calibri" pitchFamily="34" charset="0"/>
            </a:endParaRPr>
          </a:p>
          <a:p>
            <a:pPr lvl="2">
              <a:buFontTx/>
              <a:buChar char="-"/>
            </a:pPr>
            <a:endParaRPr lang="cs-CZ" sz="2000" b="1" dirty="0" smtClean="0">
              <a:latin typeface="Calibri" pitchFamily="34" charset="0"/>
              <a:cs typeface="Calibri"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476672"/>
            <a:ext cx="7416824" cy="5940088"/>
          </a:xfrm>
          <a:prstGeom prst="rect">
            <a:avLst/>
          </a:prstGeom>
          <a:noFill/>
        </p:spPr>
        <p:txBody>
          <a:bodyPr wrap="square" rtlCol="0">
            <a:spAutoFit/>
          </a:bodyPr>
          <a:lstStyle/>
          <a:p>
            <a:r>
              <a:rPr lang="cs-CZ" sz="2000" b="1" dirty="0" smtClean="0">
                <a:latin typeface="Calibri" pitchFamily="34" charset="0"/>
                <a:cs typeface="Calibri" pitchFamily="34" charset="0"/>
              </a:rPr>
              <a:t>Epigrafické památky</a:t>
            </a:r>
          </a:p>
          <a:p>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nápisy v latině nebo řečtině zhotovené celou jednotkou nebo jednotlivci</a:t>
            </a:r>
          </a:p>
          <a:p>
            <a:pPr>
              <a:buFontTx/>
              <a:buChar char="-"/>
            </a:pPr>
            <a:r>
              <a:rPr lang="cs-CZ" sz="2000" b="1" dirty="0" smtClean="0">
                <a:latin typeface="Calibri" pitchFamily="34" charset="0"/>
                <a:cs typeface="Calibri" pitchFamily="34" charset="0"/>
              </a:rPr>
              <a:t> oficiální nápisy - zprávy o dokončení stavebních prací =&gt; možnost přesné datace</a:t>
            </a:r>
          </a:p>
          <a:p>
            <a:pPr>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nápisy sakrální povahy - na oltářích</a:t>
            </a:r>
          </a:p>
          <a:p>
            <a:pPr lvl="1">
              <a:buFontTx/>
              <a:buChar char="-"/>
            </a:pPr>
            <a:r>
              <a:rPr lang="cs-CZ" sz="2000" b="1" dirty="0" smtClean="0">
                <a:latin typeface="Calibri" pitchFamily="34" charset="0"/>
                <a:cs typeface="Calibri" pitchFamily="34" charset="0"/>
              </a:rPr>
              <a:t> náboženské preference a zvyklosti vojáků</a:t>
            </a:r>
          </a:p>
          <a:p>
            <a:pPr lvl="1">
              <a:buFontTx/>
              <a:buChar char="-"/>
            </a:pPr>
            <a:r>
              <a:rPr lang="cs-CZ" sz="2000" b="1" dirty="0" smtClean="0">
                <a:latin typeface="Calibri" pitchFamily="34" charset="0"/>
                <a:cs typeface="Calibri" pitchFamily="34" charset="0"/>
              </a:rPr>
              <a:t> oltáře oficiálního kultu - zasvěceny celou jednotkou</a:t>
            </a:r>
          </a:p>
          <a:p>
            <a:pPr lvl="1">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nápisy na náhrobcích</a:t>
            </a:r>
          </a:p>
          <a:p>
            <a:pPr lvl="1">
              <a:buFontTx/>
              <a:buChar char="-"/>
            </a:pPr>
            <a:r>
              <a:rPr lang="cs-CZ" sz="2000" b="1" dirty="0" smtClean="0">
                <a:latin typeface="Calibri" pitchFamily="34" charset="0"/>
                <a:cs typeface="Calibri" pitchFamily="34" charset="0"/>
              </a:rPr>
              <a:t> často zmiňují hodnost a zařazení zesnulého</a:t>
            </a:r>
          </a:p>
          <a:p>
            <a:pPr lvl="1">
              <a:buFontTx/>
              <a:buChar char="-"/>
            </a:pPr>
            <a:endParaRPr lang="cs-CZ" sz="2000" b="1" dirty="0" smtClean="0">
              <a:latin typeface="Calibri" pitchFamily="34" charset="0"/>
              <a:cs typeface="Calibri" pitchFamily="34" charset="0"/>
            </a:endParaRPr>
          </a:p>
          <a:p>
            <a:pPr>
              <a:buFontTx/>
              <a:buChar char="-"/>
            </a:pPr>
            <a:r>
              <a:rPr lang="cs-CZ" sz="2000" b="1" dirty="0" smtClean="0">
                <a:latin typeface="Calibri" pitchFamily="34" charset="0"/>
                <a:cs typeface="Calibri" pitchFamily="34" charset="0"/>
              </a:rPr>
              <a:t> na základě těchto památek je možné určit:</a:t>
            </a:r>
          </a:p>
          <a:p>
            <a:pPr lvl="1">
              <a:buFontTx/>
              <a:buChar char="-"/>
            </a:pPr>
            <a:r>
              <a:rPr lang="cs-CZ" sz="2000" b="1" dirty="0" smtClean="0">
                <a:latin typeface="Calibri" pitchFamily="34" charset="0"/>
                <a:cs typeface="Calibri" pitchFamily="34" charset="0"/>
              </a:rPr>
              <a:t> působnost určitých útvarů v rámci říše</a:t>
            </a:r>
          </a:p>
          <a:p>
            <a:pPr lvl="1">
              <a:buFontTx/>
              <a:buChar char="-"/>
            </a:pPr>
            <a:r>
              <a:rPr lang="cs-CZ" sz="2000" b="1" dirty="0" smtClean="0">
                <a:latin typeface="Calibri" pitchFamily="34" charset="0"/>
                <a:cs typeface="Calibri" pitchFamily="34" charset="0"/>
              </a:rPr>
              <a:t> etnické složení vojenských jednotek - na základě osobních jmen a náboženských kultů</a:t>
            </a:r>
          </a:p>
          <a:p>
            <a:pPr lvl="1">
              <a:buFontTx/>
              <a:buChar char="-"/>
            </a:pPr>
            <a:r>
              <a:rPr lang="cs-CZ" sz="2000" b="1" dirty="0" smtClean="0">
                <a:latin typeface="Calibri" pitchFamily="34" charset="0"/>
                <a:cs typeface="Calibri" pitchFamily="34" charset="0"/>
              </a:rPr>
              <a:t> strukturu armády</a:t>
            </a: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0232" y="2132856"/>
            <a:ext cx="2046042" cy="309634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78px-Epitaph_des_Marcus_Caelius.JPG"/>
          <p:cNvPicPr>
            <a:picLocks noChangeAspect="1"/>
          </p:cNvPicPr>
          <p:nvPr/>
        </p:nvPicPr>
        <p:blipFill>
          <a:blip r:embed="rId2" cstate="print"/>
          <a:stretch>
            <a:fillRect/>
          </a:stretch>
        </p:blipFill>
        <p:spPr>
          <a:xfrm>
            <a:off x="323528" y="1052736"/>
            <a:ext cx="3706998" cy="4653136"/>
          </a:xfrm>
          <a:prstGeom prst="rect">
            <a:avLst/>
          </a:prstGeom>
        </p:spPr>
      </p:pic>
      <p:pic>
        <p:nvPicPr>
          <p:cNvPr id="3" name="Picture 2" descr="800px-Trencin-Roman2.JPG"/>
          <p:cNvPicPr>
            <a:picLocks noChangeAspect="1"/>
          </p:cNvPicPr>
          <p:nvPr/>
        </p:nvPicPr>
        <p:blipFill>
          <a:blip r:embed="rId3" cstate="print"/>
          <a:stretch>
            <a:fillRect/>
          </a:stretch>
        </p:blipFill>
        <p:spPr>
          <a:xfrm>
            <a:off x="4211960" y="1052736"/>
            <a:ext cx="4560507" cy="3420380"/>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ír">
  <a:themeElements>
    <a:clrScheme name="Papí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í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í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13272</TotalTime>
  <Words>3683</Words>
  <Application>Microsoft Office PowerPoint</Application>
  <PresentationFormat>Předvádění na obrazovce (4:3)</PresentationFormat>
  <Paragraphs>462</Paragraphs>
  <Slides>54</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54</vt:i4>
      </vt:variant>
    </vt:vector>
  </HeadingPairs>
  <TitlesOfParts>
    <vt:vector size="58" baseType="lpstr">
      <vt:lpstr>Calibri</vt:lpstr>
      <vt:lpstr>Constantia</vt:lpstr>
      <vt:lpstr>Wingdings 2</vt:lpstr>
      <vt:lpstr>Papír</vt:lpstr>
      <vt:lpstr>Antické reálie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Toram</dc:creator>
  <cp:lastModifiedBy>Tomáš Jirák</cp:lastModifiedBy>
  <cp:revision>1214</cp:revision>
  <dcterms:created xsi:type="dcterms:W3CDTF">2012-02-28T16:47:50Z</dcterms:created>
  <dcterms:modified xsi:type="dcterms:W3CDTF">2014-04-14T11:47:55Z</dcterms:modified>
</cp:coreProperties>
</file>