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4" r:id="rId4"/>
    <p:sldId id="260" r:id="rId5"/>
    <p:sldId id="262" r:id="rId6"/>
    <p:sldId id="261" r:id="rId7"/>
    <p:sldId id="272" r:id="rId8"/>
    <p:sldId id="273" r:id="rId9"/>
    <p:sldId id="259" r:id="rId10"/>
    <p:sldId id="264" r:id="rId11"/>
    <p:sldId id="270" r:id="rId12"/>
    <p:sldId id="263" r:id="rId13"/>
    <p:sldId id="271" r:id="rId14"/>
    <p:sldId id="258" r:id="rId15"/>
    <p:sldId id="269" r:id="rId16"/>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95EC1D4A-A796-47C3-A63E-CE236FB377E2}" type="datetimeFigureOut">
              <a:rPr lang="cs-CZ" smtClean="0"/>
              <a:t>28.4.2014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5EC1D4A-A796-47C3-A63E-CE236FB377E2}" type="datetimeFigureOut">
              <a:rPr lang="cs-CZ" smtClean="0"/>
              <a:t>28.4.2014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5EC1D4A-A796-47C3-A63E-CE236FB377E2}" type="datetimeFigureOut">
              <a:rPr lang="cs-CZ" smtClean="0"/>
              <a:t>28.4.2014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5EC1D4A-A796-47C3-A63E-CE236FB377E2}" type="datetimeFigureOut">
              <a:rPr lang="cs-CZ" smtClean="0"/>
              <a:t>28.4.2014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95EC1D4A-A796-47C3-A63E-CE236FB377E2}" type="datetimeFigureOut">
              <a:rPr lang="cs-CZ" smtClean="0"/>
              <a:t>28.4.2014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95EC1D4A-A796-47C3-A63E-CE236FB377E2}" type="datetimeFigureOut">
              <a:rPr lang="cs-CZ" smtClean="0"/>
              <a:t>28.4.2014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95EC1D4A-A796-47C3-A63E-CE236FB377E2}" type="datetimeFigureOut">
              <a:rPr lang="cs-CZ" smtClean="0"/>
              <a:t>28.4.2014</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95EC1D4A-A796-47C3-A63E-CE236FB377E2}" type="datetimeFigureOut">
              <a:rPr lang="cs-CZ" smtClean="0"/>
              <a:t>28.4.2014</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95EC1D4A-A796-47C3-A63E-CE236FB377E2}" type="datetimeFigureOut">
              <a:rPr lang="cs-CZ" smtClean="0"/>
              <a:t>28.4.2014</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95EC1D4A-A796-47C3-A63E-CE236FB377E2}" type="datetimeFigureOut">
              <a:rPr lang="cs-CZ" smtClean="0"/>
              <a:t>28.4.2014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95EC1D4A-A796-47C3-A63E-CE236FB377E2}" type="datetimeFigureOut">
              <a:rPr lang="cs-CZ" smtClean="0"/>
              <a:t>28.4.2014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EC1D4A-A796-47C3-A63E-CE236FB377E2}" type="datetimeFigureOut">
              <a:rPr lang="cs-CZ" smtClean="0"/>
              <a:t>28.4.2014</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57A5DF-1266-40EA-9282-1E66B9DE06C0}"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hkupop.hku.hk/english/release/release638.html" TargetMode="External"/><Relationship Id="rId2" Type="http://schemas.openxmlformats.org/officeDocument/2006/relationships/hyperlink" Target="http://www.pewglobal.org/database/indicator/3/country/45/" TargetMode="External"/><Relationship Id="rId1" Type="http://schemas.openxmlformats.org/officeDocument/2006/relationships/slideLayout" Target="../slideLayouts/slideLayout2.xml"/><Relationship Id="rId4" Type="http://schemas.openxmlformats.org/officeDocument/2006/relationships/hyperlink" Target="http://www.chinasmack.com/2011/pictures/adrian-fisk-what-are-young-chinese-thinking-about.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smtClean="0"/>
              <a:t>Verejná</a:t>
            </a:r>
            <a:r>
              <a:rPr lang="cs-CZ" dirty="0" smtClean="0"/>
              <a:t> </a:t>
            </a:r>
            <a:r>
              <a:rPr lang="cs-CZ" dirty="0" err="1" smtClean="0"/>
              <a:t>mienka</a:t>
            </a:r>
            <a:r>
              <a:rPr lang="cs-CZ" dirty="0" smtClean="0"/>
              <a:t> a </a:t>
            </a:r>
            <a:r>
              <a:rPr lang="cs-CZ" dirty="0" err="1" smtClean="0"/>
              <a:t>médiá</a:t>
            </a:r>
            <a:r>
              <a:rPr lang="cs-CZ" dirty="0" smtClean="0"/>
              <a:t> v </a:t>
            </a:r>
            <a:r>
              <a:rPr lang="cs-CZ" dirty="0" err="1" smtClean="0"/>
              <a:t>čínskej</a:t>
            </a:r>
            <a:r>
              <a:rPr lang="cs-CZ" dirty="0" smtClean="0"/>
              <a:t> ZP</a:t>
            </a:r>
            <a:endParaRPr lang="cs-CZ" dirty="0"/>
          </a:p>
        </p:txBody>
      </p:sp>
      <p:sp>
        <p:nvSpPr>
          <p:cNvPr id="3" name="Podnadpis 2"/>
          <p:cNvSpPr>
            <a:spLocks noGrp="1"/>
          </p:cNvSpPr>
          <p:nvPr>
            <p:ph type="subTitle" idx="1"/>
          </p:nvPr>
        </p:nvSpPr>
        <p:spPr/>
        <p:txBody>
          <a:bodyPr/>
          <a:lstStyle/>
          <a:p>
            <a:r>
              <a:rPr lang="cs-CZ" dirty="0" smtClean="0"/>
              <a:t>Richard </a:t>
            </a:r>
            <a:r>
              <a:rPr lang="cs-CZ" dirty="0" err="1" smtClean="0"/>
              <a:t>Turcsányi</a:t>
            </a:r>
            <a:endParaRPr lang="cs-CZ" dirty="0"/>
          </a:p>
        </p:txBody>
      </p:sp>
    </p:spTree>
    <p:extLst>
      <p:ext uri="{BB962C8B-B14F-4D97-AF65-F5344CB8AC3E}">
        <p14:creationId xmlns:p14="http://schemas.microsoft.com/office/powerpoint/2010/main" val="10052830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Čínske</a:t>
            </a:r>
            <a:r>
              <a:rPr lang="cs-CZ" dirty="0" smtClean="0"/>
              <a:t> </a:t>
            </a:r>
            <a:r>
              <a:rPr lang="cs-CZ" dirty="0" err="1" smtClean="0"/>
              <a:t>prieskumy</a:t>
            </a:r>
            <a:r>
              <a:rPr lang="cs-CZ" dirty="0" smtClean="0"/>
              <a:t> </a:t>
            </a:r>
            <a:r>
              <a:rPr lang="cs-CZ" dirty="0" err="1" smtClean="0"/>
              <a:t>verejnej</a:t>
            </a:r>
            <a:r>
              <a:rPr lang="cs-CZ" dirty="0" smtClean="0"/>
              <a:t> </a:t>
            </a:r>
            <a:r>
              <a:rPr lang="cs-CZ" dirty="0" err="1" smtClean="0"/>
              <a:t>mienky</a:t>
            </a:r>
            <a:endParaRPr lang="cs-CZ" dirty="0"/>
          </a:p>
        </p:txBody>
      </p:sp>
      <p:sp>
        <p:nvSpPr>
          <p:cNvPr id="3" name="Zástupný symbol pro obsah 2"/>
          <p:cNvSpPr>
            <a:spLocks noGrp="1"/>
          </p:cNvSpPr>
          <p:nvPr>
            <p:ph idx="1"/>
          </p:nvPr>
        </p:nvSpPr>
        <p:spPr/>
        <p:txBody>
          <a:bodyPr>
            <a:normAutofit/>
          </a:bodyPr>
          <a:lstStyle/>
          <a:p>
            <a:r>
              <a:rPr lang="cs-CZ" dirty="0">
                <a:hlinkClick r:id="rId2"/>
              </a:rPr>
              <a:t>http://www.pewglobal.org/database/indicator/3/country/45</a:t>
            </a:r>
            <a:r>
              <a:rPr lang="cs-CZ" dirty="0" smtClean="0">
                <a:hlinkClick r:id="rId2"/>
              </a:rPr>
              <a:t>/</a:t>
            </a:r>
            <a:endParaRPr lang="cs-CZ" dirty="0" smtClean="0"/>
          </a:p>
          <a:p>
            <a:r>
              <a:rPr lang="cs-CZ" dirty="0" smtClean="0">
                <a:hlinkClick r:id="rId3"/>
              </a:rPr>
              <a:t>http</a:t>
            </a:r>
            <a:r>
              <a:rPr lang="cs-CZ" dirty="0">
                <a:hlinkClick r:id="rId3"/>
              </a:rPr>
              <a:t>://</a:t>
            </a:r>
            <a:r>
              <a:rPr lang="cs-CZ" dirty="0" smtClean="0">
                <a:hlinkClick r:id="rId3"/>
              </a:rPr>
              <a:t>hkupop.hku.hk/english/release/release638.html</a:t>
            </a:r>
            <a:endParaRPr lang="cs-CZ" dirty="0" smtClean="0"/>
          </a:p>
          <a:p>
            <a:r>
              <a:rPr lang="cs-CZ" dirty="0">
                <a:hlinkClick r:id="rId4"/>
              </a:rPr>
              <a:t>http://</a:t>
            </a:r>
            <a:r>
              <a:rPr lang="cs-CZ" dirty="0" smtClean="0">
                <a:hlinkClick r:id="rId4"/>
              </a:rPr>
              <a:t>www.chinasmack.com/2011/pictures/adrian-fisk-what-are-young-chinese-thinking-about.html</a:t>
            </a:r>
            <a:endParaRPr lang="cs-CZ" dirty="0" smtClean="0"/>
          </a:p>
          <a:p>
            <a:pPr marL="0" indent="0">
              <a:buNone/>
            </a:pPr>
            <a:endParaRPr lang="cs-CZ" dirty="0" smtClean="0"/>
          </a:p>
          <a:p>
            <a:endParaRPr lang="cs-CZ" dirty="0" smtClean="0"/>
          </a:p>
          <a:p>
            <a:endParaRPr lang="cs-CZ" dirty="0"/>
          </a:p>
        </p:txBody>
      </p:sp>
    </p:spTree>
    <p:extLst>
      <p:ext uri="{BB962C8B-B14F-4D97-AF65-F5344CB8AC3E}">
        <p14:creationId xmlns:p14="http://schemas.microsoft.com/office/powerpoint/2010/main" val="3919685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Čínské </a:t>
            </a:r>
            <a:r>
              <a:rPr lang="cs-CZ" dirty="0" err="1" smtClean="0"/>
              <a:t>médiá</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err="1" smtClean="0"/>
              <a:t>Autoritatívne</a:t>
            </a:r>
            <a:r>
              <a:rPr lang="cs-CZ" dirty="0" smtClean="0"/>
              <a:t> – </a:t>
            </a:r>
            <a:r>
              <a:rPr lang="cs-CZ" dirty="0" err="1" smtClean="0"/>
              <a:t>semi-autoritatívne</a:t>
            </a:r>
            <a:r>
              <a:rPr lang="cs-CZ" dirty="0" smtClean="0"/>
              <a:t> – </a:t>
            </a:r>
            <a:r>
              <a:rPr lang="cs-CZ" dirty="0" err="1" smtClean="0"/>
              <a:t>komerčné</a:t>
            </a:r>
            <a:endParaRPr lang="cs-CZ" dirty="0" smtClean="0"/>
          </a:p>
          <a:p>
            <a:r>
              <a:rPr lang="cs-CZ" dirty="0" smtClean="0"/>
              <a:t>Ehm – „free media“?</a:t>
            </a:r>
          </a:p>
          <a:p>
            <a:r>
              <a:rPr lang="cs-CZ" dirty="0" err="1" smtClean="0"/>
              <a:t>Jiang</a:t>
            </a:r>
            <a:r>
              <a:rPr lang="cs-CZ" dirty="0" smtClean="0"/>
              <a:t> Zemin: </a:t>
            </a:r>
            <a:r>
              <a:rPr lang="cs-CZ" dirty="0" err="1" smtClean="0"/>
              <a:t>stratové</a:t>
            </a:r>
            <a:r>
              <a:rPr lang="cs-CZ" dirty="0" smtClean="0"/>
              <a:t> </a:t>
            </a:r>
            <a:r>
              <a:rPr lang="cs-CZ" dirty="0" err="1" smtClean="0"/>
              <a:t>médiá</a:t>
            </a:r>
            <a:r>
              <a:rPr lang="cs-CZ" dirty="0" smtClean="0"/>
              <a:t> </a:t>
            </a:r>
            <a:r>
              <a:rPr lang="cs-CZ" dirty="0" err="1" smtClean="0"/>
              <a:t>budú</a:t>
            </a:r>
            <a:r>
              <a:rPr lang="cs-CZ" dirty="0" smtClean="0"/>
              <a:t> </a:t>
            </a:r>
            <a:r>
              <a:rPr lang="cs-CZ" dirty="0" err="1" smtClean="0"/>
              <a:t>zatvorené</a:t>
            </a:r>
            <a:endParaRPr lang="cs-CZ" dirty="0"/>
          </a:p>
          <a:p>
            <a:pPr lvl="1"/>
            <a:r>
              <a:rPr lang="cs-CZ" dirty="0" smtClean="0"/>
              <a:t>Dnes: 80 % </a:t>
            </a:r>
            <a:r>
              <a:rPr lang="cs-CZ" dirty="0" err="1" smtClean="0"/>
              <a:t>zdrojov</a:t>
            </a:r>
            <a:r>
              <a:rPr lang="cs-CZ" dirty="0" smtClean="0"/>
              <a:t> médií z </a:t>
            </a:r>
            <a:r>
              <a:rPr lang="cs-CZ" dirty="0" err="1" smtClean="0"/>
              <a:t>inzercie</a:t>
            </a:r>
            <a:endParaRPr lang="cs-CZ" dirty="0" smtClean="0"/>
          </a:p>
          <a:p>
            <a:r>
              <a:rPr lang="cs-CZ" dirty="0" err="1" smtClean="0"/>
              <a:t>Global</a:t>
            </a:r>
            <a:r>
              <a:rPr lang="cs-CZ" dirty="0" smtClean="0"/>
              <a:t> </a:t>
            </a:r>
            <a:r>
              <a:rPr lang="cs-CZ" dirty="0" err="1" smtClean="0"/>
              <a:t>Times</a:t>
            </a:r>
            <a:endParaRPr lang="cs-CZ" dirty="0" smtClean="0"/>
          </a:p>
          <a:p>
            <a:pPr lvl="1"/>
            <a:r>
              <a:rPr lang="cs-CZ" dirty="0" err="1" smtClean="0"/>
              <a:t>Populárny</a:t>
            </a:r>
            <a:r>
              <a:rPr lang="cs-CZ" dirty="0" smtClean="0"/>
              <a:t> nacionalizmus</a:t>
            </a:r>
          </a:p>
          <a:p>
            <a:r>
              <a:rPr lang="cs-CZ" dirty="0" err="1" smtClean="0"/>
              <a:t>Southern</a:t>
            </a:r>
            <a:r>
              <a:rPr lang="cs-CZ" dirty="0" smtClean="0"/>
              <a:t> </a:t>
            </a:r>
            <a:r>
              <a:rPr lang="cs-CZ" dirty="0" err="1" smtClean="0"/>
              <a:t>Weekly</a:t>
            </a:r>
            <a:endParaRPr lang="cs-CZ" dirty="0" smtClean="0"/>
          </a:p>
          <a:p>
            <a:pPr lvl="1"/>
            <a:r>
              <a:rPr lang="cs-CZ" dirty="0" err="1" smtClean="0"/>
              <a:t>Liberálnejšie</a:t>
            </a:r>
            <a:r>
              <a:rPr lang="cs-CZ" dirty="0" smtClean="0"/>
              <a:t> názory</a:t>
            </a:r>
          </a:p>
          <a:p>
            <a:r>
              <a:rPr lang="cs-CZ" dirty="0" err="1" smtClean="0"/>
              <a:t>Schopnosť</a:t>
            </a:r>
            <a:r>
              <a:rPr lang="cs-CZ" dirty="0" smtClean="0"/>
              <a:t> vlády </a:t>
            </a:r>
            <a:r>
              <a:rPr lang="cs-CZ" dirty="0" err="1" smtClean="0"/>
              <a:t>kontrolovať</a:t>
            </a:r>
            <a:r>
              <a:rPr lang="cs-CZ" dirty="0" smtClean="0"/>
              <a:t> obsah?</a:t>
            </a:r>
            <a:endParaRPr lang="cs-CZ" dirty="0"/>
          </a:p>
        </p:txBody>
      </p:sp>
    </p:spTree>
    <p:extLst>
      <p:ext uri="{BB962C8B-B14F-4D97-AF65-F5344CB8AC3E}">
        <p14:creationId xmlns:p14="http://schemas.microsoft.com/office/powerpoint/2010/main" val="27212771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Čínsky nacionalizmus</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Pocit hrdosti a </a:t>
            </a:r>
            <a:r>
              <a:rPr lang="cs-CZ" dirty="0" err="1" smtClean="0"/>
              <a:t>poníženia</a:t>
            </a:r>
            <a:endParaRPr lang="cs-CZ" dirty="0" smtClean="0"/>
          </a:p>
          <a:p>
            <a:r>
              <a:rPr lang="cs-CZ" dirty="0" smtClean="0"/>
              <a:t>Dvojsečná zbraň: legitimita strany/vlády, </a:t>
            </a:r>
            <a:r>
              <a:rPr lang="cs-CZ" dirty="0" err="1" smtClean="0"/>
              <a:t>možnosť</a:t>
            </a:r>
            <a:r>
              <a:rPr lang="cs-CZ" dirty="0" smtClean="0"/>
              <a:t> kritiky</a:t>
            </a:r>
          </a:p>
          <a:p>
            <a:r>
              <a:rPr lang="cs-CZ" dirty="0" err="1" smtClean="0"/>
              <a:t>Štátny</a:t>
            </a:r>
            <a:r>
              <a:rPr lang="cs-CZ" dirty="0" smtClean="0"/>
              <a:t> nacionalizmus v. </a:t>
            </a:r>
            <a:r>
              <a:rPr lang="cs-CZ" dirty="0" err="1" smtClean="0"/>
              <a:t>populárny</a:t>
            </a:r>
            <a:r>
              <a:rPr lang="cs-CZ" dirty="0" smtClean="0"/>
              <a:t> nacionalizmus</a:t>
            </a:r>
          </a:p>
          <a:p>
            <a:pPr lvl="1"/>
            <a:r>
              <a:rPr lang="cs-CZ" i="1" dirty="0" err="1" smtClean="0"/>
              <a:t>Aiguo</a:t>
            </a:r>
            <a:r>
              <a:rPr lang="cs-CZ" dirty="0" smtClean="0"/>
              <a:t> </a:t>
            </a:r>
            <a:r>
              <a:rPr lang="cs-CZ" i="1" dirty="0" err="1" smtClean="0"/>
              <a:t>zhuyi</a:t>
            </a:r>
            <a:r>
              <a:rPr lang="cs-CZ" dirty="0" smtClean="0"/>
              <a:t> (</a:t>
            </a:r>
            <a:r>
              <a:rPr lang="cs-CZ" dirty="0" err="1" smtClean="0"/>
              <a:t>milovať</a:t>
            </a:r>
            <a:r>
              <a:rPr lang="cs-CZ" dirty="0" smtClean="0"/>
              <a:t> </a:t>
            </a:r>
            <a:r>
              <a:rPr lang="cs-CZ" dirty="0" err="1" smtClean="0"/>
              <a:t>štát</a:t>
            </a:r>
            <a:r>
              <a:rPr lang="cs-CZ" dirty="0" smtClean="0"/>
              <a:t>/krajinu - patriotizmus) – </a:t>
            </a:r>
            <a:r>
              <a:rPr lang="cs-CZ" dirty="0" err="1" smtClean="0"/>
              <a:t>nerozlišovanie</a:t>
            </a:r>
            <a:r>
              <a:rPr lang="cs-CZ" dirty="0" smtClean="0"/>
              <a:t> </a:t>
            </a:r>
            <a:r>
              <a:rPr lang="cs-CZ" dirty="0" err="1" smtClean="0"/>
              <a:t>medzi</a:t>
            </a:r>
            <a:r>
              <a:rPr lang="cs-CZ" dirty="0" smtClean="0"/>
              <a:t> </a:t>
            </a:r>
            <a:r>
              <a:rPr lang="cs-CZ" dirty="0" err="1" smtClean="0"/>
              <a:t>štátom</a:t>
            </a:r>
            <a:r>
              <a:rPr lang="cs-CZ" dirty="0" smtClean="0"/>
              <a:t> a krajinou</a:t>
            </a:r>
          </a:p>
          <a:p>
            <a:pPr lvl="1"/>
            <a:r>
              <a:rPr lang="cs-CZ" dirty="0" err="1" smtClean="0"/>
              <a:t>Zahraničná</a:t>
            </a:r>
            <a:r>
              <a:rPr lang="cs-CZ" dirty="0" smtClean="0"/>
              <a:t> kritika </a:t>
            </a:r>
            <a:r>
              <a:rPr lang="cs-CZ" dirty="0" err="1" smtClean="0"/>
              <a:t>vládnych</a:t>
            </a:r>
            <a:r>
              <a:rPr lang="cs-CZ" dirty="0" smtClean="0"/>
              <a:t> </a:t>
            </a:r>
            <a:r>
              <a:rPr lang="cs-CZ" dirty="0" err="1" smtClean="0"/>
              <a:t>politík</a:t>
            </a:r>
            <a:r>
              <a:rPr lang="cs-CZ" dirty="0" smtClean="0"/>
              <a:t> vnímaná </a:t>
            </a:r>
            <a:r>
              <a:rPr lang="cs-CZ" dirty="0" err="1" smtClean="0"/>
              <a:t>ako</a:t>
            </a:r>
            <a:r>
              <a:rPr lang="cs-CZ" dirty="0" smtClean="0"/>
              <a:t> kritika proti </a:t>
            </a:r>
            <a:r>
              <a:rPr lang="cs-CZ" dirty="0" err="1" smtClean="0"/>
              <a:t>krajine</a:t>
            </a:r>
            <a:endParaRPr lang="cs-CZ" dirty="0" smtClean="0"/>
          </a:p>
          <a:p>
            <a:endParaRPr lang="cs-CZ" dirty="0"/>
          </a:p>
          <a:p>
            <a:r>
              <a:rPr lang="cs-CZ" dirty="0" err="1" smtClean="0"/>
              <a:t>Stockman</a:t>
            </a:r>
            <a:r>
              <a:rPr lang="cs-CZ" dirty="0" smtClean="0"/>
              <a:t>: zahraniční </a:t>
            </a:r>
            <a:r>
              <a:rPr lang="cs-CZ" dirty="0" err="1" smtClean="0"/>
              <a:t>autori</a:t>
            </a:r>
            <a:r>
              <a:rPr lang="cs-CZ" dirty="0" smtClean="0"/>
              <a:t> </a:t>
            </a:r>
            <a:r>
              <a:rPr lang="cs-CZ" dirty="0" err="1" smtClean="0"/>
              <a:t>obviňujú</a:t>
            </a:r>
            <a:r>
              <a:rPr lang="cs-CZ" dirty="0" smtClean="0"/>
              <a:t> CCP z nacionalizmu, </a:t>
            </a:r>
            <a:r>
              <a:rPr lang="cs-CZ" dirty="0" err="1" smtClean="0"/>
              <a:t>čínski</a:t>
            </a:r>
            <a:r>
              <a:rPr lang="cs-CZ" dirty="0" smtClean="0"/>
              <a:t> </a:t>
            </a:r>
            <a:r>
              <a:rPr lang="cs-CZ" dirty="0" err="1" smtClean="0"/>
              <a:t>autori</a:t>
            </a:r>
            <a:r>
              <a:rPr lang="cs-CZ" dirty="0" smtClean="0"/>
              <a:t> </a:t>
            </a:r>
            <a:r>
              <a:rPr lang="cs-CZ" dirty="0" err="1" smtClean="0"/>
              <a:t>obviňujú</a:t>
            </a:r>
            <a:r>
              <a:rPr lang="cs-CZ" dirty="0" smtClean="0"/>
              <a:t> </a:t>
            </a:r>
            <a:r>
              <a:rPr lang="cs-CZ" dirty="0" err="1" smtClean="0"/>
              <a:t>čínske</a:t>
            </a:r>
            <a:r>
              <a:rPr lang="cs-CZ" dirty="0" smtClean="0"/>
              <a:t> </a:t>
            </a:r>
            <a:r>
              <a:rPr lang="cs-CZ" dirty="0" err="1" smtClean="0"/>
              <a:t>komerčné</a:t>
            </a:r>
            <a:r>
              <a:rPr lang="cs-CZ" dirty="0" smtClean="0"/>
              <a:t> </a:t>
            </a:r>
            <a:r>
              <a:rPr lang="cs-CZ" dirty="0" err="1" smtClean="0"/>
              <a:t>médiá</a:t>
            </a:r>
            <a:endParaRPr lang="cs-CZ" dirty="0" smtClean="0"/>
          </a:p>
          <a:p>
            <a:endParaRPr lang="cs-CZ" dirty="0"/>
          </a:p>
        </p:txBody>
      </p:sp>
    </p:spTree>
    <p:extLst>
      <p:ext uri="{BB962C8B-B14F-4D97-AF65-F5344CB8AC3E}">
        <p14:creationId xmlns:p14="http://schemas.microsoft.com/office/powerpoint/2010/main" val="4887347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Protesty v </a:t>
            </a:r>
            <a:r>
              <a:rPr lang="cs-CZ" dirty="0" err="1" smtClean="0"/>
              <a:t>Číne</a:t>
            </a:r>
            <a:endParaRPr lang="cs-CZ" dirty="0"/>
          </a:p>
        </p:txBody>
      </p:sp>
      <p:sp>
        <p:nvSpPr>
          <p:cNvPr id="3" name="Zástupný symbol pro obsah 2"/>
          <p:cNvSpPr>
            <a:spLocks noGrp="1"/>
          </p:cNvSpPr>
          <p:nvPr>
            <p:ph idx="1"/>
          </p:nvPr>
        </p:nvSpPr>
        <p:spPr/>
        <p:txBody>
          <a:bodyPr/>
          <a:lstStyle/>
          <a:p>
            <a:r>
              <a:rPr lang="cs-CZ" dirty="0" err="1" smtClean="0"/>
              <a:t>Legitimizačný</a:t>
            </a:r>
            <a:r>
              <a:rPr lang="cs-CZ" dirty="0" smtClean="0"/>
              <a:t> problém – </a:t>
            </a:r>
            <a:r>
              <a:rPr lang="cs-CZ" dirty="0" err="1" smtClean="0"/>
              <a:t>absencia</a:t>
            </a:r>
            <a:r>
              <a:rPr lang="cs-CZ" dirty="0" smtClean="0"/>
              <a:t> </a:t>
            </a:r>
            <a:r>
              <a:rPr lang="cs-CZ" dirty="0" err="1" smtClean="0"/>
              <a:t>volieb</a:t>
            </a:r>
            <a:endParaRPr lang="cs-CZ" dirty="0" smtClean="0"/>
          </a:p>
          <a:p>
            <a:r>
              <a:rPr lang="cs-CZ" dirty="0" err="1" smtClean="0"/>
              <a:t>Povoliť</a:t>
            </a:r>
            <a:r>
              <a:rPr lang="cs-CZ" dirty="0" smtClean="0"/>
              <a:t> v. </a:t>
            </a:r>
            <a:r>
              <a:rPr lang="cs-CZ" dirty="0" err="1" smtClean="0"/>
              <a:t>nepovoliť</a:t>
            </a:r>
            <a:r>
              <a:rPr lang="cs-CZ" dirty="0" smtClean="0"/>
              <a:t>?</a:t>
            </a:r>
          </a:p>
          <a:p>
            <a:r>
              <a:rPr lang="cs-CZ" dirty="0" err="1" smtClean="0"/>
              <a:t>Vylepšenie</a:t>
            </a:r>
            <a:r>
              <a:rPr lang="cs-CZ" dirty="0" smtClean="0"/>
              <a:t> </a:t>
            </a:r>
            <a:r>
              <a:rPr lang="cs-CZ" dirty="0" err="1" smtClean="0"/>
              <a:t>vyjednávacej</a:t>
            </a:r>
            <a:r>
              <a:rPr lang="cs-CZ" dirty="0" smtClean="0"/>
              <a:t> </a:t>
            </a:r>
            <a:r>
              <a:rPr lang="cs-CZ" dirty="0" err="1" smtClean="0"/>
              <a:t>pozície</a:t>
            </a:r>
            <a:r>
              <a:rPr lang="cs-CZ" dirty="0"/>
              <a:t> </a:t>
            </a:r>
            <a:r>
              <a:rPr lang="cs-CZ" dirty="0" smtClean="0"/>
              <a:t>(signál na </a:t>
            </a:r>
            <a:r>
              <a:rPr lang="cs-CZ" dirty="0" err="1" smtClean="0"/>
              <a:t>vonok</a:t>
            </a:r>
            <a:r>
              <a:rPr lang="cs-CZ" dirty="0" smtClean="0"/>
              <a:t>)</a:t>
            </a:r>
            <a:endParaRPr lang="cs-CZ" dirty="0"/>
          </a:p>
        </p:txBody>
      </p:sp>
    </p:spTree>
    <p:extLst>
      <p:ext uri="{BB962C8B-B14F-4D97-AF65-F5344CB8AC3E}">
        <p14:creationId xmlns:p14="http://schemas.microsoft.com/office/powerpoint/2010/main" val="3513317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Reakcie</a:t>
            </a:r>
            <a:r>
              <a:rPr lang="cs-CZ" dirty="0" smtClean="0"/>
              <a:t> na </a:t>
            </a:r>
            <a:r>
              <a:rPr lang="cs-CZ" dirty="0" err="1" smtClean="0"/>
              <a:t>verejnú</a:t>
            </a:r>
            <a:r>
              <a:rPr lang="cs-CZ" dirty="0" smtClean="0"/>
              <a:t> </a:t>
            </a:r>
            <a:r>
              <a:rPr lang="cs-CZ" dirty="0" err="1" smtClean="0"/>
              <a:t>mienku</a:t>
            </a:r>
            <a:r>
              <a:rPr lang="cs-CZ" dirty="0" smtClean="0"/>
              <a:t> (Weiss)</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785165053"/>
              </p:ext>
            </p:extLst>
          </p:nvPr>
        </p:nvGraphicFramePr>
        <p:xfrm>
          <a:off x="683568" y="1772815"/>
          <a:ext cx="7776863" cy="4680520"/>
        </p:xfrm>
        <a:graphic>
          <a:graphicData uri="http://schemas.openxmlformats.org/drawingml/2006/table">
            <a:tbl>
              <a:tblPr>
                <a:tableStyleId>{5C22544A-7EE6-4342-B048-85BDC9FD1C3A}</a:tableStyleId>
              </a:tblPr>
              <a:tblGrid>
                <a:gridCol w="1152128"/>
                <a:gridCol w="1826766"/>
                <a:gridCol w="2472236"/>
                <a:gridCol w="2325733"/>
              </a:tblGrid>
              <a:tr h="1170130">
                <a:tc>
                  <a:txBody>
                    <a:bodyPr/>
                    <a:lstStyle/>
                    <a:p>
                      <a:pPr algn="l" fontAlgn="b"/>
                      <a:endParaRPr lang="cs-CZ" sz="2400" b="0" i="0" u="none" strike="noStrike" dirty="0">
                        <a:solidFill>
                          <a:srgbClr val="000000"/>
                        </a:solidFill>
                        <a:effectLst/>
                        <a:latin typeface="Calibri"/>
                      </a:endParaRPr>
                    </a:p>
                  </a:txBody>
                  <a:tcPr marL="9525" marR="9525" marT="9525" marB="0" anchor="b"/>
                </a:tc>
                <a:tc>
                  <a:txBody>
                    <a:bodyPr/>
                    <a:lstStyle/>
                    <a:p>
                      <a:pPr algn="l" fontAlgn="b"/>
                      <a:endParaRPr lang="cs-CZ" sz="2400" b="0" i="0" u="none" strike="noStrike">
                        <a:solidFill>
                          <a:srgbClr val="000000"/>
                        </a:solidFill>
                        <a:effectLst/>
                        <a:latin typeface="Calibri"/>
                      </a:endParaRPr>
                    </a:p>
                  </a:txBody>
                  <a:tcPr marL="9525" marR="9525" marT="9525" marB="0" anchor="b"/>
                </a:tc>
                <a:tc gridSpan="2">
                  <a:txBody>
                    <a:bodyPr/>
                    <a:lstStyle/>
                    <a:p>
                      <a:pPr algn="ctr" fontAlgn="b"/>
                      <a:r>
                        <a:rPr lang="cs-CZ" sz="2400" b="1" u="none" strike="noStrike" dirty="0" err="1">
                          <a:effectLst/>
                        </a:rPr>
                        <a:t>Občania</a:t>
                      </a:r>
                      <a:endParaRPr lang="cs-CZ" sz="2400" b="1" i="0" u="none" strike="noStrike" dirty="0">
                        <a:solidFill>
                          <a:srgbClr val="000000"/>
                        </a:solidFill>
                        <a:effectLst/>
                        <a:latin typeface="Calibri"/>
                      </a:endParaRPr>
                    </a:p>
                  </a:txBody>
                  <a:tcPr marL="9525" marR="9525" marT="9525" marB="0" anchor="b"/>
                </a:tc>
                <a:tc hMerge="1">
                  <a:txBody>
                    <a:bodyPr/>
                    <a:lstStyle/>
                    <a:p>
                      <a:endParaRPr lang="cs-CZ"/>
                    </a:p>
                  </a:txBody>
                  <a:tcPr/>
                </a:tc>
              </a:tr>
              <a:tr h="1170130">
                <a:tc>
                  <a:txBody>
                    <a:bodyPr/>
                    <a:lstStyle/>
                    <a:p>
                      <a:pPr algn="l" fontAlgn="b"/>
                      <a:endParaRPr lang="cs-CZ" sz="2400" b="0" i="0" u="none" strike="noStrike">
                        <a:solidFill>
                          <a:srgbClr val="000000"/>
                        </a:solidFill>
                        <a:effectLst/>
                        <a:latin typeface="Calibri"/>
                      </a:endParaRPr>
                    </a:p>
                  </a:txBody>
                  <a:tcPr marL="9525" marR="9525" marT="9525" marB="0" anchor="b"/>
                </a:tc>
                <a:tc>
                  <a:txBody>
                    <a:bodyPr/>
                    <a:lstStyle/>
                    <a:p>
                      <a:pPr algn="l" fontAlgn="b"/>
                      <a:endParaRPr lang="cs-CZ" sz="2400" b="0" i="0" u="none" strike="noStrike">
                        <a:solidFill>
                          <a:srgbClr val="000000"/>
                        </a:solidFill>
                        <a:effectLst/>
                        <a:latin typeface="Calibri"/>
                      </a:endParaRPr>
                    </a:p>
                  </a:txBody>
                  <a:tcPr marL="9525" marR="9525" marT="9525" marB="0" anchor="b"/>
                </a:tc>
                <a:tc>
                  <a:txBody>
                    <a:bodyPr/>
                    <a:lstStyle/>
                    <a:p>
                      <a:pPr algn="l" fontAlgn="b"/>
                      <a:r>
                        <a:rPr lang="cs-CZ" sz="2400" i="1" u="none" strike="noStrike" dirty="0">
                          <a:effectLst/>
                        </a:rPr>
                        <a:t>mobilizovaný</a:t>
                      </a:r>
                      <a:endParaRPr lang="cs-CZ" sz="2400" b="0" i="1" u="none" strike="noStrike" dirty="0">
                        <a:solidFill>
                          <a:srgbClr val="000000"/>
                        </a:solidFill>
                        <a:effectLst/>
                        <a:latin typeface="Calibri"/>
                      </a:endParaRPr>
                    </a:p>
                  </a:txBody>
                  <a:tcPr marL="9525" marR="9525" marT="9525" marB="0" anchor="b"/>
                </a:tc>
                <a:tc>
                  <a:txBody>
                    <a:bodyPr/>
                    <a:lstStyle/>
                    <a:p>
                      <a:pPr algn="l" fontAlgn="b"/>
                      <a:r>
                        <a:rPr lang="cs-CZ" sz="2400" i="1" u="none" strike="noStrike" dirty="0">
                          <a:effectLst/>
                        </a:rPr>
                        <a:t>nemobilizovaný</a:t>
                      </a:r>
                      <a:endParaRPr lang="cs-CZ" sz="2400" b="0" i="1" u="none" strike="noStrike" dirty="0">
                        <a:solidFill>
                          <a:srgbClr val="000000"/>
                        </a:solidFill>
                        <a:effectLst/>
                        <a:latin typeface="Calibri"/>
                      </a:endParaRPr>
                    </a:p>
                  </a:txBody>
                  <a:tcPr marL="9525" marR="9525" marT="9525" marB="0" anchor="b"/>
                </a:tc>
              </a:tr>
              <a:tr h="1170130">
                <a:tc rowSpan="2">
                  <a:txBody>
                    <a:bodyPr/>
                    <a:lstStyle/>
                    <a:p>
                      <a:pPr algn="ctr" fontAlgn="b"/>
                      <a:r>
                        <a:rPr lang="cs-CZ" sz="2400" b="1" u="none" strike="noStrike" dirty="0">
                          <a:effectLst/>
                        </a:rPr>
                        <a:t>Vláda</a:t>
                      </a:r>
                      <a:endParaRPr lang="cs-CZ" sz="2400" b="1" i="0" u="none" strike="noStrike" dirty="0">
                        <a:solidFill>
                          <a:srgbClr val="000000"/>
                        </a:solidFill>
                        <a:effectLst/>
                        <a:latin typeface="Calibri"/>
                      </a:endParaRPr>
                    </a:p>
                  </a:txBody>
                  <a:tcPr marL="9525" marR="9525" marT="9525" marB="0" anchor="b"/>
                </a:tc>
                <a:tc>
                  <a:txBody>
                    <a:bodyPr/>
                    <a:lstStyle/>
                    <a:p>
                      <a:pPr algn="l" fontAlgn="b"/>
                      <a:r>
                        <a:rPr lang="cs-CZ" sz="2400" i="1" u="none" strike="noStrike" dirty="0">
                          <a:effectLst/>
                        </a:rPr>
                        <a:t>dovolené</a:t>
                      </a:r>
                      <a:endParaRPr lang="cs-CZ" sz="2400" b="0" i="1" u="none" strike="noStrike" dirty="0">
                        <a:solidFill>
                          <a:srgbClr val="000000"/>
                        </a:solidFill>
                        <a:effectLst/>
                        <a:latin typeface="Calibri"/>
                      </a:endParaRPr>
                    </a:p>
                  </a:txBody>
                  <a:tcPr marL="9525" marR="9525" marT="9525" marB="0" anchor="b"/>
                </a:tc>
                <a:tc>
                  <a:txBody>
                    <a:bodyPr/>
                    <a:lstStyle/>
                    <a:p>
                      <a:pPr algn="l" fontAlgn="b"/>
                      <a:r>
                        <a:rPr lang="cs-CZ" sz="2400" u="none" strike="noStrike">
                          <a:effectLst/>
                        </a:rPr>
                        <a:t>Skutočné protesty</a:t>
                      </a:r>
                      <a:endParaRPr lang="cs-CZ" sz="2400" b="0" i="0" u="none" strike="noStrike">
                        <a:solidFill>
                          <a:srgbClr val="000000"/>
                        </a:solidFill>
                        <a:effectLst/>
                        <a:latin typeface="Calibri"/>
                      </a:endParaRPr>
                    </a:p>
                  </a:txBody>
                  <a:tcPr marL="9525" marR="9525" marT="9525" marB="0" anchor="b"/>
                </a:tc>
                <a:tc>
                  <a:txBody>
                    <a:bodyPr/>
                    <a:lstStyle/>
                    <a:p>
                      <a:pPr algn="l" fontAlgn="b"/>
                      <a:r>
                        <a:rPr lang="cs-CZ" sz="2400" u="none" strike="noStrike" dirty="0" err="1">
                          <a:effectLst/>
                        </a:rPr>
                        <a:t>Umelé</a:t>
                      </a:r>
                      <a:r>
                        <a:rPr lang="cs-CZ" sz="2400" u="none" strike="noStrike" dirty="0">
                          <a:effectLst/>
                        </a:rPr>
                        <a:t> protesty</a:t>
                      </a:r>
                      <a:endParaRPr lang="cs-CZ" sz="2400" b="0" i="0" u="none" strike="noStrike" dirty="0">
                        <a:solidFill>
                          <a:srgbClr val="000000"/>
                        </a:solidFill>
                        <a:effectLst/>
                        <a:latin typeface="Calibri"/>
                      </a:endParaRPr>
                    </a:p>
                  </a:txBody>
                  <a:tcPr marL="9525" marR="9525" marT="9525" marB="0" anchor="b"/>
                </a:tc>
              </a:tr>
              <a:tr h="1170130">
                <a:tc vMerge="1">
                  <a:txBody>
                    <a:bodyPr/>
                    <a:lstStyle/>
                    <a:p>
                      <a:endParaRPr lang="cs-CZ"/>
                    </a:p>
                  </a:txBody>
                  <a:tcPr/>
                </a:tc>
                <a:tc>
                  <a:txBody>
                    <a:bodyPr/>
                    <a:lstStyle/>
                    <a:p>
                      <a:pPr algn="l" fontAlgn="b"/>
                      <a:r>
                        <a:rPr lang="cs-CZ" sz="2400" i="1" u="none" strike="noStrike" dirty="0">
                          <a:effectLst/>
                        </a:rPr>
                        <a:t>nedovolené</a:t>
                      </a:r>
                      <a:endParaRPr lang="cs-CZ" sz="2400" b="0" i="1" u="none" strike="noStrike" dirty="0">
                        <a:solidFill>
                          <a:srgbClr val="000000"/>
                        </a:solidFill>
                        <a:effectLst/>
                        <a:latin typeface="Calibri"/>
                      </a:endParaRPr>
                    </a:p>
                  </a:txBody>
                  <a:tcPr marL="9525" marR="9525" marT="9525" marB="0" anchor="b"/>
                </a:tc>
                <a:tc>
                  <a:txBody>
                    <a:bodyPr/>
                    <a:lstStyle/>
                    <a:p>
                      <a:pPr algn="l" fontAlgn="b"/>
                      <a:r>
                        <a:rPr lang="cs-CZ" sz="2400" u="none" strike="noStrike" dirty="0">
                          <a:effectLst/>
                        </a:rPr>
                        <a:t>Potlačené protesty</a:t>
                      </a:r>
                      <a:endParaRPr lang="cs-CZ" sz="2400" b="0" i="0" u="none" strike="noStrike" dirty="0">
                        <a:solidFill>
                          <a:srgbClr val="000000"/>
                        </a:solidFill>
                        <a:effectLst/>
                        <a:latin typeface="Calibri"/>
                      </a:endParaRPr>
                    </a:p>
                  </a:txBody>
                  <a:tcPr marL="9525" marR="9525" marT="9525" marB="0" anchor="b"/>
                </a:tc>
                <a:tc>
                  <a:txBody>
                    <a:bodyPr/>
                    <a:lstStyle/>
                    <a:p>
                      <a:pPr algn="l" fontAlgn="b"/>
                      <a:r>
                        <a:rPr lang="cs-CZ" sz="2400" u="none" strike="noStrike" dirty="0" err="1">
                          <a:effectLst/>
                        </a:rPr>
                        <a:t>žiadne</a:t>
                      </a:r>
                      <a:r>
                        <a:rPr lang="cs-CZ" sz="2400" u="none" strike="noStrike" dirty="0">
                          <a:effectLst/>
                        </a:rPr>
                        <a:t> protesty</a:t>
                      </a:r>
                      <a:endParaRPr lang="cs-CZ" sz="2400" b="0" i="0" u="none" strike="noStrike" dirty="0">
                        <a:solidFill>
                          <a:srgbClr val="000000"/>
                        </a:solidFill>
                        <a:effectLst/>
                        <a:latin typeface="Calibri"/>
                      </a:endParaRPr>
                    </a:p>
                  </a:txBody>
                  <a:tcPr marL="9525" marR="9525" marT="9525" marB="0" anchor="b"/>
                </a:tc>
              </a:tr>
            </a:tbl>
          </a:graphicData>
        </a:graphic>
      </p:graphicFrame>
    </p:spTree>
    <p:extLst>
      <p:ext uri="{BB962C8B-B14F-4D97-AF65-F5344CB8AC3E}">
        <p14:creationId xmlns:p14="http://schemas.microsoft.com/office/powerpoint/2010/main" val="11723095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Reakcie</a:t>
            </a:r>
            <a:r>
              <a:rPr lang="cs-CZ" dirty="0" smtClean="0"/>
              <a:t> na </a:t>
            </a:r>
            <a:r>
              <a:rPr lang="cs-CZ" dirty="0" err="1" smtClean="0"/>
              <a:t>verejnú</a:t>
            </a:r>
            <a:r>
              <a:rPr lang="cs-CZ" dirty="0" smtClean="0"/>
              <a:t> </a:t>
            </a:r>
            <a:r>
              <a:rPr lang="cs-CZ" dirty="0" err="1" smtClean="0"/>
              <a:t>mienku</a:t>
            </a:r>
            <a:r>
              <a:rPr lang="cs-CZ" dirty="0" smtClean="0"/>
              <a:t> (</a:t>
            </a:r>
            <a:r>
              <a:rPr lang="cs-CZ" dirty="0" err="1" smtClean="0"/>
              <a:t>Reilly</a:t>
            </a:r>
            <a:r>
              <a:rPr lang="cs-CZ" dirty="0" smtClean="0"/>
              <a:t>)</a:t>
            </a:r>
            <a:endParaRPr lang="cs-CZ" dirty="0"/>
          </a:p>
        </p:txBody>
      </p:sp>
      <p:sp>
        <p:nvSpPr>
          <p:cNvPr id="3" name="Zástupný symbol pro obsah 2"/>
          <p:cNvSpPr>
            <a:spLocks noGrp="1"/>
          </p:cNvSpPr>
          <p:nvPr>
            <p:ph idx="1"/>
          </p:nvPr>
        </p:nvSpPr>
        <p:spPr/>
        <p:txBody>
          <a:bodyPr/>
          <a:lstStyle/>
          <a:p>
            <a:r>
              <a:rPr lang="cs-CZ" dirty="0" err="1" smtClean="0"/>
              <a:t>Tolerancia</a:t>
            </a:r>
            <a:endParaRPr lang="cs-CZ" dirty="0" smtClean="0"/>
          </a:p>
          <a:p>
            <a:r>
              <a:rPr lang="cs-CZ" dirty="0" err="1" smtClean="0"/>
              <a:t>Pozitívna</a:t>
            </a:r>
            <a:r>
              <a:rPr lang="cs-CZ" dirty="0" smtClean="0"/>
              <a:t> </a:t>
            </a:r>
            <a:r>
              <a:rPr lang="cs-CZ" dirty="0" err="1" smtClean="0"/>
              <a:t>reakcia</a:t>
            </a:r>
            <a:endParaRPr lang="cs-CZ" dirty="0" smtClean="0"/>
          </a:p>
          <a:p>
            <a:r>
              <a:rPr lang="cs-CZ" dirty="0" err="1" smtClean="0"/>
              <a:t>Presviedčanie</a:t>
            </a:r>
            <a:endParaRPr lang="cs-CZ" dirty="0" smtClean="0"/>
          </a:p>
          <a:p>
            <a:r>
              <a:rPr lang="cs-CZ" dirty="0" err="1" smtClean="0"/>
              <a:t>Potlačenie</a:t>
            </a:r>
            <a:endParaRPr lang="cs-CZ" dirty="0" smtClean="0"/>
          </a:p>
          <a:p>
            <a:endParaRPr lang="cs-CZ" dirty="0"/>
          </a:p>
          <a:p>
            <a:r>
              <a:rPr lang="cs-CZ" dirty="0" smtClean="0"/>
              <a:t>-- CCP </a:t>
            </a:r>
            <a:r>
              <a:rPr lang="cs-CZ" dirty="0" err="1" smtClean="0"/>
              <a:t>využíva</a:t>
            </a:r>
            <a:r>
              <a:rPr lang="cs-CZ" dirty="0" smtClean="0"/>
              <a:t> mix </a:t>
            </a:r>
            <a:r>
              <a:rPr lang="cs-CZ" dirty="0" err="1" smtClean="0"/>
              <a:t>týchto</a:t>
            </a:r>
            <a:r>
              <a:rPr lang="cs-CZ" dirty="0" smtClean="0"/>
              <a:t> 4 </a:t>
            </a:r>
            <a:r>
              <a:rPr lang="cs-CZ" dirty="0" err="1" smtClean="0"/>
              <a:t>stratégií</a:t>
            </a:r>
            <a:endParaRPr lang="cs-CZ" dirty="0"/>
          </a:p>
        </p:txBody>
      </p:sp>
    </p:spTree>
    <p:extLst>
      <p:ext uri="{BB962C8B-B14F-4D97-AF65-F5344CB8AC3E}">
        <p14:creationId xmlns:p14="http://schemas.microsoft.com/office/powerpoint/2010/main" val="36201891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Otázky</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smtClean="0"/>
              <a:t>Existuje „nezávislá“ </a:t>
            </a:r>
            <a:r>
              <a:rPr lang="cs-CZ" dirty="0" err="1" smtClean="0"/>
              <a:t>verejná</a:t>
            </a:r>
            <a:r>
              <a:rPr lang="cs-CZ" dirty="0" smtClean="0"/>
              <a:t> </a:t>
            </a:r>
            <a:r>
              <a:rPr lang="cs-CZ" dirty="0" err="1" smtClean="0"/>
              <a:t>mienka</a:t>
            </a:r>
            <a:r>
              <a:rPr lang="cs-CZ" dirty="0" smtClean="0"/>
              <a:t> v </a:t>
            </a:r>
            <a:r>
              <a:rPr lang="cs-CZ" dirty="0" err="1" smtClean="0"/>
              <a:t>Číne</a:t>
            </a:r>
            <a:r>
              <a:rPr lang="cs-CZ" dirty="0" smtClean="0"/>
              <a:t>?</a:t>
            </a:r>
          </a:p>
          <a:p>
            <a:r>
              <a:rPr lang="cs-CZ" dirty="0" err="1"/>
              <a:t>Odkiaľ</a:t>
            </a:r>
            <a:r>
              <a:rPr lang="cs-CZ" dirty="0"/>
              <a:t> </a:t>
            </a:r>
            <a:r>
              <a:rPr lang="cs-CZ" dirty="0" err="1" smtClean="0"/>
              <a:t>vieme</a:t>
            </a:r>
            <a:r>
              <a:rPr lang="cs-CZ" dirty="0" smtClean="0"/>
              <a:t> </a:t>
            </a:r>
            <a:r>
              <a:rPr lang="cs-CZ" dirty="0" err="1"/>
              <a:t>aká</a:t>
            </a:r>
            <a:r>
              <a:rPr lang="cs-CZ" dirty="0"/>
              <a:t> je </a:t>
            </a:r>
            <a:r>
              <a:rPr lang="cs-CZ" dirty="0" err="1"/>
              <a:t>čínska</a:t>
            </a:r>
            <a:r>
              <a:rPr lang="cs-CZ" dirty="0"/>
              <a:t> </a:t>
            </a:r>
            <a:r>
              <a:rPr lang="cs-CZ" dirty="0" err="1"/>
              <a:t>verejná</a:t>
            </a:r>
            <a:r>
              <a:rPr lang="cs-CZ" dirty="0"/>
              <a:t> </a:t>
            </a:r>
            <a:r>
              <a:rPr lang="cs-CZ" dirty="0" err="1"/>
              <a:t>mienka</a:t>
            </a:r>
            <a:r>
              <a:rPr lang="cs-CZ" dirty="0"/>
              <a:t>?</a:t>
            </a:r>
          </a:p>
          <a:p>
            <a:r>
              <a:rPr lang="cs-CZ" dirty="0" smtClean="0"/>
              <a:t>(</a:t>
            </a:r>
            <a:r>
              <a:rPr lang="cs-CZ" dirty="0" err="1" smtClean="0"/>
              <a:t>ako</a:t>
            </a:r>
            <a:r>
              <a:rPr lang="cs-CZ" dirty="0" smtClean="0"/>
              <a:t>) </a:t>
            </a:r>
            <a:r>
              <a:rPr lang="cs-CZ" dirty="0" err="1"/>
              <a:t>č</a:t>
            </a:r>
            <a:r>
              <a:rPr lang="cs-CZ" dirty="0" err="1" smtClean="0"/>
              <a:t>ínska</a:t>
            </a:r>
            <a:r>
              <a:rPr lang="cs-CZ" dirty="0" smtClean="0"/>
              <a:t> vláda reaguje na </a:t>
            </a:r>
            <a:r>
              <a:rPr lang="cs-CZ" dirty="0" err="1" smtClean="0"/>
              <a:t>verejnú</a:t>
            </a:r>
            <a:r>
              <a:rPr lang="cs-CZ" dirty="0" smtClean="0"/>
              <a:t> </a:t>
            </a:r>
            <a:r>
              <a:rPr lang="cs-CZ" dirty="0" err="1" smtClean="0"/>
              <a:t>mienku</a:t>
            </a:r>
            <a:r>
              <a:rPr lang="cs-CZ" dirty="0" smtClean="0"/>
              <a:t>?</a:t>
            </a:r>
          </a:p>
          <a:p>
            <a:r>
              <a:rPr lang="cs-CZ" dirty="0" err="1" smtClean="0"/>
              <a:t>Ovplyvňuje</a:t>
            </a:r>
            <a:r>
              <a:rPr lang="cs-CZ" dirty="0" smtClean="0"/>
              <a:t> </a:t>
            </a:r>
            <a:r>
              <a:rPr lang="cs-CZ" dirty="0" err="1" smtClean="0"/>
              <a:t>čínska</a:t>
            </a:r>
            <a:r>
              <a:rPr lang="cs-CZ" dirty="0" smtClean="0"/>
              <a:t> </a:t>
            </a:r>
            <a:r>
              <a:rPr lang="cs-CZ" dirty="0" err="1" smtClean="0"/>
              <a:t>verejná</a:t>
            </a:r>
            <a:r>
              <a:rPr lang="cs-CZ" dirty="0" smtClean="0"/>
              <a:t> </a:t>
            </a:r>
            <a:r>
              <a:rPr lang="cs-CZ" dirty="0" err="1" smtClean="0"/>
              <a:t>mienka</a:t>
            </a:r>
            <a:r>
              <a:rPr lang="cs-CZ" dirty="0" smtClean="0"/>
              <a:t> ZP?</a:t>
            </a:r>
          </a:p>
          <a:p>
            <a:r>
              <a:rPr lang="cs-CZ" dirty="0" smtClean="0"/>
              <a:t>Má vláda </a:t>
            </a:r>
            <a:r>
              <a:rPr lang="cs-CZ" dirty="0" err="1" smtClean="0"/>
              <a:t>verejnú</a:t>
            </a:r>
            <a:r>
              <a:rPr lang="cs-CZ" dirty="0" smtClean="0"/>
              <a:t> </a:t>
            </a:r>
            <a:r>
              <a:rPr lang="cs-CZ" dirty="0" err="1" smtClean="0"/>
              <a:t>mienku</a:t>
            </a:r>
            <a:r>
              <a:rPr lang="cs-CZ" dirty="0" smtClean="0"/>
              <a:t> pod kontrolou?</a:t>
            </a:r>
          </a:p>
          <a:p>
            <a:r>
              <a:rPr lang="cs-CZ" dirty="0" err="1" smtClean="0"/>
              <a:t>Akú</a:t>
            </a:r>
            <a:r>
              <a:rPr lang="cs-CZ" dirty="0" smtClean="0"/>
              <a:t> rolu </a:t>
            </a:r>
            <a:r>
              <a:rPr lang="cs-CZ" dirty="0" err="1" smtClean="0"/>
              <a:t>hrajú</a:t>
            </a:r>
            <a:r>
              <a:rPr lang="cs-CZ" dirty="0" smtClean="0"/>
              <a:t> </a:t>
            </a:r>
            <a:r>
              <a:rPr lang="cs-CZ" dirty="0" err="1" smtClean="0"/>
              <a:t>médiá</a:t>
            </a:r>
            <a:r>
              <a:rPr lang="cs-CZ" dirty="0" smtClean="0"/>
              <a:t>?</a:t>
            </a:r>
          </a:p>
          <a:p>
            <a:r>
              <a:rPr lang="cs-CZ" dirty="0" err="1"/>
              <a:t>Aký</a:t>
            </a:r>
            <a:r>
              <a:rPr lang="cs-CZ" dirty="0"/>
              <a:t> je </a:t>
            </a:r>
            <a:r>
              <a:rPr lang="cs-CZ" dirty="0" err="1"/>
              <a:t>rozdiel</a:t>
            </a:r>
            <a:r>
              <a:rPr lang="cs-CZ" dirty="0"/>
              <a:t> </a:t>
            </a:r>
            <a:r>
              <a:rPr lang="cs-CZ" dirty="0" err="1"/>
              <a:t>medzi</a:t>
            </a:r>
            <a:r>
              <a:rPr lang="cs-CZ" dirty="0"/>
              <a:t> </a:t>
            </a:r>
            <a:r>
              <a:rPr lang="cs-CZ" dirty="0" err="1"/>
              <a:t>verejnou</a:t>
            </a:r>
            <a:r>
              <a:rPr lang="cs-CZ" dirty="0"/>
              <a:t> </a:t>
            </a:r>
            <a:r>
              <a:rPr lang="cs-CZ" dirty="0" err="1"/>
              <a:t>mienkou</a:t>
            </a:r>
            <a:r>
              <a:rPr lang="cs-CZ" dirty="0"/>
              <a:t> v </a:t>
            </a:r>
            <a:r>
              <a:rPr lang="cs-CZ" dirty="0" err="1"/>
              <a:t>Číne</a:t>
            </a:r>
            <a:r>
              <a:rPr lang="cs-CZ" dirty="0"/>
              <a:t> a v demokratických krajinách</a:t>
            </a:r>
            <a:r>
              <a:rPr lang="cs-CZ" dirty="0" smtClean="0"/>
              <a:t>?</a:t>
            </a:r>
          </a:p>
          <a:p>
            <a:r>
              <a:rPr lang="cs-CZ" dirty="0" err="1" smtClean="0"/>
              <a:t>Aká</a:t>
            </a:r>
            <a:r>
              <a:rPr lang="cs-CZ" dirty="0" smtClean="0"/>
              <a:t> bude ZP </a:t>
            </a:r>
            <a:r>
              <a:rPr lang="cs-CZ" dirty="0" err="1" smtClean="0"/>
              <a:t>demokratickej</a:t>
            </a:r>
            <a:r>
              <a:rPr lang="cs-CZ" dirty="0" smtClean="0"/>
              <a:t> Číny?</a:t>
            </a:r>
            <a:endParaRPr lang="cs-CZ" dirty="0"/>
          </a:p>
          <a:p>
            <a:endParaRPr lang="cs-CZ" dirty="0"/>
          </a:p>
        </p:txBody>
      </p:sp>
    </p:spTree>
    <p:extLst>
      <p:ext uri="{BB962C8B-B14F-4D97-AF65-F5344CB8AC3E}">
        <p14:creationId xmlns:p14="http://schemas.microsoft.com/office/powerpoint/2010/main" val="4992557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Prípad</a:t>
            </a:r>
            <a:r>
              <a:rPr lang="cs-CZ" dirty="0" smtClean="0"/>
              <a:t> </a:t>
            </a:r>
            <a:r>
              <a:rPr lang="cs-CZ" dirty="0" err="1" smtClean="0"/>
              <a:t>Hu</a:t>
            </a:r>
            <a:r>
              <a:rPr lang="cs-CZ" dirty="0" smtClean="0"/>
              <a:t> </a:t>
            </a:r>
            <a:r>
              <a:rPr lang="cs-CZ" dirty="0" err="1" smtClean="0"/>
              <a:t>Yaobang</a:t>
            </a:r>
            <a:endParaRPr lang="cs-CZ" dirty="0"/>
          </a:p>
        </p:txBody>
      </p:sp>
      <p:sp>
        <p:nvSpPr>
          <p:cNvPr id="3" name="Zástupný symbol pro obsah 2"/>
          <p:cNvSpPr>
            <a:spLocks noGrp="1"/>
          </p:cNvSpPr>
          <p:nvPr>
            <p:ph idx="1"/>
          </p:nvPr>
        </p:nvSpPr>
        <p:spPr>
          <a:xfrm>
            <a:off x="251520" y="1412776"/>
            <a:ext cx="8568952" cy="5328592"/>
          </a:xfrm>
        </p:spPr>
        <p:txBody>
          <a:bodyPr>
            <a:normAutofit fontScale="70000" lnSpcReduction="20000"/>
          </a:bodyPr>
          <a:lstStyle/>
          <a:p>
            <a:r>
              <a:rPr lang="cs-CZ" dirty="0" smtClean="0"/>
              <a:t>1970s: snaha o rozvoj ekonomických </a:t>
            </a:r>
            <a:r>
              <a:rPr lang="cs-CZ" dirty="0" err="1" smtClean="0"/>
              <a:t>vzťahov</a:t>
            </a:r>
            <a:r>
              <a:rPr lang="cs-CZ" dirty="0" smtClean="0"/>
              <a:t>, bez </a:t>
            </a:r>
            <a:r>
              <a:rPr lang="cs-CZ" dirty="0" err="1" smtClean="0"/>
              <a:t>vyriešenia</a:t>
            </a:r>
            <a:r>
              <a:rPr lang="cs-CZ" dirty="0" smtClean="0"/>
              <a:t> historických </a:t>
            </a:r>
            <a:r>
              <a:rPr lang="cs-CZ" dirty="0" err="1" smtClean="0"/>
              <a:t>otázok</a:t>
            </a:r>
            <a:endParaRPr lang="cs-CZ" dirty="0"/>
          </a:p>
          <a:p>
            <a:r>
              <a:rPr lang="cs-CZ" dirty="0" smtClean="0"/>
              <a:t>1980s: Úloha Japonska </a:t>
            </a:r>
            <a:r>
              <a:rPr lang="cs-CZ" dirty="0" err="1" smtClean="0"/>
              <a:t>pri</a:t>
            </a:r>
            <a:r>
              <a:rPr lang="cs-CZ" dirty="0" smtClean="0"/>
              <a:t> </a:t>
            </a:r>
            <a:r>
              <a:rPr lang="cs-CZ" dirty="0" err="1" smtClean="0"/>
              <a:t>čínskom</a:t>
            </a:r>
            <a:r>
              <a:rPr lang="cs-CZ" dirty="0" smtClean="0"/>
              <a:t> rozvoj vnímaná </a:t>
            </a:r>
            <a:r>
              <a:rPr lang="cs-CZ" dirty="0" err="1" smtClean="0"/>
              <a:t>ako</a:t>
            </a:r>
            <a:r>
              <a:rPr lang="cs-CZ" dirty="0" smtClean="0"/>
              <a:t> </a:t>
            </a:r>
            <a:r>
              <a:rPr lang="cs-CZ" dirty="0" err="1" smtClean="0"/>
              <a:t>zásadná</a:t>
            </a:r>
            <a:r>
              <a:rPr lang="cs-CZ" dirty="0"/>
              <a:t> </a:t>
            </a:r>
            <a:r>
              <a:rPr lang="cs-CZ" dirty="0" smtClean="0"/>
              <a:t>(</a:t>
            </a:r>
            <a:r>
              <a:rPr lang="cs-CZ" dirty="0" err="1" smtClean="0"/>
              <a:t>Hu</a:t>
            </a:r>
            <a:r>
              <a:rPr lang="cs-CZ" dirty="0" smtClean="0"/>
              <a:t> a </a:t>
            </a:r>
            <a:r>
              <a:rPr lang="cs-CZ" dirty="0" err="1" smtClean="0"/>
              <a:t>Zhao</a:t>
            </a:r>
            <a:r>
              <a:rPr lang="cs-CZ" dirty="0" smtClean="0"/>
              <a:t>)</a:t>
            </a:r>
          </a:p>
          <a:p>
            <a:r>
              <a:rPr lang="cs-CZ" dirty="0" smtClean="0"/>
              <a:t>1982: kritika </a:t>
            </a:r>
            <a:r>
              <a:rPr lang="cs-CZ" dirty="0" err="1" smtClean="0"/>
              <a:t>Deng</a:t>
            </a:r>
            <a:r>
              <a:rPr lang="cs-CZ" dirty="0" smtClean="0"/>
              <a:t> </a:t>
            </a:r>
            <a:r>
              <a:rPr lang="cs-CZ" dirty="0" err="1" smtClean="0"/>
              <a:t>Xiaopinga</a:t>
            </a:r>
            <a:r>
              <a:rPr lang="cs-CZ" dirty="0" smtClean="0"/>
              <a:t> </a:t>
            </a:r>
            <a:r>
              <a:rPr lang="cs-CZ" dirty="0" err="1" smtClean="0"/>
              <a:t>kvôli</a:t>
            </a:r>
            <a:r>
              <a:rPr lang="cs-CZ" dirty="0" smtClean="0"/>
              <a:t> </a:t>
            </a:r>
            <a:r>
              <a:rPr lang="cs-CZ" dirty="0" err="1" smtClean="0"/>
              <a:t>učebniciam</a:t>
            </a:r>
            <a:endParaRPr lang="cs-CZ" dirty="0" smtClean="0"/>
          </a:p>
          <a:p>
            <a:pPr lvl="1"/>
            <a:r>
              <a:rPr lang="cs-CZ" dirty="0" smtClean="0"/>
              <a:t>Protesty v HK, Soule, NY</a:t>
            </a:r>
          </a:p>
          <a:p>
            <a:r>
              <a:rPr lang="cs-CZ" dirty="0" smtClean="0"/>
              <a:t>1985: </a:t>
            </a:r>
            <a:r>
              <a:rPr lang="cs-CZ" dirty="0" err="1" smtClean="0"/>
              <a:t>návšteva</a:t>
            </a:r>
            <a:r>
              <a:rPr lang="cs-CZ" dirty="0" smtClean="0"/>
              <a:t> japonského PM </a:t>
            </a:r>
            <a:r>
              <a:rPr lang="cs-CZ" dirty="0" err="1" smtClean="0"/>
              <a:t>Nakasone</a:t>
            </a:r>
            <a:r>
              <a:rPr lang="cs-CZ" dirty="0" smtClean="0"/>
              <a:t> v </a:t>
            </a:r>
            <a:r>
              <a:rPr lang="cs-CZ" dirty="0" err="1" smtClean="0"/>
              <a:t>Yasakuni</a:t>
            </a:r>
            <a:endParaRPr lang="cs-CZ" dirty="0" smtClean="0"/>
          </a:p>
          <a:p>
            <a:pPr lvl="1"/>
            <a:r>
              <a:rPr lang="cs-CZ" dirty="0" smtClean="0"/>
              <a:t>Rast všeobecného odporu v </a:t>
            </a:r>
            <a:r>
              <a:rPr lang="cs-CZ" dirty="0" err="1" smtClean="0"/>
              <a:t>umiernenej</a:t>
            </a:r>
            <a:r>
              <a:rPr lang="cs-CZ" dirty="0" smtClean="0"/>
              <a:t> </a:t>
            </a:r>
            <a:r>
              <a:rPr lang="cs-CZ" dirty="0" err="1" smtClean="0"/>
              <a:t>politike</a:t>
            </a:r>
            <a:r>
              <a:rPr lang="cs-CZ" dirty="0" smtClean="0"/>
              <a:t> </a:t>
            </a:r>
            <a:r>
              <a:rPr lang="cs-CZ" dirty="0" err="1" smtClean="0"/>
              <a:t>voči</a:t>
            </a:r>
            <a:r>
              <a:rPr lang="cs-CZ" dirty="0" smtClean="0"/>
              <a:t> Japonsku</a:t>
            </a:r>
          </a:p>
          <a:p>
            <a:pPr lvl="1"/>
            <a:r>
              <a:rPr lang="cs-CZ" dirty="0" err="1" smtClean="0"/>
              <a:t>Študentské</a:t>
            </a:r>
            <a:r>
              <a:rPr lang="cs-CZ" dirty="0" smtClean="0"/>
              <a:t> protesty na </a:t>
            </a:r>
            <a:r>
              <a:rPr lang="cs-CZ" dirty="0" err="1" smtClean="0"/>
              <a:t>Tiananmene</a:t>
            </a:r>
            <a:r>
              <a:rPr lang="cs-CZ" dirty="0" smtClean="0"/>
              <a:t> (+ v </a:t>
            </a:r>
            <a:r>
              <a:rPr lang="cs-CZ" dirty="0" err="1" smtClean="0"/>
              <a:t>iných</a:t>
            </a:r>
            <a:r>
              <a:rPr lang="cs-CZ" dirty="0" smtClean="0"/>
              <a:t> </a:t>
            </a:r>
            <a:r>
              <a:rPr lang="cs-CZ" dirty="0" err="1" smtClean="0"/>
              <a:t>mestách</a:t>
            </a:r>
            <a:r>
              <a:rPr lang="cs-CZ" dirty="0" smtClean="0"/>
              <a:t>), bojkot japonských </a:t>
            </a:r>
            <a:r>
              <a:rPr lang="cs-CZ" dirty="0" err="1" smtClean="0"/>
              <a:t>výrobkov</a:t>
            </a:r>
            <a:endParaRPr lang="cs-CZ" dirty="0" smtClean="0"/>
          </a:p>
          <a:p>
            <a:pPr lvl="1"/>
            <a:r>
              <a:rPr lang="cs-CZ" dirty="0" smtClean="0"/>
              <a:t>Výzvy </a:t>
            </a:r>
            <a:r>
              <a:rPr lang="cs-CZ" dirty="0" err="1" smtClean="0"/>
              <a:t>študentov</a:t>
            </a:r>
            <a:r>
              <a:rPr lang="cs-CZ" dirty="0" smtClean="0"/>
              <a:t> k </a:t>
            </a:r>
            <a:r>
              <a:rPr lang="cs-CZ" dirty="0" err="1" smtClean="0"/>
              <a:t>ďalším</a:t>
            </a:r>
            <a:r>
              <a:rPr lang="cs-CZ" dirty="0" smtClean="0"/>
              <a:t> všeobecným </a:t>
            </a:r>
            <a:r>
              <a:rPr lang="cs-CZ" dirty="0" err="1" smtClean="0"/>
              <a:t>protestom</a:t>
            </a:r>
            <a:r>
              <a:rPr lang="cs-CZ" dirty="0" smtClean="0"/>
              <a:t> (CCP: </a:t>
            </a:r>
            <a:r>
              <a:rPr lang="cs-CZ" dirty="0" err="1" smtClean="0"/>
              <a:t>represie</a:t>
            </a:r>
            <a:r>
              <a:rPr lang="cs-CZ" dirty="0" smtClean="0"/>
              <a:t> a </a:t>
            </a:r>
            <a:r>
              <a:rPr lang="cs-CZ" dirty="0" err="1" smtClean="0"/>
              <a:t>presviedčania</a:t>
            </a:r>
            <a:r>
              <a:rPr lang="cs-CZ" dirty="0" smtClean="0"/>
              <a:t>)</a:t>
            </a:r>
          </a:p>
          <a:p>
            <a:pPr lvl="1"/>
            <a:r>
              <a:rPr lang="cs-CZ" dirty="0" err="1" smtClean="0"/>
              <a:t>Deng</a:t>
            </a:r>
            <a:r>
              <a:rPr lang="cs-CZ" dirty="0" smtClean="0"/>
              <a:t> – kritika </a:t>
            </a:r>
            <a:r>
              <a:rPr lang="cs-CZ" dirty="0" err="1" smtClean="0"/>
              <a:t>voči</a:t>
            </a:r>
            <a:r>
              <a:rPr lang="cs-CZ" dirty="0" smtClean="0"/>
              <a:t> japonským </a:t>
            </a:r>
            <a:r>
              <a:rPr lang="cs-CZ" dirty="0" err="1" smtClean="0"/>
              <a:t>diplomatom</a:t>
            </a:r>
            <a:r>
              <a:rPr lang="cs-CZ" dirty="0" smtClean="0"/>
              <a:t>, </a:t>
            </a:r>
            <a:r>
              <a:rPr lang="cs-CZ" dirty="0" err="1" smtClean="0"/>
              <a:t>Hu</a:t>
            </a:r>
            <a:r>
              <a:rPr lang="cs-CZ" dirty="0" smtClean="0"/>
              <a:t> a </a:t>
            </a:r>
            <a:r>
              <a:rPr lang="cs-CZ" dirty="0" err="1" smtClean="0"/>
              <a:t>Zhao</a:t>
            </a:r>
            <a:r>
              <a:rPr lang="cs-CZ" dirty="0" smtClean="0"/>
              <a:t> – </a:t>
            </a:r>
            <a:r>
              <a:rPr lang="cs-CZ" dirty="0" err="1" smtClean="0"/>
              <a:t>zmierlivá</a:t>
            </a:r>
            <a:r>
              <a:rPr lang="cs-CZ" dirty="0" smtClean="0"/>
              <a:t> </a:t>
            </a:r>
            <a:r>
              <a:rPr lang="cs-CZ" dirty="0" err="1" smtClean="0"/>
              <a:t>pozícia</a:t>
            </a:r>
            <a:endParaRPr lang="cs-CZ" dirty="0"/>
          </a:p>
          <a:p>
            <a:pPr lvl="1"/>
            <a:r>
              <a:rPr lang="cs-CZ" dirty="0" err="1" smtClean="0"/>
              <a:t>Hu</a:t>
            </a:r>
            <a:r>
              <a:rPr lang="cs-CZ" dirty="0" smtClean="0"/>
              <a:t> </a:t>
            </a:r>
            <a:r>
              <a:rPr lang="cs-CZ" dirty="0" err="1" smtClean="0"/>
              <a:t>Yaobang</a:t>
            </a:r>
            <a:r>
              <a:rPr lang="cs-CZ" dirty="0" smtClean="0"/>
              <a:t> – </a:t>
            </a:r>
            <a:r>
              <a:rPr lang="cs-CZ" dirty="0" err="1" smtClean="0"/>
              <a:t>osobný</a:t>
            </a:r>
            <a:r>
              <a:rPr lang="cs-CZ" dirty="0" smtClean="0"/>
              <a:t> </a:t>
            </a:r>
            <a:r>
              <a:rPr lang="cs-CZ" dirty="0" err="1" smtClean="0"/>
              <a:t>priateľ</a:t>
            </a:r>
            <a:r>
              <a:rPr lang="cs-CZ" dirty="0" smtClean="0"/>
              <a:t> s PM </a:t>
            </a:r>
            <a:r>
              <a:rPr lang="cs-CZ" dirty="0" err="1" smtClean="0"/>
              <a:t>Nakasonem</a:t>
            </a:r>
            <a:endParaRPr lang="cs-CZ" dirty="0" smtClean="0"/>
          </a:p>
          <a:p>
            <a:r>
              <a:rPr lang="cs-CZ" dirty="0" smtClean="0"/>
              <a:t>1987: </a:t>
            </a:r>
            <a:r>
              <a:rPr lang="cs-CZ" dirty="0" err="1" smtClean="0"/>
              <a:t>Hu</a:t>
            </a:r>
            <a:r>
              <a:rPr lang="cs-CZ" dirty="0" smtClean="0"/>
              <a:t> odstavený od moci (aj </a:t>
            </a:r>
            <a:r>
              <a:rPr lang="cs-CZ" dirty="0" err="1" smtClean="0"/>
              <a:t>kvôli</a:t>
            </a:r>
            <a:r>
              <a:rPr lang="cs-CZ" dirty="0" smtClean="0"/>
              <a:t> jeho </a:t>
            </a:r>
            <a:r>
              <a:rPr lang="cs-CZ" dirty="0" err="1" smtClean="0"/>
              <a:t>japonskej</a:t>
            </a:r>
            <a:r>
              <a:rPr lang="cs-CZ" dirty="0" smtClean="0"/>
              <a:t> </a:t>
            </a:r>
            <a:r>
              <a:rPr lang="cs-CZ" dirty="0" err="1" smtClean="0"/>
              <a:t>politike</a:t>
            </a:r>
            <a:r>
              <a:rPr lang="cs-CZ" dirty="0" smtClean="0"/>
              <a:t>)</a:t>
            </a:r>
          </a:p>
          <a:p>
            <a:r>
              <a:rPr lang="cs-CZ" dirty="0" smtClean="0"/>
              <a:t>1989: </a:t>
            </a:r>
            <a:r>
              <a:rPr lang="cs-CZ" dirty="0" err="1" smtClean="0"/>
              <a:t>Hu</a:t>
            </a:r>
            <a:r>
              <a:rPr lang="cs-CZ" dirty="0" smtClean="0"/>
              <a:t> </a:t>
            </a:r>
            <a:r>
              <a:rPr lang="cs-CZ" dirty="0" err="1" smtClean="0"/>
              <a:t>zomiera</a:t>
            </a:r>
            <a:r>
              <a:rPr lang="cs-CZ" dirty="0" smtClean="0"/>
              <a:t> – </a:t>
            </a:r>
            <a:r>
              <a:rPr lang="cs-CZ" dirty="0" err="1" smtClean="0"/>
              <a:t>Tiananmen</a:t>
            </a:r>
            <a:r>
              <a:rPr lang="cs-CZ" dirty="0" smtClean="0"/>
              <a:t> protesty</a:t>
            </a:r>
          </a:p>
        </p:txBody>
      </p:sp>
    </p:spTree>
    <p:extLst>
      <p:ext uri="{BB962C8B-B14F-4D97-AF65-F5344CB8AC3E}">
        <p14:creationId xmlns:p14="http://schemas.microsoft.com/office/powerpoint/2010/main" val="37751578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1999: </a:t>
            </a:r>
            <a:r>
              <a:rPr lang="cs-CZ" dirty="0" err="1" smtClean="0"/>
              <a:t>Belehrad</a:t>
            </a:r>
            <a:endParaRPr lang="cs-CZ" dirty="0"/>
          </a:p>
        </p:txBody>
      </p:sp>
      <p:sp>
        <p:nvSpPr>
          <p:cNvPr id="3" name="Zástupný symbol pro obsah 2"/>
          <p:cNvSpPr>
            <a:spLocks noGrp="1"/>
          </p:cNvSpPr>
          <p:nvPr>
            <p:ph idx="1"/>
          </p:nvPr>
        </p:nvSpPr>
        <p:spPr>
          <a:xfrm>
            <a:off x="323528" y="1600200"/>
            <a:ext cx="8568952" cy="5141168"/>
          </a:xfrm>
        </p:spPr>
        <p:txBody>
          <a:bodyPr>
            <a:normAutofit fontScale="85000" lnSpcReduction="20000"/>
          </a:bodyPr>
          <a:lstStyle/>
          <a:p>
            <a:r>
              <a:rPr lang="cs-CZ" dirty="0" smtClean="0"/>
              <a:t>USA zbombardovali budovu </a:t>
            </a:r>
            <a:r>
              <a:rPr lang="cs-CZ" dirty="0" err="1" smtClean="0"/>
              <a:t>čínskeho</a:t>
            </a:r>
            <a:r>
              <a:rPr lang="cs-CZ" dirty="0" smtClean="0"/>
              <a:t> </a:t>
            </a:r>
            <a:r>
              <a:rPr lang="cs-CZ" dirty="0" err="1" smtClean="0"/>
              <a:t>veľvyslanectva</a:t>
            </a:r>
            <a:r>
              <a:rPr lang="cs-CZ" dirty="0" smtClean="0"/>
              <a:t> (</a:t>
            </a:r>
            <a:r>
              <a:rPr lang="cs-CZ" dirty="0" err="1" smtClean="0"/>
              <a:t>podľa</a:t>
            </a:r>
            <a:r>
              <a:rPr lang="cs-CZ" dirty="0" smtClean="0"/>
              <a:t> </a:t>
            </a:r>
            <a:r>
              <a:rPr lang="cs-CZ" dirty="0"/>
              <a:t>starej </a:t>
            </a:r>
            <a:r>
              <a:rPr lang="cs-CZ" dirty="0" smtClean="0"/>
              <a:t>mapy)</a:t>
            </a:r>
          </a:p>
          <a:p>
            <a:pPr lvl="1"/>
            <a:r>
              <a:rPr lang="cs-CZ" dirty="0" smtClean="0"/>
              <a:t>3 žurnalisti </a:t>
            </a:r>
            <a:r>
              <a:rPr lang="cs-CZ" dirty="0" err="1" smtClean="0"/>
              <a:t>mŕtvi</a:t>
            </a:r>
            <a:r>
              <a:rPr lang="cs-CZ" dirty="0" smtClean="0"/>
              <a:t>, 23 </a:t>
            </a:r>
            <a:r>
              <a:rPr lang="cs-CZ" dirty="0" err="1" smtClean="0"/>
              <a:t>zamestnancov</a:t>
            </a:r>
            <a:r>
              <a:rPr lang="cs-CZ" dirty="0" smtClean="0"/>
              <a:t> </a:t>
            </a:r>
            <a:r>
              <a:rPr lang="cs-CZ" dirty="0" err="1" smtClean="0"/>
              <a:t>zranení</a:t>
            </a:r>
            <a:r>
              <a:rPr lang="cs-CZ" dirty="0" smtClean="0"/>
              <a:t> </a:t>
            </a:r>
            <a:r>
              <a:rPr lang="cs-CZ" dirty="0" err="1" smtClean="0"/>
              <a:t>Masívne</a:t>
            </a:r>
            <a:r>
              <a:rPr lang="cs-CZ" dirty="0" smtClean="0"/>
              <a:t> </a:t>
            </a:r>
          </a:p>
          <a:p>
            <a:r>
              <a:rPr lang="cs-CZ" dirty="0" err="1" smtClean="0"/>
              <a:t>Masívne</a:t>
            </a:r>
            <a:r>
              <a:rPr lang="cs-CZ" dirty="0" smtClean="0"/>
              <a:t> protesty po </a:t>
            </a:r>
            <a:r>
              <a:rPr lang="cs-CZ" dirty="0" err="1" smtClean="0"/>
              <a:t>celej</a:t>
            </a:r>
            <a:r>
              <a:rPr lang="cs-CZ" dirty="0" smtClean="0"/>
              <a:t> </a:t>
            </a:r>
            <a:r>
              <a:rPr lang="cs-CZ" dirty="0" err="1" smtClean="0"/>
              <a:t>Číne</a:t>
            </a:r>
            <a:endParaRPr lang="cs-CZ" dirty="0" smtClean="0"/>
          </a:p>
          <a:p>
            <a:pPr lvl="1"/>
            <a:r>
              <a:rPr lang="cs-CZ" dirty="0" err="1" smtClean="0"/>
              <a:t>Vyše</a:t>
            </a:r>
            <a:r>
              <a:rPr lang="cs-CZ" dirty="0" smtClean="0"/>
              <a:t> 100 </a:t>
            </a:r>
            <a:r>
              <a:rPr lang="cs-CZ" dirty="0" err="1" smtClean="0"/>
              <a:t>miest</a:t>
            </a:r>
            <a:r>
              <a:rPr lang="cs-CZ" dirty="0" smtClean="0"/>
              <a:t>, útoky na </a:t>
            </a:r>
            <a:r>
              <a:rPr lang="cs-CZ" dirty="0" err="1" smtClean="0"/>
              <a:t>veľvyslanectvá</a:t>
            </a:r>
            <a:r>
              <a:rPr lang="cs-CZ" dirty="0" smtClean="0"/>
              <a:t>, </a:t>
            </a:r>
            <a:r>
              <a:rPr lang="cs-CZ" dirty="0" err="1" smtClean="0"/>
              <a:t>rozbíjanie</a:t>
            </a:r>
            <a:r>
              <a:rPr lang="cs-CZ" dirty="0" smtClean="0"/>
              <a:t> </a:t>
            </a:r>
            <a:r>
              <a:rPr lang="cs-CZ" dirty="0" err="1" smtClean="0"/>
              <a:t>áut</a:t>
            </a:r>
            <a:r>
              <a:rPr lang="cs-CZ" dirty="0" smtClean="0"/>
              <a:t>, </a:t>
            </a:r>
            <a:r>
              <a:rPr lang="cs-CZ" dirty="0" err="1" smtClean="0"/>
              <a:t>pálenie</a:t>
            </a:r>
            <a:r>
              <a:rPr lang="cs-CZ" dirty="0" smtClean="0"/>
              <a:t> vlajek – protesty aj v USA a EU (2 000 v </a:t>
            </a:r>
            <a:r>
              <a:rPr lang="cs-CZ" dirty="0" err="1" smtClean="0"/>
              <a:t>Ríme</a:t>
            </a:r>
            <a:r>
              <a:rPr lang="cs-CZ" dirty="0" smtClean="0"/>
              <a:t>), on-line aktivizmus (stránky </a:t>
            </a:r>
            <a:r>
              <a:rPr lang="cs-CZ" dirty="0" err="1" smtClean="0"/>
              <a:t>Bieleho</a:t>
            </a:r>
            <a:r>
              <a:rPr lang="cs-CZ" dirty="0" smtClean="0"/>
              <a:t> domu mimo </a:t>
            </a:r>
            <a:r>
              <a:rPr lang="cs-CZ" dirty="0" err="1" smtClean="0"/>
              <a:t>prevádzky</a:t>
            </a:r>
            <a:r>
              <a:rPr lang="cs-CZ" dirty="0" smtClean="0"/>
              <a:t>)</a:t>
            </a:r>
          </a:p>
          <a:p>
            <a:r>
              <a:rPr lang="cs-CZ" dirty="0" smtClean="0"/>
              <a:t>USA </a:t>
            </a:r>
            <a:r>
              <a:rPr lang="cs-CZ" dirty="0" err="1" smtClean="0"/>
              <a:t>reakcia</a:t>
            </a:r>
            <a:r>
              <a:rPr lang="cs-CZ" dirty="0" smtClean="0"/>
              <a:t>: okamžité </a:t>
            </a:r>
            <a:r>
              <a:rPr lang="cs-CZ" dirty="0" err="1" smtClean="0"/>
              <a:t>uznanie</a:t>
            </a:r>
            <a:r>
              <a:rPr lang="cs-CZ" dirty="0" smtClean="0"/>
              <a:t> </a:t>
            </a:r>
            <a:r>
              <a:rPr lang="cs-CZ" dirty="0" err="1" smtClean="0"/>
              <a:t>plnej</a:t>
            </a:r>
            <a:r>
              <a:rPr lang="cs-CZ" dirty="0" smtClean="0"/>
              <a:t> viny a </a:t>
            </a:r>
            <a:r>
              <a:rPr lang="cs-CZ" dirty="0" err="1" smtClean="0"/>
              <a:t>zodpovednosti</a:t>
            </a:r>
            <a:r>
              <a:rPr lang="cs-CZ" dirty="0" smtClean="0"/>
              <a:t>, opakované </a:t>
            </a:r>
            <a:r>
              <a:rPr lang="cs-CZ" dirty="0" err="1" smtClean="0"/>
              <a:t>ospravedlnenie</a:t>
            </a:r>
            <a:endParaRPr lang="cs-CZ" dirty="0" smtClean="0"/>
          </a:p>
          <a:p>
            <a:r>
              <a:rPr lang="cs-CZ" dirty="0" err="1" smtClean="0"/>
              <a:t>Reakcia</a:t>
            </a:r>
            <a:r>
              <a:rPr lang="cs-CZ" dirty="0" smtClean="0"/>
              <a:t> CCP: Protesty </a:t>
            </a:r>
            <a:r>
              <a:rPr lang="cs-CZ" dirty="0" err="1" smtClean="0"/>
              <a:t>najskôr</a:t>
            </a:r>
            <a:r>
              <a:rPr lang="cs-CZ" dirty="0" smtClean="0"/>
              <a:t> povolené, </a:t>
            </a:r>
            <a:r>
              <a:rPr lang="cs-CZ" dirty="0" err="1" smtClean="0"/>
              <a:t>študenti</a:t>
            </a:r>
            <a:r>
              <a:rPr lang="cs-CZ" dirty="0" smtClean="0"/>
              <a:t> </a:t>
            </a:r>
            <a:r>
              <a:rPr lang="cs-CZ" dirty="0" err="1" smtClean="0"/>
              <a:t>vozený</a:t>
            </a:r>
            <a:r>
              <a:rPr lang="cs-CZ" dirty="0" smtClean="0"/>
              <a:t> </a:t>
            </a:r>
            <a:r>
              <a:rPr lang="cs-CZ" dirty="0" err="1" smtClean="0"/>
              <a:t>autobusmi</a:t>
            </a:r>
            <a:r>
              <a:rPr lang="cs-CZ" dirty="0" smtClean="0"/>
              <a:t> před </a:t>
            </a:r>
            <a:r>
              <a:rPr lang="cs-CZ" dirty="0" err="1" smtClean="0"/>
              <a:t>veľvyslanectvo</a:t>
            </a:r>
            <a:r>
              <a:rPr lang="cs-CZ" dirty="0" smtClean="0"/>
              <a:t>, </a:t>
            </a:r>
            <a:r>
              <a:rPr lang="cs-CZ" dirty="0"/>
              <a:t>p</a:t>
            </a:r>
            <a:r>
              <a:rPr lang="cs-CZ" dirty="0" smtClean="0"/>
              <a:t>o </a:t>
            </a:r>
            <a:r>
              <a:rPr lang="cs-CZ" dirty="0" err="1" smtClean="0"/>
              <a:t>niekoľkých</a:t>
            </a:r>
            <a:r>
              <a:rPr lang="cs-CZ" dirty="0" smtClean="0"/>
              <a:t> </a:t>
            </a:r>
            <a:r>
              <a:rPr lang="cs-CZ" dirty="0" err="1" smtClean="0"/>
              <a:t>dňoch</a:t>
            </a:r>
            <a:r>
              <a:rPr lang="cs-CZ" dirty="0" smtClean="0"/>
              <a:t> protesty potlačené</a:t>
            </a:r>
          </a:p>
          <a:p>
            <a:r>
              <a:rPr lang="cs-CZ" dirty="0" err="1" smtClean="0"/>
              <a:t>Medzinárodná</a:t>
            </a:r>
            <a:r>
              <a:rPr lang="cs-CZ" dirty="0" smtClean="0"/>
              <a:t> </a:t>
            </a:r>
            <a:r>
              <a:rPr lang="cs-CZ" dirty="0" err="1" smtClean="0"/>
              <a:t>situácia</a:t>
            </a:r>
            <a:r>
              <a:rPr lang="cs-CZ" dirty="0" smtClean="0"/>
              <a:t>: USA </a:t>
            </a:r>
            <a:r>
              <a:rPr lang="cs-CZ" dirty="0" err="1" smtClean="0"/>
              <a:t>nepodpísali</a:t>
            </a:r>
            <a:r>
              <a:rPr lang="cs-CZ" dirty="0" smtClean="0"/>
              <a:t> WTO </a:t>
            </a:r>
            <a:r>
              <a:rPr lang="cs-CZ" dirty="0" err="1" smtClean="0"/>
              <a:t>pristúpenie</a:t>
            </a:r>
            <a:r>
              <a:rPr lang="cs-CZ" dirty="0" smtClean="0"/>
              <a:t> Číny, USA a NATO začali </a:t>
            </a:r>
            <a:r>
              <a:rPr lang="cs-CZ" dirty="0" err="1" smtClean="0"/>
              <a:t>operáciu</a:t>
            </a:r>
            <a:r>
              <a:rPr lang="cs-CZ" dirty="0" smtClean="0"/>
              <a:t> v </a:t>
            </a:r>
            <a:r>
              <a:rPr lang="cs-CZ" dirty="0" err="1" smtClean="0"/>
              <a:t>Kosove</a:t>
            </a:r>
            <a:endParaRPr lang="cs-CZ" dirty="0"/>
          </a:p>
        </p:txBody>
      </p:sp>
    </p:spTree>
    <p:extLst>
      <p:ext uri="{BB962C8B-B14F-4D97-AF65-F5344CB8AC3E}">
        <p14:creationId xmlns:p14="http://schemas.microsoft.com/office/powerpoint/2010/main" val="27335740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Hu Jintao’s speech, 1999</a:t>
            </a:r>
            <a:endParaRPr lang="cs-CZ" dirty="0"/>
          </a:p>
        </p:txBody>
      </p:sp>
      <p:sp>
        <p:nvSpPr>
          <p:cNvPr id="3" name="Zástupný symbol pro obsah 2"/>
          <p:cNvSpPr>
            <a:spLocks noGrp="1"/>
          </p:cNvSpPr>
          <p:nvPr>
            <p:ph idx="1"/>
          </p:nvPr>
        </p:nvSpPr>
        <p:spPr>
          <a:xfrm>
            <a:off x="457200" y="1600200"/>
            <a:ext cx="8229600" cy="4997152"/>
          </a:xfrm>
        </p:spPr>
        <p:txBody>
          <a:bodyPr>
            <a:normAutofit fontScale="70000" lnSpcReduction="20000"/>
          </a:bodyPr>
          <a:lstStyle/>
          <a:p>
            <a:r>
              <a:rPr lang="en-US" dirty="0" smtClean="0"/>
              <a:t>“</a:t>
            </a:r>
            <a:r>
              <a:rPr lang="cs-CZ" dirty="0" smtClean="0"/>
              <a:t>Early on </a:t>
            </a:r>
            <a:r>
              <a:rPr lang="cs-CZ" dirty="0" err="1" smtClean="0"/>
              <a:t>the</a:t>
            </a:r>
            <a:r>
              <a:rPr lang="cs-CZ" dirty="0" smtClean="0"/>
              <a:t> </a:t>
            </a:r>
            <a:r>
              <a:rPr lang="cs-CZ" dirty="0" err="1" smtClean="0"/>
              <a:t>morning</a:t>
            </a:r>
            <a:r>
              <a:rPr lang="cs-CZ" dirty="0" smtClean="0"/>
              <a:t> </a:t>
            </a:r>
            <a:r>
              <a:rPr lang="cs-CZ" dirty="0" err="1" smtClean="0"/>
              <a:t>of</a:t>
            </a:r>
            <a:r>
              <a:rPr lang="cs-CZ" dirty="0" smtClean="0"/>
              <a:t> May 8, </a:t>
            </a:r>
            <a:r>
              <a:rPr lang="cs-CZ" dirty="0" err="1" smtClean="0"/>
              <a:t>the</a:t>
            </a:r>
            <a:r>
              <a:rPr lang="cs-CZ" dirty="0" smtClean="0"/>
              <a:t> US-led</a:t>
            </a:r>
            <a:r>
              <a:rPr lang="en-US" dirty="0" smtClean="0"/>
              <a:t> NATO wantonly used missiles to attack the Chinese Embassy in Yugoslavia, causing casualties and leaving the embassy building devastated. The criminal act, which is in violation of the international laws and norms of international relations, has aroused the utmost indignation of the Chinese people… People across the country have held forums and gatherings, and issued letters of protest to voice their support to the solemn statement of the Chinese government and to condemn the barbaric act of the US-led NATO.</a:t>
            </a:r>
            <a:r>
              <a:rPr lang="cs-CZ" dirty="0" smtClean="0"/>
              <a:t> </a:t>
            </a:r>
            <a:r>
              <a:rPr lang="en-US" dirty="0" smtClean="0"/>
              <a:t>The Chinese government firmly supports and protects, in accordance with the law, all legal protest activities. We believe that the broad masses will, proceeding from the fundamental interests of the nation and taking the overall situation into account, carry out the activities in good order and in accordance with law. We must prevent overreaction, and ensure social stability  by guarding against some people making use of the opportunities to disrupt the normal public order… We will uphold the policy of reform and opening to the outside world.”</a:t>
            </a:r>
          </a:p>
        </p:txBody>
      </p:sp>
    </p:spTree>
    <p:extLst>
      <p:ext uri="{BB962C8B-B14F-4D97-AF65-F5344CB8AC3E}">
        <p14:creationId xmlns:p14="http://schemas.microsoft.com/office/powerpoint/2010/main" val="22502483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2001: Hainan incident</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Americké </a:t>
            </a:r>
            <a:r>
              <a:rPr lang="cs-CZ" dirty="0" err="1" smtClean="0"/>
              <a:t>špionážne</a:t>
            </a:r>
            <a:r>
              <a:rPr lang="cs-CZ" dirty="0" smtClean="0"/>
              <a:t> </a:t>
            </a:r>
            <a:r>
              <a:rPr lang="cs-CZ" dirty="0" err="1" smtClean="0"/>
              <a:t>lietadlo</a:t>
            </a:r>
            <a:r>
              <a:rPr lang="cs-CZ" dirty="0" smtClean="0"/>
              <a:t> </a:t>
            </a:r>
            <a:r>
              <a:rPr lang="cs-CZ" dirty="0" err="1" smtClean="0"/>
              <a:t>sa</a:t>
            </a:r>
            <a:r>
              <a:rPr lang="cs-CZ" dirty="0" smtClean="0"/>
              <a:t> </a:t>
            </a:r>
            <a:r>
              <a:rPr lang="cs-CZ" dirty="0" err="1" smtClean="0"/>
              <a:t>zrazilo</a:t>
            </a:r>
            <a:r>
              <a:rPr lang="cs-CZ" dirty="0" smtClean="0"/>
              <a:t> s </a:t>
            </a:r>
            <a:r>
              <a:rPr lang="cs-CZ" dirty="0" err="1" smtClean="0"/>
              <a:t>čínskym</a:t>
            </a:r>
            <a:r>
              <a:rPr lang="cs-CZ" dirty="0" smtClean="0"/>
              <a:t> </a:t>
            </a:r>
            <a:r>
              <a:rPr lang="cs-CZ" dirty="0" err="1" smtClean="0"/>
              <a:t>pri</a:t>
            </a:r>
            <a:r>
              <a:rPr lang="cs-CZ" dirty="0" smtClean="0"/>
              <a:t> ostrove Hainan – americký stroj </a:t>
            </a:r>
            <a:r>
              <a:rPr lang="cs-CZ" dirty="0" err="1" smtClean="0"/>
              <a:t>núdzovo</a:t>
            </a:r>
            <a:r>
              <a:rPr lang="cs-CZ" dirty="0" smtClean="0"/>
              <a:t> </a:t>
            </a:r>
            <a:r>
              <a:rPr lang="cs-CZ" dirty="0" err="1" smtClean="0"/>
              <a:t>pristál</a:t>
            </a:r>
            <a:r>
              <a:rPr lang="cs-CZ" dirty="0" smtClean="0"/>
              <a:t>, čínsky pilot a </a:t>
            </a:r>
            <a:r>
              <a:rPr lang="cs-CZ" dirty="0" err="1" smtClean="0"/>
              <a:t>lietadlo</a:t>
            </a:r>
            <a:r>
              <a:rPr lang="cs-CZ" dirty="0" smtClean="0"/>
              <a:t> skončili v </a:t>
            </a:r>
            <a:r>
              <a:rPr lang="cs-CZ" dirty="0" err="1" smtClean="0"/>
              <a:t>mori</a:t>
            </a:r>
            <a:endParaRPr lang="cs-CZ" dirty="0" smtClean="0"/>
          </a:p>
          <a:p>
            <a:endParaRPr lang="cs-CZ" dirty="0" smtClean="0"/>
          </a:p>
          <a:p>
            <a:r>
              <a:rPr lang="cs-CZ" dirty="0" smtClean="0"/>
              <a:t>USA: </a:t>
            </a:r>
            <a:r>
              <a:rPr lang="cs-CZ" dirty="0" err="1" smtClean="0"/>
              <a:t>neuznanie</a:t>
            </a:r>
            <a:r>
              <a:rPr lang="cs-CZ" dirty="0" smtClean="0"/>
              <a:t> </a:t>
            </a:r>
            <a:r>
              <a:rPr lang="cs-CZ" dirty="0" err="1" smtClean="0"/>
              <a:t>plnej</a:t>
            </a:r>
            <a:r>
              <a:rPr lang="cs-CZ" dirty="0" smtClean="0"/>
              <a:t> </a:t>
            </a:r>
            <a:r>
              <a:rPr lang="cs-CZ" dirty="0" err="1" smtClean="0"/>
              <a:t>zodpovednosti</a:t>
            </a:r>
            <a:r>
              <a:rPr lang="cs-CZ" dirty="0" smtClean="0"/>
              <a:t>, „v</a:t>
            </a:r>
            <a:r>
              <a:rPr lang="en-US" dirty="0" err="1" smtClean="0"/>
              <a:t>ery</a:t>
            </a:r>
            <a:r>
              <a:rPr lang="en-US" dirty="0" smtClean="0"/>
              <a:t> sorry”</a:t>
            </a:r>
          </a:p>
          <a:p>
            <a:pPr lvl="1"/>
            <a:r>
              <a:rPr lang="cs-CZ" dirty="0" err="1"/>
              <a:t>N</a:t>
            </a:r>
            <a:r>
              <a:rPr lang="cs-CZ" dirty="0" err="1" smtClean="0"/>
              <a:t>arušenie</a:t>
            </a:r>
            <a:r>
              <a:rPr lang="cs-CZ" dirty="0" smtClean="0"/>
              <a:t> </a:t>
            </a:r>
            <a:r>
              <a:rPr lang="cs-CZ" dirty="0" err="1" smtClean="0"/>
              <a:t>čínskeho</a:t>
            </a:r>
            <a:r>
              <a:rPr lang="cs-CZ" dirty="0" smtClean="0"/>
              <a:t> vzdušného </a:t>
            </a:r>
            <a:r>
              <a:rPr lang="cs-CZ" dirty="0" err="1" smtClean="0"/>
              <a:t>priestoru</a:t>
            </a:r>
            <a:r>
              <a:rPr lang="cs-CZ" dirty="0" smtClean="0"/>
              <a:t> a </a:t>
            </a:r>
            <a:r>
              <a:rPr lang="cs-CZ" dirty="0" err="1" smtClean="0"/>
              <a:t>núdzové</a:t>
            </a:r>
            <a:r>
              <a:rPr lang="cs-CZ" dirty="0" smtClean="0"/>
              <a:t> </a:t>
            </a:r>
            <a:r>
              <a:rPr lang="cs-CZ" dirty="0" err="1" smtClean="0"/>
              <a:t>pristátie</a:t>
            </a:r>
            <a:endParaRPr lang="cs-CZ" dirty="0" smtClean="0"/>
          </a:p>
          <a:p>
            <a:pPr lvl="1"/>
            <a:r>
              <a:rPr lang="cs-CZ" dirty="0"/>
              <a:t>S</a:t>
            </a:r>
            <a:r>
              <a:rPr lang="cs-CZ" dirty="0" smtClean="0"/>
              <a:t>mrť pilota</a:t>
            </a:r>
          </a:p>
          <a:p>
            <a:r>
              <a:rPr lang="cs-CZ" dirty="0" smtClean="0"/>
              <a:t>CCP: </a:t>
            </a:r>
            <a:r>
              <a:rPr lang="cs-CZ" dirty="0" err="1" smtClean="0"/>
              <a:t>Prepustenie</a:t>
            </a:r>
            <a:r>
              <a:rPr lang="cs-CZ" dirty="0" smtClean="0"/>
              <a:t> </a:t>
            </a:r>
            <a:r>
              <a:rPr lang="cs-CZ" dirty="0" err="1" smtClean="0"/>
              <a:t>americkej</a:t>
            </a:r>
            <a:r>
              <a:rPr lang="cs-CZ" dirty="0" smtClean="0"/>
              <a:t> posádky, protesty </a:t>
            </a:r>
            <a:r>
              <a:rPr lang="cs-CZ" dirty="0"/>
              <a:t>nedovolené (</a:t>
            </a:r>
            <a:r>
              <a:rPr lang="cs-CZ" dirty="0" err="1"/>
              <a:t>iba</a:t>
            </a:r>
            <a:r>
              <a:rPr lang="cs-CZ" dirty="0"/>
              <a:t> on-line)</a:t>
            </a:r>
          </a:p>
          <a:p>
            <a:r>
              <a:rPr lang="cs-CZ" dirty="0" err="1" smtClean="0"/>
              <a:t>Medzinárodná</a:t>
            </a:r>
            <a:r>
              <a:rPr lang="cs-CZ" dirty="0" smtClean="0"/>
              <a:t> </a:t>
            </a:r>
            <a:r>
              <a:rPr lang="cs-CZ" dirty="0" err="1" smtClean="0"/>
              <a:t>situácia</a:t>
            </a:r>
            <a:r>
              <a:rPr lang="cs-CZ" dirty="0" smtClean="0"/>
              <a:t>: George Bush nový prezident, </a:t>
            </a:r>
            <a:r>
              <a:rPr lang="cs-CZ" dirty="0" err="1" smtClean="0"/>
              <a:t>tesne</a:t>
            </a:r>
            <a:r>
              <a:rPr lang="cs-CZ" dirty="0" smtClean="0"/>
              <a:t> před </a:t>
            </a:r>
            <a:r>
              <a:rPr lang="cs-CZ" dirty="0" err="1" smtClean="0"/>
              <a:t>hlasovaním</a:t>
            </a:r>
            <a:r>
              <a:rPr lang="cs-CZ" dirty="0" smtClean="0"/>
              <a:t> o Olympijských hrách 2008</a:t>
            </a:r>
            <a:endParaRPr lang="cs-CZ" dirty="0"/>
          </a:p>
        </p:txBody>
      </p:sp>
    </p:spTree>
    <p:extLst>
      <p:ext uri="{BB962C8B-B14F-4D97-AF65-F5344CB8AC3E}">
        <p14:creationId xmlns:p14="http://schemas.microsoft.com/office/powerpoint/2010/main" val="39219851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1999 – 2003: </a:t>
            </a:r>
            <a:r>
              <a:rPr lang="cs-CZ" dirty="0" err="1" smtClean="0"/>
              <a:t>Vysokorýchlostná</a:t>
            </a:r>
            <a:r>
              <a:rPr lang="cs-CZ" dirty="0" smtClean="0"/>
              <a:t> </a:t>
            </a:r>
            <a:r>
              <a:rPr lang="cs-CZ" dirty="0" err="1" smtClean="0"/>
              <a:t>železnica</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smtClean="0"/>
              <a:t>Japonsko, </a:t>
            </a:r>
            <a:r>
              <a:rPr lang="cs-CZ" dirty="0" err="1" smtClean="0"/>
              <a:t>Nemecko</a:t>
            </a:r>
            <a:r>
              <a:rPr lang="cs-CZ" dirty="0" smtClean="0"/>
              <a:t>, </a:t>
            </a:r>
            <a:r>
              <a:rPr lang="cs-CZ" dirty="0" err="1" smtClean="0"/>
              <a:t>Francúzsko</a:t>
            </a:r>
            <a:endParaRPr lang="cs-CZ" dirty="0" smtClean="0"/>
          </a:p>
          <a:p>
            <a:r>
              <a:rPr lang="cs-CZ" dirty="0" smtClean="0"/>
              <a:t>1999-2003: </a:t>
            </a:r>
            <a:r>
              <a:rPr lang="cs-CZ" dirty="0" err="1" smtClean="0"/>
              <a:t>verejné</a:t>
            </a:r>
            <a:r>
              <a:rPr lang="cs-CZ" dirty="0" smtClean="0"/>
              <a:t> </a:t>
            </a:r>
            <a:r>
              <a:rPr lang="cs-CZ" dirty="0" err="1" smtClean="0"/>
              <a:t>vyhlásenia</a:t>
            </a:r>
            <a:r>
              <a:rPr lang="cs-CZ" dirty="0" smtClean="0"/>
              <a:t> o </a:t>
            </a:r>
            <a:r>
              <a:rPr lang="cs-CZ" dirty="0" err="1" smtClean="0"/>
              <a:t>pravdepodobnosti</a:t>
            </a:r>
            <a:r>
              <a:rPr lang="cs-CZ" dirty="0" smtClean="0"/>
              <a:t> </a:t>
            </a:r>
            <a:r>
              <a:rPr lang="cs-CZ" dirty="0" err="1" smtClean="0"/>
              <a:t>využitia</a:t>
            </a:r>
            <a:r>
              <a:rPr lang="cs-CZ" dirty="0" smtClean="0"/>
              <a:t> </a:t>
            </a:r>
            <a:r>
              <a:rPr lang="cs-CZ" dirty="0" err="1" smtClean="0"/>
              <a:t>japonskej</a:t>
            </a:r>
            <a:r>
              <a:rPr lang="cs-CZ" dirty="0" smtClean="0"/>
              <a:t> </a:t>
            </a:r>
            <a:r>
              <a:rPr lang="cs-CZ" dirty="0" err="1" smtClean="0"/>
              <a:t>technológie</a:t>
            </a:r>
            <a:endParaRPr lang="cs-CZ" dirty="0" smtClean="0"/>
          </a:p>
          <a:p>
            <a:r>
              <a:rPr lang="cs-CZ" dirty="0" smtClean="0"/>
              <a:t>2001: </a:t>
            </a:r>
            <a:r>
              <a:rPr lang="cs-CZ" dirty="0" err="1" smtClean="0"/>
              <a:t>návšteva</a:t>
            </a:r>
            <a:r>
              <a:rPr lang="cs-CZ" dirty="0" smtClean="0"/>
              <a:t> PM </a:t>
            </a:r>
            <a:r>
              <a:rPr lang="cs-CZ" dirty="0" err="1" smtClean="0"/>
              <a:t>Koizumi</a:t>
            </a:r>
            <a:r>
              <a:rPr lang="cs-CZ" dirty="0" smtClean="0"/>
              <a:t> v </a:t>
            </a:r>
            <a:r>
              <a:rPr lang="cs-CZ" dirty="0" err="1" smtClean="0"/>
              <a:t>Yasakuni</a:t>
            </a:r>
            <a:r>
              <a:rPr lang="cs-CZ" dirty="0"/>
              <a:t> </a:t>
            </a:r>
            <a:r>
              <a:rPr lang="cs-CZ" dirty="0" smtClean="0"/>
              <a:t>(prvá z </a:t>
            </a:r>
            <a:r>
              <a:rPr lang="cs-CZ" dirty="0" err="1" smtClean="0"/>
              <a:t>každoročných</a:t>
            </a:r>
            <a:r>
              <a:rPr lang="cs-CZ" dirty="0" smtClean="0"/>
              <a:t>)</a:t>
            </a:r>
          </a:p>
          <a:p>
            <a:r>
              <a:rPr lang="cs-CZ" dirty="0" smtClean="0"/>
              <a:t>2003: protijaponské </a:t>
            </a:r>
            <a:r>
              <a:rPr lang="cs-CZ" dirty="0" err="1" smtClean="0"/>
              <a:t>petície</a:t>
            </a:r>
            <a:r>
              <a:rPr lang="cs-CZ" dirty="0" smtClean="0"/>
              <a:t>, výbuch WWII chemikálií, sex orgie japonských </a:t>
            </a:r>
            <a:r>
              <a:rPr lang="cs-CZ" dirty="0" err="1" smtClean="0"/>
              <a:t>podnikateľov</a:t>
            </a:r>
            <a:r>
              <a:rPr lang="cs-CZ" dirty="0" smtClean="0"/>
              <a:t> na </a:t>
            </a:r>
            <a:r>
              <a:rPr lang="cs-CZ" dirty="0" err="1" smtClean="0"/>
              <a:t>výročie</a:t>
            </a:r>
            <a:r>
              <a:rPr lang="cs-CZ" dirty="0" smtClean="0"/>
              <a:t> </a:t>
            </a:r>
            <a:r>
              <a:rPr lang="cs-CZ" dirty="0" err="1" smtClean="0"/>
              <a:t>začiatku</a:t>
            </a:r>
            <a:r>
              <a:rPr lang="cs-CZ" dirty="0" smtClean="0"/>
              <a:t> WWII…</a:t>
            </a:r>
          </a:p>
          <a:p>
            <a:r>
              <a:rPr lang="cs-CZ" dirty="0" smtClean="0"/>
              <a:t>2004: </a:t>
            </a:r>
            <a:r>
              <a:rPr lang="cs-CZ" dirty="0" err="1" smtClean="0"/>
              <a:t>rozhodnutie</a:t>
            </a:r>
            <a:r>
              <a:rPr lang="cs-CZ" dirty="0" smtClean="0"/>
              <a:t> – vlaky z časti </a:t>
            </a:r>
            <a:r>
              <a:rPr lang="cs-CZ" dirty="0" err="1" smtClean="0"/>
              <a:t>francúzske</a:t>
            </a:r>
            <a:r>
              <a:rPr lang="cs-CZ" dirty="0" smtClean="0"/>
              <a:t> (a </a:t>
            </a:r>
            <a:r>
              <a:rPr lang="cs-CZ" dirty="0" err="1" smtClean="0"/>
              <a:t>kanadadské</a:t>
            </a:r>
            <a:r>
              <a:rPr lang="cs-CZ" dirty="0" smtClean="0"/>
              <a:t>) a z časti japonské</a:t>
            </a:r>
          </a:p>
          <a:p>
            <a:r>
              <a:rPr lang="cs-CZ" dirty="0" err="1" smtClean="0"/>
              <a:t>Rozhodnutie</a:t>
            </a:r>
            <a:r>
              <a:rPr lang="cs-CZ" dirty="0" smtClean="0"/>
              <a:t> pozastavené, v </a:t>
            </a:r>
            <a:r>
              <a:rPr lang="cs-CZ" dirty="0" err="1" smtClean="0"/>
              <a:t>ďalších</a:t>
            </a:r>
            <a:r>
              <a:rPr lang="cs-CZ" dirty="0" smtClean="0"/>
              <a:t> kolách získali </a:t>
            </a:r>
            <a:r>
              <a:rPr lang="cs-CZ" dirty="0" err="1" smtClean="0"/>
              <a:t>zákazky</a:t>
            </a:r>
            <a:r>
              <a:rPr lang="cs-CZ" dirty="0" smtClean="0"/>
              <a:t> </a:t>
            </a:r>
            <a:r>
              <a:rPr lang="cs-CZ" dirty="0" err="1" smtClean="0"/>
              <a:t>iba</a:t>
            </a:r>
            <a:r>
              <a:rPr lang="cs-CZ" dirty="0" smtClean="0"/>
              <a:t> </a:t>
            </a:r>
            <a:r>
              <a:rPr lang="cs-CZ" dirty="0" err="1" smtClean="0"/>
              <a:t>francúzske</a:t>
            </a:r>
            <a:r>
              <a:rPr lang="cs-CZ" dirty="0" smtClean="0"/>
              <a:t> a </a:t>
            </a:r>
            <a:r>
              <a:rPr lang="cs-CZ" dirty="0" err="1" smtClean="0"/>
              <a:t>nemecké</a:t>
            </a:r>
            <a:endParaRPr lang="cs-CZ" dirty="0" smtClean="0"/>
          </a:p>
          <a:p>
            <a:r>
              <a:rPr lang="cs-CZ" dirty="0" smtClean="0"/>
              <a:t>2006: vlaky z časti </a:t>
            </a:r>
            <a:r>
              <a:rPr lang="cs-CZ" dirty="0" err="1" smtClean="0"/>
              <a:t>čínske</a:t>
            </a:r>
            <a:r>
              <a:rPr lang="cs-CZ" dirty="0" smtClean="0"/>
              <a:t> a z časti </a:t>
            </a:r>
            <a:r>
              <a:rPr lang="cs-CZ" dirty="0" err="1" smtClean="0"/>
              <a:t>nemecké</a:t>
            </a:r>
            <a:endParaRPr lang="cs-CZ" dirty="0" smtClean="0"/>
          </a:p>
        </p:txBody>
      </p:sp>
    </p:spTree>
    <p:extLst>
      <p:ext uri="{BB962C8B-B14F-4D97-AF65-F5344CB8AC3E}">
        <p14:creationId xmlns:p14="http://schemas.microsoft.com/office/powerpoint/2010/main" val="16456782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2005: Anti-japonské protesty</a:t>
            </a:r>
            <a:endParaRPr lang="cs-CZ" dirty="0"/>
          </a:p>
        </p:txBody>
      </p:sp>
      <p:sp>
        <p:nvSpPr>
          <p:cNvPr id="3" name="Zástupný symbol pro obsah 2"/>
          <p:cNvSpPr>
            <a:spLocks noGrp="1"/>
          </p:cNvSpPr>
          <p:nvPr>
            <p:ph idx="1"/>
          </p:nvPr>
        </p:nvSpPr>
        <p:spPr>
          <a:xfrm>
            <a:off x="457200" y="1600200"/>
            <a:ext cx="8229600" cy="4925144"/>
          </a:xfrm>
        </p:spPr>
        <p:txBody>
          <a:bodyPr>
            <a:normAutofit fontScale="85000" lnSpcReduction="20000"/>
          </a:bodyPr>
          <a:lstStyle/>
          <a:p>
            <a:r>
              <a:rPr lang="cs-CZ" dirty="0" smtClean="0"/>
              <a:t>Problém: Reforma OSN, Japonsko </a:t>
            </a:r>
            <a:r>
              <a:rPr lang="cs-CZ" dirty="0" err="1" smtClean="0"/>
              <a:t>ako</a:t>
            </a:r>
            <a:r>
              <a:rPr lang="cs-CZ" dirty="0" smtClean="0"/>
              <a:t> kandidát na </a:t>
            </a:r>
            <a:r>
              <a:rPr lang="cs-CZ" dirty="0" err="1" smtClean="0"/>
              <a:t>stáleho</a:t>
            </a:r>
            <a:r>
              <a:rPr lang="cs-CZ" dirty="0" smtClean="0"/>
              <a:t> člena BR OSN</a:t>
            </a:r>
          </a:p>
          <a:p>
            <a:r>
              <a:rPr lang="cs-CZ" dirty="0" smtClean="0"/>
              <a:t>1. </a:t>
            </a:r>
            <a:r>
              <a:rPr lang="cs-CZ" dirty="0" err="1" smtClean="0"/>
              <a:t>reakcia</a:t>
            </a:r>
            <a:r>
              <a:rPr lang="cs-CZ" dirty="0" smtClean="0"/>
              <a:t> </a:t>
            </a:r>
            <a:r>
              <a:rPr lang="cs-CZ" dirty="0" err="1" smtClean="0"/>
              <a:t>čínskej</a:t>
            </a:r>
            <a:r>
              <a:rPr lang="cs-CZ" dirty="0" smtClean="0"/>
              <a:t> vlády – </a:t>
            </a:r>
            <a:r>
              <a:rPr lang="cs-CZ" dirty="0" err="1" smtClean="0"/>
              <a:t>umiernená</a:t>
            </a:r>
            <a:endParaRPr lang="cs-CZ" dirty="0" smtClean="0"/>
          </a:p>
          <a:p>
            <a:r>
              <a:rPr lang="cs-CZ" dirty="0" smtClean="0"/>
              <a:t>Protesty – </a:t>
            </a:r>
            <a:r>
              <a:rPr lang="cs-CZ" dirty="0" err="1" smtClean="0"/>
              <a:t>najskôr</a:t>
            </a:r>
            <a:r>
              <a:rPr lang="cs-CZ" dirty="0" smtClean="0"/>
              <a:t> </a:t>
            </a:r>
            <a:r>
              <a:rPr lang="cs-CZ" dirty="0" err="1" smtClean="0"/>
              <a:t>zahraničných</a:t>
            </a:r>
            <a:r>
              <a:rPr lang="cs-CZ" dirty="0" smtClean="0"/>
              <a:t> </a:t>
            </a:r>
            <a:r>
              <a:rPr lang="cs-CZ" dirty="0" err="1" smtClean="0"/>
              <a:t>Číňanov</a:t>
            </a:r>
            <a:r>
              <a:rPr lang="cs-CZ" dirty="0" smtClean="0"/>
              <a:t> (USA, </a:t>
            </a:r>
            <a:r>
              <a:rPr lang="cs-CZ" dirty="0" err="1" smtClean="0"/>
              <a:t>Južná</a:t>
            </a:r>
            <a:r>
              <a:rPr lang="cs-CZ" dirty="0" smtClean="0"/>
              <a:t> </a:t>
            </a:r>
            <a:r>
              <a:rPr lang="cs-CZ" dirty="0" err="1" smtClean="0"/>
              <a:t>Kórea</a:t>
            </a:r>
            <a:r>
              <a:rPr lang="cs-CZ" dirty="0" smtClean="0"/>
              <a:t>), </a:t>
            </a:r>
            <a:r>
              <a:rPr lang="cs-CZ" dirty="0" err="1" smtClean="0"/>
              <a:t>následne</a:t>
            </a:r>
            <a:r>
              <a:rPr lang="cs-CZ" dirty="0" smtClean="0"/>
              <a:t> po </a:t>
            </a:r>
            <a:r>
              <a:rPr lang="cs-CZ" dirty="0" err="1" smtClean="0"/>
              <a:t>celej</a:t>
            </a:r>
            <a:r>
              <a:rPr lang="cs-CZ" dirty="0" smtClean="0"/>
              <a:t> </a:t>
            </a:r>
            <a:r>
              <a:rPr lang="cs-CZ" dirty="0" err="1" smtClean="0"/>
              <a:t>Číne</a:t>
            </a:r>
            <a:r>
              <a:rPr lang="cs-CZ" dirty="0" smtClean="0"/>
              <a:t> (40 </a:t>
            </a:r>
            <a:r>
              <a:rPr lang="cs-CZ" dirty="0" err="1" smtClean="0"/>
              <a:t>miliónov</a:t>
            </a:r>
            <a:r>
              <a:rPr lang="cs-CZ" dirty="0" smtClean="0"/>
              <a:t> </a:t>
            </a:r>
            <a:r>
              <a:rPr lang="cs-CZ" dirty="0" err="1" smtClean="0"/>
              <a:t>podpisov</a:t>
            </a:r>
            <a:r>
              <a:rPr lang="cs-CZ" dirty="0" smtClean="0"/>
              <a:t> na </a:t>
            </a:r>
            <a:r>
              <a:rPr lang="cs-CZ" dirty="0" err="1" smtClean="0"/>
              <a:t>petícii</a:t>
            </a:r>
            <a:r>
              <a:rPr lang="cs-CZ" dirty="0" smtClean="0"/>
              <a:t>)</a:t>
            </a:r>
          </a:p>
          <a:p>
            <a:r>
              <a:rPr lang="cs-CZ" dirty="0" smtClean="0"/>
              <a:t>2. </a:t>
            </a:r>
            <a:r>
              <a:rPr lang="cs-CZ" dirty="0" err="1" smtClean="0"/>
              <a:t>reakcia</a:t>
            </a:r>
            <a:r>
              <a:rPr lang="cs-CZ" dirty="0" smtClean="0"/>
              <a:t> vlády – </a:t>
            </a:r>
            <a:r>
              <a:rPr lang="cs-CZ" dirty="0" err="1" smtClean="0"/>
              <a:t>odmietave</a:t>
            </a:r>
            <a:r>
              <a:rPr lang="cs-CZ" dirty="0" smtClean="0"/>
              <a:t> stanovisko, zároveň však </a:t>
            </a:r>
            <a:r>
              <a:rPr lang="cs-CZ" dirty="0" err="1" smtClean="0"/>
              <a:t>potláčanie</a:t>
            </a:r>
            <a:r>
              <a:rPr lang="cs-CZ" dirty="0" smtClean="0"/>
              <a:t> </a:t>
            </a:r>
            <a:r>
              <a:rPr lang="cs-CZ" dirty="0" err="1" smtClean="0"/>
              <a:t>protestov</a:t>
            </a:r>
            <a:r>
              <a:rPr lang="cs-CZ" dirty="0" smtClean="0"/>
              <a:t> (</a:t>
            </a:r>
            <a:r>
              <a:rPr lang="cs-CZ" dirty="0" err="1" smtClean="0"/>
              <a:t>zatýkanie</a:t>
            </a:r>
            <a:r>
              <a:rPr lang="cs-CZ" dirty="0" smtClean="0"/>
              <a:t> </a:t>
            </a:r>
            <a:r>
              <a:rPr lang="cs-CZ" dirty="0" err="1" smtClean="0"/>
              <a:t>výtržníkov</a:t>
            </a:r>
            <a:r>
              <a:rPr lang="cs-CZ" dirty="0" smtClean="0"/>
              <a:t>, </a:t>
            </a:r>
            <a:r>
              <a:rPr lang="cs-CZ" dirty="0" err="1" smtClean="0"/>
              <a:t>umiernené</a:t>
            </a:r>
            <a:r>
              <a:rPr lang="cs-CZ" dirty="0" smtClean="0"/>
              <a:t> </a:t>
            </a:r>
            <a:r>
              <a:rPr lang="cs-CZ" dirty="0" err="1" smtClean="0"/>
              <a:t>vyjadrenia</a:t>
            </a:r>
            <a:r>
              <a:rPr lang="cs-CZ" dirty="0" smtClean="0"/>
              <a:t>, kontrola médií)</a:t>
            </a:r>
          </a:p>
          <a:p>
            <a:r>
              <a:rPr lang="cs-CZ" dirty="0" err="1" smtClean="0"/>
              <a:t>Medzinárodná</a:t>
            </a:r>
            <a:r>
              <a:rPr lang="cs-CZ" dirty="0" smtClean="0"/>
              <a:t> </a:t>
            </a:r>
            <a:r>
              <a:rPr lang="cs-CZ" dirty="0" err="1" smtClean="0"/>
              <a:t>situácia</a:t>
            </a:r>
            <a:r>
              <a:rPr lang="cs-CZ" dirty="0" smtClean="0"/>
              <a:t>: </a:t>
            </a:r>
            <a:r>
              <a:rPr lang="cs-CZ" dirty="0" err="1" smtClean="0"/>
              <a:t>zhoršujúce</a:t>
            </a:r>
            <a:r>
              <a:rPr lang="cs-CZ" dirty="0" smtClean="0"/>
              <a:t> </a:t>
            </a:r>
            <a:r>
              <a:rPr lang="cs-CZ" dirty="0" err="1" smtClean="0"/>
              <a:t>sa</a:t>
            </a:r>
            <a:r>
              <a:rPr lang="cs-CZ" dirty="0" smtClean="0"/>
              <a:t> </a:t>
            </a:r>
            <a:r>
              <a:rPr lang="cs-CZ" dirty="0" err="1" smtClean="0"/>
              <a:t>bilaterálne</a:t>
            </a:r>
            <a:r>
              <a:rPr lang="cs-CZ" dirty="0" smtClean="0"/>
              <a:t> </a:t>
            </a:r>
            <a:r>
              <a:rPr lang="cs-CZ" dirty="0" err="1" smtClean="0"/>
              <a:t>vzťahy</a:t>
            </a:r>
            <a:r>
              <a:rPr lang="cs-CZ" dirty="0" smtClean="0"/>
              <a:t>, </a:t>
            </a:r>
            <a:r>
              <a:rPr lang="cs-CZ" dirty="0" err="1" smtClean="0"/>
              <a:t>vyjadrenia</a:t>
            </a:r>
            <a:r>
              <a:rPr lang="cs-CZ" dirty="0" smtClean="0"/>
              <a:t> o </a:t>
            </a:r>
            <a:r>
              <a:rPr lang="cs-CZ" dirty="0" err="1" smtClean="0"/>
              <a:t>Taiwane</a:t>
            </a:r>
            <a:r>
              <a:rPr lang="cs-CZ" dirty="0" smtClean="0"/>
              <a:t>, </a:t>
            </a:r>
            <a:r>
              <a:rPr lang="cs-CZ" dirty="0" err="1" smtClean="0"/>
              <a:t>návštevy</a:t>
            </a:r>
            <a:r>
              <a:rPr lang="cs-CZ" dirty="0" smtClean="0"/>
              <a:t> </a:t>
            </a:r>
            <a:r>
              <a:rPr lang="cs-CZ" dirty="0" err="1" smtClean="0"/>
              <a:t>Yasakuni</a:t>
            </a:r>
            <a:r>
              <a:rPr lang="cs-CZ" dirty="0" smtClean="0"/>
              <a:t> </a:t>
            </a:r>
            <a:r>
              <a:rPr lang="cs-CZ" dirty="0" err="1" smtClean="0"/>
              <a:t>svätine</a:t>
            </a:r>
            <a:r>
              <a:rPr lang="cs-CZ" dirty="0" smtClean="0"/>
              <a:t>, otázka </a:t>
            </a:r>
            <a:r>
              <a:rPr lang="cs-CZ" dirty="0" err="1" smtClean="0"/>
              <a:t>učebníc</a:t>
            </a:r>
            <a:r>
              <a:rPr lang="cs-CZ" dirty="0" smtClean="0"/>
              <a:t> </a:t>
            </a:r>
            <a:r>
              <a:rPr lang="cs-CZ" dirty="0" err="1" smtClean="0"/>
              <a:t>histórie</a:t>
            </a:r>
            <a:r>
              <a:rPr lang="cs-CZ" dirty="0" smtClean="0"/>
              <a:t>, problémy s Diaoyu/Senkaku</a:t>
            </a:r>
          </a:p>
          <a:p>
            <a:endParaRPr lang="cs-CZ" dirty="0"/>
          </a:p>
        </p:txBody>
      </p:sp>
    </p:spTree>
    <p:extLst>
      <p:ext uri="{BB962C8B-B14F-4D97-AF65-F5344CB8AC3E}">
        <p14:creationId xmlns:p14="http://schemas.microsoft.com/office/powerpoint/2010/main" val="11817918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smtClean="0"/>
              <a:t>Odkiaľ</a:t>
            </a:r>
            <a:r>
              <a:rPr lang="cs-CZ" dirty="0" smtClean="0"/>
              <a:t> poznáme </a:t>
            </a:r>
            <a:r>
              <a:rPr lang="cs-CZ" dirty="0" err="1" smtClean="0"/>
              <a:t>verejnú</a:t>
            </a:r>
            <a:r>
              <a:rPr lang="cs-CZ" dirty="0" smtClean="0"/>
              <a:t> </a:t>
            </a:r>
            <a:r>
              <a:rPr lang="cs-CZ" dirty="0" err="1" smtClean="0"/>
              <a:t>mienku</a:t>
            </a:r>
            <a:r>
              <a:rPr lang="cs-CZ" dirty="0" smtClean="0"/>
              <a:t>?</a:t>
            </a:r>
            <a:endParaRPr lang="cs-CZ" dirty="0"/>
          </a:p>
        </p:txBody>
      </p:sp>
      <p:sp>
        <p:nvSpPr>
          <p:cNvPr id="3" name="Zástupný symbol pro obsah 2"/>
          <p:cNvSpPr>
            <a:spLocks noGrp="1"/>
          </p:cNvSpPr>
          <p:nvPr>
            <p:ph idx="1"/>
          </p:nvPr>
        </p:nvSpPr>
        <p:spPr/>
        <p:txBody>
          <a:bodyPr/>
          <a:lstStyle/>
          <a:p>
            <a:endParaRPr lang="cs-CZ" dirty="0" smtClean="0"/>
          </a:p>
          <a:p>
            <a:r>
              <a:rPr lang="cs-CZ" dirty="0" err="1" smtClean="0"/>
              <a:t>Prieskumy</a:t>
            </a:r>
            <a:endParaRPr lang="cs-CZ" dirty="0" smtClean="0"/>
          </a:p>
          <a:p>
            <a:r>
              <a:rPr lang="cs-CZ" dirty="0" smtClean="0"/>
              <a:t>Organizované akcie (protesty)</a:t>
            </a:r>
          </a:p>
          <a:p>
            <a:r>
              <a:rPr lang="cs-CZ" dirty="0" err="1" smtClean="0"/>
              <a:t>Médiá</a:t>
            </a:r>
            <a:endParaRPr lang="cs-CZ" dirty="0"/>
          </a:p>
        </p:txBody>
      </p:sp>
    </p:spTree>
    <p:extLst>
      <p:ext uri="{BB962C8B-B14F-4D97-AF65-F5344CB8AC3E}">
        <p14:creationId xmlns:p14="http://schemas.microsoft.com/office/powerpoint/2010/main" val="2065710591"/>
      </p:ext>
    </p:extLst>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427</TotalTime>
  <Words>945</Words>
  <Application>Microsoft Office PowerPoint</Application>
  <PresentationFormat>Předvádění na obrazovce (4:3)</PresentationFormat>
  <Paragraphs>106</Paragraphs>
  <Slides>15</Slides>
  <Notes>0</Notes>
  <HiddenSlides>0</HiddenSlides>
  <MMClips>0</MMClips>
  <ScaleCrop>false</ScaleCrop>
  <HeadingPairs>
    <vt:vector size="4" baseType="variant">
      <vt:variant>
        <vt:lpstr>Motiv</vt:lpstr>
      </vt:variant>
      <vt:variant>
        <vt:i4>1</vt:i4>
      </vt:variant>
      <vt:variant>
        <vt:lpstr>Nadpisy snímků</vt:lpstr>
      </vt:variant>
      <vt:variant>
        <vt:i4>15</vt:i4>
      </vt:variant>
    </vt:vector>
  </HeadingPairs>
  <TitlesOfParts>
    <vt:vector size="16" baseType="lpstr">
      <vt:lpstr>Motiv sady Office</vt:lpstr>
      <vt:lpstr>Verejná mienka a médiá v čínskej ZP</vt:lpstr>
      <vt:lpstr>Otázky</vt:lpstr>
      <vt:lpstr>Prípad Hu Yaobang</vt:lpstr>
      <vt:lpstr>1999: Belehrad</vt:lpstr>
      <vt:lpstr>Hu Jintao’s speech, 1999</vt:lpstr>
      <vt:lpstr>2001: Hainan incident</vt:lpstr>
      <vt:lpstr>1999 – 2003: Vysokorýchlostná železnica</vt:lpstr>
      <vt:lpstr>2005: Anti-japonské protesty</vt:lpstr>
      <vt:lpstr>Odkiaľ poznáme verejnú mienku?</vt:lpstr>
      <vt:lpstr>Čínske prieskumy verejnej mienky</vt:lpstr>
      <vt:lpstr>Čínské médiá</vt:lpstr>
      <vt:lpstr>Čínsky nacionalizmus</vt:lpstr>
      <vt:lpstr>Protesty v Číne</vt:lpstr>
      <vt:lpstr>Reakcie na verejnú mienku (Weiss)</vt:lpstr>
      <vt:lpstr>Reakcie na verejnú mienku (Reilly)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Verejná mienka a médiá v čínskej ZP</dc:title>
  <dc:creator>ricky</dc:creator>
  <cp:lastModifiedBy>ricky</cp:lastModifiedBy>
  <cp:revision>36</cp:revision>
  <dcterms:created xsi:type="dcterms:W3CDTF">2014-04-28T06:11:55Z</dcterms:created>
  <dcterms:modified xsi:type="dcterms:W3CDTF">2014-04-28T13:29:48Z</dcterms:modified>
</cp:coreProperties>
</file>