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300" r:id="rId4"/>
    <p:sldId id="262" r:id="rId5"/>
    <p:sldId id="261" r:id="rId6"/>
    <p:sldId id="278" r:id="rId7"/>
    <p:sldId id="265" r:id="rId8"/>
    <p:sldId id="285" r:id="rId9"/>
    <p:sldId id="303" r:id="rId10"/>
    <p:sldId id="304" r:id="rId11"/>
    <p:sldId id="305" r:id="rId12"/>
    <p:sldId id="298" r:id="rId13"/>
    <p:sldId id="299" r:id="rId14"/>
    <p:sldId id="302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-15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24.3.2014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Vybrané otázky </a:t>
            </a:r>
            <a:r>
              <a:rPr lang="cs-CZ" dirty="0" err="1" smtClean="0"/>
              <a:t>čínskej</a:t>
            </a:r>
            <a:r>
              <a:rPr lang="cs-CZ" dirty="0" smtClean="0"/>
              <a:t> ZP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Richard </a:t>
            </a:r>
            <a:r>
              <a:rPr lang="cs-CZ" dirty="0" err="1" smtClean="0"/>
              <a:t>Turcsányi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848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218" name="Picture 2" descr="C:\Users\ricky\Desktop\PhD\Contemporary Chinese FP\china-energy-consumption-by-sour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59" y="188640"/>
            <a:ext cx="9097935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40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Spotreba</a:t>
            </a:r>
            <a:r>
              <a:rPr lang="cs-CZ" dirty="0" smtClean="0"/>
              <a:t> a </a:t>
            </a:r>
            <a:r>
              <a:rPr lang="cs-CZ" dirty="0" err="1" smtClean="0"/>
              <a:t>produkcia</a:t>
            </a:r>
            <a:r>
              <a:rPr lang="cs-CZ" dirty="0" smtClean="0"/>
              <a:t> ropy v </a:t>
            </a:r>
            <a:r>
              <a:rPr lang="cs-CZ" dirty="0" err="1" smtClean="0"/>
              <a:t>Číne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 descr="C:\Users\ricky\Desktop\PhD\Contemporary Chinese FP\China_Oil_Production_vs_Consump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5" y="1340768"/>
            <a:ext cx="9222365" cy="553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PhD\Contemporary Chinese FP\china-crude-impor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8" y="404664"/>
            <a:ext cx="9111608" cy="6424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29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Dodávky energetických </a:t>
            </a:r>
            <a:r>
              <a:rPr lang="cs-CZ" dirty="0" err="1" smtClean="0"/>
              <a:t>surovín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8194" name="Picture 2" descr="C:\Users\ricky\Desktop\PhD\Contemporary Chinese FP\China - full energy import 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" y="1220417"/>
            <a:ext cx="9140577" cy="562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133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C:\Users\ricky\Desktop\Chinese_string_of_pear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31" y="116632"/>
            <a:ext cx="9092370" cy="662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8146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2290" name="Picture 2" descr="C:\Users\ricky\Desktop\scarborough sho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577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ricky\Desktop\035861-scarborough-shoal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226296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ricky\Desktop\Thitu-Pagasa-Island_Spratly-Islands_DX0D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88" y="34410"/>
            <a:ext cx="4334691" cy="314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557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C:\Users\ricky\Desktop\Disputed-claims-in-the-south-china-sea-Agence-France-Pres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800"/>
            <a:ext cx="7344816" cy="650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7486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42" name="Picture 2" descr="C:\Users\ricky\Desktop\SpratlyMa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24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17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Juhočínske</a:t>
            </a:r>
            <a:r>
              <a:rPr lang="cs-CZ" dirty="0" smtClean="0"/>
              <a:t> more: nároky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Čína (a </a:t>
            </a:r>
            <a:r>
              <a:rPr lang="cs-CZ" dirty="0" err="1" smtClean="0"/>
              <a:t>Taiwan</a:t>
            </a:r>
            <a:r>
              <a:rPr lang="cs-CZ" dirty="0" smtClean="0"/>
              <a:t>): </a:t>
            </a:r>
            <a:r>
              <a:rPr lang="cs-CZ" dirty="0" err="1" smtClean="0"/>
              <a:t>Juhočínske</a:t>
            </a:r>
            <a:r>
              <a:rPr lang="cs-CZ" dirty="0" smtClean="0"/>
              <a:t> more je historicky </a:t>
            </a:r>
            <a:r>
              <a:rPr lang="cs-CZ" dirty="0" err="1" smtClean="0"/>
              <a:t>súčasťou</a:t>
            </a:r>
            <a:r>
              <a:rPr lang="cs-CZ" dirty="0" smtClean="0"/>
              <a:t> Číny, v roku 1947 vydaná 9-bodová mapa je </a:t>
            </a:r>
            <a:r>
              <a:rPr lang="cs-CZ" dirty="0" err="1" smtClean="0"/>
              <a:t>právny</a:t>
            </a:r>
            <a:r>
              <a:rPr lang="cs-CZ" dirty="0" smtClean="0"/>
              <a:t> základ nároku – </a:t>
            </a:r>
            <a:r>
              <a:rPr lang="cs-CZ" dirty="0" err="1" smtClean="0"/>
              <a:t>právny</a:t>
            </a:r>
            <a:r>
              <a:rPr lang="cs-CZ" dirty="0" smtClean="0"/>
              <a:t> základ nároku </a:t>
            </a:r>
            <a:r>
              <a:rPr lang="cs-CZ" i="1" dirty="0" err="1" smtClean="0"/>
              <a:t>pravdepodobne</a:t>
            </a:r>
            <a:r>
              <a:rPr lang="cs-CZ" dirty="0" smtClean="0"/>
              <a:t> EEZ „</a:t>
            </a:r>
            <a:r>
              <a:rPr lang="cs-CZ" dirty="0" err="1" smtClean="0"/>
              <a:t>ostrovov</a:t>
            </a:r>
            <a:r>
              <a:rPr lang="cs-CZ" dirty="0" smtClean="0"/>
              <a:t>“</a:t>
            </a:r>
          </a:p>
          <a:p>
            <a:r>
              <a:rPr lang="cs-CZ" dirty="0" smtClean="0"/>
              <a:t>Vietnam: </a:t>
            </a:r>
            <a:r>
              <a:rPr lang="cs-CZ" dirty="0" err="1" smtClean="0"/>
              <a:t>Spratley</a:t>
            </a:r>
            <a:r>
              <a:rPr lang="cs-CZ" dirty="0" smtClean="0"/>
              <a:t> a </a:t>
            </a:r>
            <a:r>
              <a:rPr lang="cs-CZ" dirty="0" err="1" smtClean="0"/>
              <a:t>Paracel</a:t>
            </a:r>
            <a:r>
              <a:rPr lang="cs-CZ" dirty="0" smtClean="0"/>
              <a:t> </a:t>
            </a:r>
            <a:r>
              <a:rPr lang="cs-CZ" dirty="0" err="1" smtClean="0"/>
              <a:t>Islands</a:t>
            </a:r>
            <a:r>
              <a:rPr lang="cs-CZ" dirty="0" smtClean="0"/>
              <a:t> </a:t>
            </a:r>
            <a:r>
              <a:rPr lang="cs-CZ" dirty="0" err="1" smtClean="0"/>
              <a:t>boli</a:t>
            </a:r>
            <a:r>
              <a:rPr lang="cs-CZ" dirty="0" smtClean="0"/>
              <a:t> historicky využívané </a:t>
            </a:r>
            <a:r>
              <a:rPr lang="cs-CZ" dirty="0" err="1" smtClean="0"/>
              <a:t>Vietnamom</a:t>
            </a:r>
            <a:r>
              <a:rPr lang="cs-CZ" dirty="0" smtClean="0"/>
              <a:t>, sú </a:t>
            </a:r>
            <a:r>
              <a:rPr lang="cs-CZ" dirty="0" err="1" smtClean="0"/>
              <a:t>súčasťou</a:t>
            </a:r>
            <a:r>
              <a:rPr lang="cs-CZ" dirty="0" smtClean="0"/>
              <a:t> jeho EEZ</a:t>
            </a:r>
          </a:p>
          <a:p>
            <a:r>
              <a:rPr lang="cs-CZ" dirty="0" smtClean="0"/>
              <a:t>Filipíny: EEZ, objav </a:t>
            </a:r>
            <a:r>
              <a:rPr lang="cs-CZ" dirty="0" err="1" smtClean="0"/>
              <a:t>ostrovov</a:t>
            </a:r>
            <a:r>
              <a:rPr lang="cs-CZ" dirty="0" smtClean="0"/>
              <a:t>, </a:t>
            </a:r>
            <a:r>
              <a:rPr lang="cs-CZ" dirty="0" err="1" smtClean="0"/>
              <a:t>ktoré</a:t>
            </a:r>
            <a:r>
              <a:rPr lang="cs-CZ" dirty="0" smtClean="0"/>
              <a:t> „</a:t>
            </a:r>
            <a:r>
              <a:rPr lang="cs-CZ" dirty="0" err="1" smtClean="0"/>
              <a:t>nie</a:t>
            </a:r>
            <a:r>
              <a:rPr lang="cs-CZ" dirty="0" smtClean="0"/>
              <a:t> sú </a:t>
            </a:r>
            <a:r>
              <a:rPr lang="cs-CZ" dirty="0" err="1" smtClean="0"/>
              <a:t>súčasťou</a:t>
            </a:r>
            <a:r>
              <a:rPr lang="cs-CZ" dirty="0" smtClean="0"/>
              <a:t>“ </a:t>
            </a:r>
            <a:r>
              <a:rPr lang="cs-CZ" dirty="0" err="1" smtClean="0"/>
              <a:t>Spratley</a:t>
            </a:r>
            <a:r>
              <a:rPr lang="cs-CZ" dirty="0" smtClean="0"/>
              <a:t> </a:t>
            </a:r>
            <a:r>
              <a:rPr lang="cs-CZ" dirty="0" err="1" smtClean="0"/>
              <a:t>Islands</a:t>
            </a:r>
            <a:endParaRPr lang="cs-CZ" dirty="0" smtClean="0"/>
          </a:p>
          <a:p>
            <a:r>
              <a:rPr lang="cs-CZ" dirty="0" err="1" smtClean="0"/>
              <a:t>Malajzia</a:t>
            </a:r>
            <a:r>
              <a:rPr lang="cs-CZ" dirty="0" smtClean="0"/>
              <a:t>, </a:t>
            </a:r>
            <a:r>
              <a:rPr lang="cs-CZ" dirty="0" err="1" smtClean="0"/>
              <a:t>Brunei</a:t>
            </a:r>
            <a:r>
              <a:rPr lang="cs-CZ" dirty="0" smtClean="0"/>
              <a:t>: EEZ od </a:t>
            </a:r>
            <a:r>
              <a:rPr lang="cs-CZ" dirty="0" err="1" smtClean="0"/>
              <a:t>pobrežia</a:t>
            </a:r>
            <a:endParaRPr lang="cs-CZ" dirty="0" smtClean="0"/>
          </a:p>
          <a:p>
            <a:r>
              <a:rPr lang="cs-CZ" dirty="0" err="1" smtClean="0"/>
              <a:t>Indonézia</a:t>
            </a:r>
            <a:r>
              <a:rPr lang="cs-CZ" dirty="0" smtClean="0"/>
              <a:t>: EEZ od </a:t>
            </a:r>
            <a:r>
              <a:rPr lang="cs-CZ" dirty="0" err="1" smtClean="0"/>
              <a:t>Natuna</a:t>
            </a:r>
            <a:r>
              <a:rPr lang="cs-CZ" dirty="0" smtClean="0"/>
              <a:t> ostrovu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1794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Juhočínske</a:t>
            </a:r>
            <a:r>
              <a:rPr lang="cs-CZ" dirty="0" smtClean="0"/>
              <a:t> more: význam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Významný </a:t>
            </a:r>
            <a:r>
              <a:rPr lang="cs-CZ" dirty="0" err="1" smtClean="0"/>
              <a:t>dopravný</a:t>
            </a:r>
            <a:r>
              <a:rPr lang="cs-CZ" dirty="0" smtClean="0"/>
              <a:t> </a:t>
            </a:r>
            <a:r>
              <a:rPr lang="cs-CZ" dirty="0" err="1" smtClean="0"/>
              <a:t>uzol</a:t>
            </a:r>
            <a:r>
              <a:rPr lang="cs-CZ" dirty="0" smtClean="0"/>
              <a:t> – </a:t>
            </a:r>
            <a:r>
              <a:rPr lang="cs-CZ" dirty="0" err="1" smtClean="0"/>
              <a:t>tretina</a:t>
            </a:r>
            <a:r>
              <a:rPr lang="cs-CZ" dirty="0" smtClean="0"/>
              <a:t> </a:t>
            </a:r>
            <a:r>
              <a:rPr lang="cs-CZ" dirty="0" err="1" smtClean="0"/>
              <a:t>svetového</a:t>
            </a:r>
            <a:r>
              <a:rPr lang="cs-CZ" dirty="0" smtClean="0"/>
              <a:t> obchodu a </a:t>
            </a:r>
            <a:r>
              <a:rPr lang="cs-CZ" dirty="0" err="1" smtClean="0"/>
              <a:t>polovica</a:t>
            </a:r>
            <a:r>
              <a:rPr lang="cs-CZ" dirty="0" smtClean="0"/>
              <a:t> </a:t>
            </a:r>
            <a:r>
              <a:rPr lang="cs-CZ" dirty="0" err="1" smtClean="0"/>
              <a:t>svetovej</a:t>
            </a:r>
            <a:r>
              <a:rPr lang="cs-CZ" dirty="0" smtClean="0"/>
              <a:t> ropy</a:t>
            </a:r>
          </a:p>
          <a:p>
            <a:r>
              <a:rPr lang="cs-CZ" dirty="0" smtClean="0"/>
              <a:t>Rybolov – 10 % </a:t>
            </a:r>
            <a:r>
              <a:rPr lang="cs-CZ" dirty="0" err="1" smtClean="0"/>
              <a:t>svetového</a:t>
            </a:r>
            <a:r>
              <a:rPr lang="cs-CZ" dirty="0" smtClean="0"/>
              <a:t> úlovku</a:t>
            </a:r>
          </a:p>
          <a:p>
            <a:r>
              <a:rPr lang="cs-CZ" dirty="0" err="1" smtClean="0"/>
              <a:t>Potenciálne</a:t>
            </a:r>
            <a:r>
              <a:rPr lang="cs-CZ" dirty="0" smtClean="0"/>
              <a:t> </a:t>
            </a:r>
            <a:r>
              <a:rPr lang="cs-CZ" dirty="0" err="1" smtClean="0"/>
              <a:t>náleziská</a:t>
            </a:r>
            <a:r>
              <a:rPr lang="cs-CZ" dirty="0" smtClean="0"/>
              <a:t> ropy (1,6 – 200 mld. </a:t>
            </a:r>
            <a:r>
              <a:rPr lang="cs-CZ" dirty="0" err="1" smtClean="0"/>
              <a:t>barelov</a:t>
            </a:r>
            <a:r>
              <a:rPr lang="cs-CZ" dirty="0" smtClean="0"/>
              <a:t>)</a:t>
            </a:r>
          </a:p>
          <a:p>
            <a:r>
              <a:rPr lang="cs-CZ" dirty="0" smtClean="0"/>
              <a:t>Geostrategický význam</a:t>
            </a:r>
          </a:p>
          <a:p>
            <a:r>
              <a:rPr lang="cs-CZ" dirty="0" err="1" smtClean="0"/>
              <a:t>Potenciálne</a:t>
            </a:r>
            <a:r>
              <a:rPr lang="cs-CZ" dirty="0" smtClean="0"/>
              <a:t> </a:t>
            </a:r>
            <a:r>
              <a:rPr lang="cs-CZ" dirty="0" err="1" smtClean="0"/>
              <a:t>nálezisko</a:t>
            </a:r>
            <a:r>
              <a:rPr lang="cs-CZ" dirty="0" smtClean="0"/>
              <a:t> </a:t>
            </a:r>
            <a:r>
              <a:rPr lang="cs-CZ" dirty="0" err="1" smtClean="0"/>
              <a:t>minerálov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666223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4 </a:t>
            </a:r>
            <a:r>
              <a:rPr lang="cs-CZ" dirty="0" err="1" smtClean="0"/>
              <a:t>úrovne</a:t>
            </a:r>
            <a:r>
              <a:rPr lang="cs-CZ" dirty="0" smtClean="0"/>
              <a:t> </a:t>
            </a:r>
            <a:r>
              <a:rPr lang="cs-CZ" dirty="0" err="1" smtClean="0"/>
              <a:t>čínskej</a:t>
            </a:r>
            <a:r>
              <a:rPr lang="cs-CZ" dirty="0" smtClean="0"/>
              <a:t> bezpečnosti (</a:t>
            </a:r>
            <a:r>
              <a:rPr lang="cs-CZ" dirty="0" err="1" smtClean="0"/>
              <a:t>Nathal</a:t>
            </a:r>
            <a:r>
              <a:rPr lang="cs-CZ" dirty="0" smtClean="0"/>
              <a:t> - </a:t>
            </a:r>
            <a:r>
              <a:rPr lang="cs-CZ" dirty="0" err="1" smtClean="0"/>
              <a:t>Scobell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1. </a:t>
            </a:r>
            <a:r>
              <a:rPr lang="cs-CZ" dirty="0" err="1" smtClean="0"/>
              <a:t>Vnútroštátna</a:t>
            </a:r>
            <a:r>
              <a:rPr lang="cs-CZ" dirty="0" smtClean="0"/>
              <a:t> (administrované a nárokované </a:t>
            </a:r>
            <a:r>
              <a:rPr lang="cs-CZ" dirty="0" err="1" smtClean="0"/>
              <a:t>územia</a:t>
            </a:r>
            <a:r>
              <a:rPr lang="cs-CZ" dirty="0" smtClean="0"/>
              <a:t>)</a:t>
            </a:r>
          </a:p>
          <a:p>
            <a:pPr lvl="1"/>
            <a:r>
              <a:rPr lang="cs-CZ" dirty="0" err="1" smtClean="0"/>
              <a:t>Socio</a:t>
            </a:r>
            <a:r>
              <a:rPr lang="cs-CZ" dirty="0" smtClean="0"/>
              <a:t>-ekonomické otázky, </a:t>
            </a:r>
            <a:r>
              <a:rPr lang="cs-CZ" dirty="0" err="1" smtClean="0"/>
              <a:t>národnostné</a:t>
            </a:r>
            <a:r>
              <a:rPr lang="cs-CZ" dirty="0" smtClean="0"/>
              <a:t> </a:t>
            </a:r>
            <a:r>
              <a:rPr lang="cs-CZ" dirty="0" err="1" smtClean="0"/>
              <a:t>zloženie</a:t>
            </a:r>
            <a:r>
              <a:rPr lang="cs-CZ" dirty="0" smtClean="0"/>
              <a:t>, </a:t>
            </a:r>
            <a:r>
              <a:rPr lang="cs-CZ" dirty="0" err="1" smtClean="0"/>
              <a:t>demografia</a:t>
            </a:r>
            <a:r>
              <a:rPr lang="cs-CZ" dirty="0" smtClean="0"/>
              <a:t>  --- legitimita!</a:t>
            </a:r>
          </a:p>
          <a:p>
            <a:r>
              <a:rPr lang="cs-CZ" dirty="0" smtClean="0"/>
              <a:t>2. </a:t>
            </a:r>
            <a:r>
              <a:rPr lang="cs-CZ" dirty="0" err="1" smtClean="0"/>
              <a:t>Susedné</a:t>
            </a:r>
            <a:r>
              <a:rPr lang="cs-CZ" dirty="0" smtClean="0"/>
              <a:t> </a:t>
            </a:r>
            <a:r>
              <a:rPr lang="cs-CZ" dirty="0" err="1" smtClean="0"/>
              <a:t>štáty</a:t>
            </a:r>
            <a:endParaRPr lang="cs-CZ" dirty="0" smtClean="0"/>
          </a:p>
          <a:p>
            <a:pPr lvl="1"/>
            <a:r>
              <a:rPr lang="cs-CZ" dirty="0" smtClean="0"/>
              <a:t>Geopolitika, </a:t>
            </a:r>
            <a:r>
              <a:rPr lang="cs-CZ" dirty="0" err="1" smtClean="0"/>
              <a:t>teritoriálne</a:t>
            </a:r>
            <a:r>
              <a:rPr lang="cs-CZ" dirty="0" smtClean="0"/>
              <a:t> spory, suroviny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Susedné</a:t>
            </a:r>
            <a:r>
              <a:rPr lang="cs-CZ" dirty="0" smtClean="0"/>
              <a:t> regióny</a:t>
            </a:r>
          </a:p>
          <a:p>
            <a:pPr lvl="1"/>
            <a:r>
              <a:rPr lang="cs-CZ" dirty="0" smtClean="0"/>
              <a:t>Geopolitika, stabilita, </a:t>
            </a:r>
            <a:r>
              <a:rPr lang="cs-CZ" dirty="0" err="1" smtClean="0"/>
              <a:t>spolupráca</a:t>
            </a:r>
            <a:endParaRPr lang="cs-CZ" dirty="0" smtClean="0"/>
          </a:p>
          <a:p>
            <a:r>
              <a:rPr lang="cs-CZ" dirty="0" smtClean="0"/>
              <a:t>4. </a:t>
            </a:r>
            <a:r>
              <a:rPr lang="cs-CZ" dirty="0" err="1" smtClean="0"/>
              <a:t>Zvyšok</a:t>
            </a:r>
            <a:r>
              <a:rPr lang="cs-CZ" dirty="0" smtClean="0"/>
              <a:t> světa</a:t>
            </a:r>
          </a:p>
          <a:p>
            <a:pPr lvl="1"/>
            <a:r>
              <a:rPr lang="cs-CZ" dirty="0" smtClean="0"/>
              <a:t>Suroviny, obchod a </a:t>
            </a:r>
            <a:r>
              <a:rPr lang="cs-CZ" dirty="0" err="1" smtClean="0"/>
              <a:t>investičné</a:t>
            </a:r>
            <a:r>
              <a:rPr lang="cs-CZ" dirty="0" smtClean="0"/>
              <a:t> </a:t>
            </a:r>
            <a:r>
              <a:rPr lang="cs-CZ" dirty="0" err="1" smtClean="0"/>
              <a:t>príležitosti</a:t>
            </a:r>
            <a:r>
              <a:rPr lang="cs-CZ" dirty="0" smtClean="0"/>
              <a:t> (+</a:t>
            </a:r>
            <a:r>
              <a:rPr lang="cs-CZ" dirty="0" err="1" smtClean="0"/>
              <a:t>technológia</a:t>
            </a:r>
            <a:r>
              <a:rPr lang="cs-CZ" dirty="0" smtClean="0"/>
              <a:t>), diplomatické </a:t>
            </a:r>
            <a:r>
              <a:rPr lang="cs-CZ" dirty="0" err="1" smtClean="0"/>
              <a:t>vzťahy</a:t>
            </a: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702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Juhočínske</a:t>
            </a:r>
            <a:r>
              <a:rPr lang="cs-CZ" dirty="0" smtClean="0"/>
              <a:t> more: </a:t>
            </a:r>
            <a:r>
              <a:rPr lang="cs-CZ" dirty="0" err="1" smtClean="0"/>
              <a:t>timeline</a:t>
            </a:r>
            <a:r>
              <a:rPr lang="cs-CZ" dirty="0" smtClean="0"/>
              <a:t>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1956: </a:t>
            </a:r>
            <a:r>
              <a:rPr lang="cs-CZ" dirty="0" err="1" smtClean="0"/>
              <a:t>Taiwan</a:t>
            </a:r>
            <a:r>
              <a:rPr lang="cs-CZ" dirty="0" smtClean="0"/>
              <a:t> okupuje </a:t>
            </a:r>
            <a:r>
              <a:rPr lang="cs-CZ" dirty="0" err="1" smtClean="0"/>
              <a:t>najväčší</a:t>
            </a:r>
            <a:r>
              <a:rPr lang="cs-CZ" dirty="0" smtClean="0"/>
              <a:t> atol, </a:t>
            </a:r>
            <a:r>
              <a:rPr lang="cs-CZ" dirty="0" err="1" smtClean="0"/>
              <a:t>nasledujú</a:t>
            </a:r>
            <a:r>
              <a:rPr lang="cs-CZ" dirty="0" smtClean="0"/>
              <a:t> </a:t>
            </a:r>
            <a:r>
              <a:rPr lang="cs-CZ" dirty="0" err="1" smtClean="0"/>
              <a:t>ďalšie</a:t>
            </a:r>
            <a:r>
              <a:rPr lang="cs-CZ" dirty="0" smtClean="0"/>
              <a:t> </a:t>
            </a:r>
            <a:r>
              <a:rPr lang="cs-CZ" dirty="0" err="1" smtClean="0"/>
              <a:t>štáty</a:t>
            </a:r>
            <a:r>
              <a:rPr lang="cs-CZ" dirty="0" smtClean="0"/>
              <a:t> až do 1990s</a:t>
            </a:r>
          </a:p>
          <a:p>
            <a:r>
              <a:rPr lang="cs-CZ" dirty="0" smtClean="0"/>
              <a:t>1974: Čína získala </a:t>
            </a:r>
            <a:r>
              <a:rPr lang="cs-CZ" dirty="0" err="1" smtClean="0"/>
              <a:t>Parecel</a:t>
            </a:r>
            <a:r>
              <a:rPr lang="cs-CZ" dirty="0" smtClean="0"/>
              <a:t> </a:t>
            </a:r>
            <a:r>
              <a:rPr lang="cs-CZ" dirty="0" err="1" smtClean="0"/>
              <a:t>Islands</a:t>
            </a:r>
            <a:r>
              <a:rPr lang="cs-CZ" dirty="0"/>
              <a:t> </a:t>
            </a:r>
            <a:r>
              <a:rPr lang="cs-CZ" dirty="0" smtClean="0"/>
              <a:t>od </a:t>
            </a:r>
            <a:r>
              <a:rPr lang="cs-CZ" dirty="0" err="1" smtClean="0"/>
              <a:t>Južného</a:t>
            </a:r>
            <a:r>
              <a:rPr lang="cs-CZ" dirty="0" smtClean="0"/>
              <a:t> Vietnamu</a:t>
            </a:r>
          </a:p>
          <a:p>
            <a:r>
              <a:rPr lang="cs-CZ" dirty="0" smtClean="0"/>
              <a:t>1988: Vojenský </a:t>
            </a:r>
            <a:r>
              <a:rPr lang="cs-CZ" dirty="0" err="1" smtClean="0"/>
              <a:t>stret</a:t>
            </a:r>
            <a:r>
              <a:rPr lang="cs-CZ" dirty="0" smtClean="0"/>
              <a:t> </a:t>
            </a:r>
            <a:r>
              <a:rPr lang="cs-CZ" dirty="0" err="1" smtClean="0"/>
              <a:t>medzi</a:t>
            </a:r>
            <a:r>
              <a:rPr lang="cs-CZ" dirty="0" smtClean="0"/>
              <a:t> Čínou a </a:t>
            </a:r>
            <a:r>
              <a:rPr lang="cs-CZ" dirty="0" err="1" smtClean="0"/>
              <a:t>Vietnamom</a:t>
            </a:r>
            <a:r>
              <a:rPr lang="cs-CZ" dirty="0" smtClean="0"/>
              <a:t> o ostrovy </a:t>
            </a:r>
            <a:r>
              <a:rPr lang="cs-CZ" dirty="0" err="1" smtClean="0"/>
              <a:t>Spratley</a:t>
            </a:r>
            <a:endParaRPr lang="cs-CZ" dirty="0" smtClean="0"/>
          </a:p>
          <a:p>
            <a:r>
              <a:rPr lang="cs-CZ" dirty="0" smtClean="0"/>
              <a:t>1996: Čína </a:t>
            </a:r>
            <a:r>
              <a:rPr lang="cs-CZ" dirty="0" err="1" smtClean="0"/>
              <a:t>pristupuje</a:t>
            </a:r>
            <a:r>
              <a:rPr lang="cs-CZ" dirty="0" smtClean="0"/>
              <a:t> k UNCLOS</a:t>
            </a:r>
          </a:p>
          <a:p>
            <a:r>
              <a:rPr lang="cs-CZ" dirty="0" smtClean="0"/>
              <a:t>2002: </a:t>
            </a:r>
            <a:r>
              <a:rPr lang="cs-CZ" dirty="0" err="1" smtClean="0"/>
              <a:t>Declaration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Conduct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Parties</a:t>
            </a:r>
            <a:r>
              <a:rPr lang="cs-CZ" dirty="0" smtClean="0"/>
              <a:t> in </a:t>
            </a:r>
            <a:r>
              <a:rPr lang="cs-CZ" dirty="0" err="1" smtClean="0"/>
              <a:t>South</a:t>
            </a:r>
            <a:r>
              <a:rPr lang="cs-CZ" dirty="0" smtClean="0"/>
              <a:t> </a:t>
            </a:r>
            <a:r>
              <a:rPr lang="cs-CZ" dirty="0" err="1" smtClean="0"/>
              <a:t>China</a:t>
            </a:r>
            <a:r>
              <a:rPr lang="cs-CZ" dirty="0" smtClean="0"/>
              <a:t> </a:t>
            </a:r>
            <a:r>
              <a:rPr lang="cs-CZ" dirty="0" err="1" smtClean="0"/>
              <a:t>Sea</a:t>
            </a:r>
            <a:endParaRPr lang="cs-CZ" dirty="0" smtClean="0"/>
          </a:p>
          <a:p>
            <a:r>
              <a:rPr lang="cs-CZ" dirty="0" err="1" smtClean="0"/>
              <a:t>Mid</a:t>
            </a:r>
            <a:r>
              <a:rPr lang="cs-CZ" dirty="0" smtClean="0"/>
              <a:t> 2000s: </a:t>
            </a:r>
            <a:r>
              <a:rPr lang="cs-CZ" dirty="0" err="1" smtClean="0"/>
              <a:t>spolupráca</a:t>
            </a:r>
            <a:r>
              <a:rPr lang="cs-CZ" dirty="0" smtClean="0"/>
              <a:t> </a:t>
            </a:r>
            <a:r>
              <a:rPr lang="cs-CZ" dirty="0" err="1" smtClean="0"/>
              <a:t>pri</a:t>
            </a:r>
            <a:r>
              <a:rPr lang="cs-CZ" dirty="0" smtClean="0"/>
              <a:t> ropných aktivitách</a:t>
            </a:r>
          </a:p>
          <a:p>
            <a:r>
              <a:rPr lang="cs-CZ" dirty="0" smtClean="0"/>
              <a:t>Od 2009: rast </a:t>
            </a:r>
            <a:r>
              <a:rPr lang="cs-CZ" dirty="0" err="1" smtClean="0"/>
              <a:t>napätia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9302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Juhočínske</a:t>
            </a:r>
            <a:r>
              <a:rPr lang="cs-CZ" dirty="0"/>
              <a:t> more: </a:t>
            </a:r>
            <a:r>
              <a:rPr lang="cs-CZ" dirty="0" err="1"/>
              <a:t>timeline</a:t>
            </a:r>
            <a:r>
              <a:rPr lang="cs-CZ" dirty="0"/>
              <a:t> </a:t>
            </a:r>
            <a:r>
              <a:rPr lang="cs-CZ" dirty="0" smtClean="0"/>
              <a:t>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Čína stupňuje „asertivitu“, v roku 2009 </a:t>
            </a:r>
            <a:r>
              <a:rPr lang="cs-CZ" dirty="0" err="1" smtClean="0"/>
              <a:t>prenasleduje</a:t>
            </a:r>
            <a:r>
              <a:rPr lang="cs-CZ" dirty="0" smtClean="0"/>
              <a:t> US </a:t>
            </a:r>
            <a:r>
              <a:rPr lang="cs-CZ" dirty="0" err="1" smtClean="0"/>
              <a:t>lode</a:t>
            </a:r>
            <a:r>
              <a:rPr lang="cs-CZ" dirty="0" smtClean="0"/>
              <a:t>, v 2010 </a:t>
            </a:r>
            <a:r>
              <a:rPr lang="cs-CZ" dirty="0" err="1" smtClean="0"/>
              <a:t>hovorí</a:t>
            </a:r>
            <a:r>
              <a:rPr lang="cs-CZ" dirty="0" smtClean="0"/>
              <a:t> o „</a:t>
            </a:r>
            <a:r>
              <a:rPr lang="cs-CZ" dirty="0" err="1" smtClean="0"/>
              <a:t>core</a:t>
            </a:r>
            <a:r>
              <a:rPr lang="cs-CZ" dirty="0" smtClean="0"/>
              <a:t> </a:t>
            </a:r>
            <a:r>
              <a:rPr lang="cs-CZ" dirty="0" err="1" smtClean="0"/>
              <a:t>interest</a:t>
            </a:r>
            <a:r>
              <a:rPr lang="cs-CZ" dirty="0" smtClean="0"/>
              <a:t>“, </a:t>
            </a:r>
            <a:r>
              <a:rPr lang="cs-CZ" dirty="0" err="1" smtClean="0"/>
              <a:t>vyhráža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„malým </a:t>
            </a:r>
            <a:r>
              <a:rPr lang="cs-CZ" dirty="0" err="1" smtClean="0"/>
              <a:t>štátom</a:t>
            </a:r>
            <a:r>
              <a:rPr lang="cs-CZ" dirty="0" smtClean="0"/>
              <a:t>“, </a:t>
            </a:r>
            <a:r>
              <a:rPr lang="cs-CZ" dirty="0" err="1" smtClean="0"/>
              <a:t>prestriháva</a:t>
            </a:r>
            <a:r>
              <a:rPr lang="cs-CZ" dirty="0" smtClean="0"/>
              <a:t> </a:t>
            </a:r>
            <a:r>
              <a:rPr lang="cs-CZ" dirty="0" err="1" smtClean="0"/>
              <a:t>káble</a:t>
            </a:r>
            <a:r>
              <a:rPr lang="cs-CZ" dirty="0" smtClean="0"/>
              <a:t> </a:t>
            </a:r>
            <a:r>
              <a:rPr lang="cs-CZ" dirty="0" err="1" smtClean="0"/>
              <a:t>pri</a:t>
            </a:r>
            <a:r>
              <a:rPr lang="cs-CZ" dirty="0" smtClean="0"/>
              <a:t> </a:t>
            </a:r>
            <a:r>
              <a:rPr lang="cs-CZ" dirty="0" err="1" smtClean="0"/>
              <a:t>výskumných</a:t>
            </a:r>
            <a:r>
              <a:rPr lang="cs-CZ" dirty="0" smtClean="0"/>
              <a:t> aktivitách Vietnamu, vojenské </a:t>
            </a:r>
            <a:r>
              <a:rPr lang="cs-CZ" dirty="0" err="1" smtClean="0"/>
              <a:t>cvičenia</a:t>
            </a:r>
            <a:r>
              <a:rPr lang="cs-CZ" dirty="0" smtClean="0"/>
              <a:t>, </a:t>
            </a:r>
            <a:r>
              <a:rPr lang="cs-CZ" dirty="0" err="1" smtClean="0"/>
              <a:t>posilnenie</a:t>
            </a:r>
            <a:r>
              <a:rPr lang="cs-CZ" dirty="0" smtClean="0"/>
              <a:t> jurisdikce</a:t>
            </a:r>
          </a:p>
          <a:p>
            <a:r>
              <a:rPr lang="cs-CZ" dirty="0" smtClean="0"/>
              <a:t>Vietnam: vojenské </a:t>
            </a:r>
            <a:r>
              <a:rPr lang="cs-CZ" dirty="0" err="1" smtClean="0"/>
              <a:t>cvičenia</a:t>
            </a:r>
            <a:r>
              <a:rPr lang="cs-CZ" dirty="0" smtClean="0"/>
              <a:t>, </a:t>
            </a:r>
            <a:r>
              <a:rPr lang="cs-CZ" dirty="0" err="1" smtClean="0"/>
              <a:t>posilnenie</a:t>
            </a:r>
            <a:r>
              <a:rPr lang="cs-CZ" dirty="0"/>
              <a:t> </a:t>
            </a:r>
            <a:r>
              <a:rPr lang="cs-CZ" dirty="0" err="1" smtClean="0"/>
              <a:t>jurisdikcie</a:t>
            </a:r>
            <a:r>
              <a:rPr lang="cs-CZ" dirty="0" smtClean="0"/>
              <a:t>, ropné aktivity</a:t>
            </a:r>
          </a:p>
          <a:p>
            <a:r>
              <a:rPr lang="cs-CZ" dirty="0" smtClean="0"/>
              <a:t>Filipíny: ropné aktivity, </a:t>
            </a:r>
            <a:r>
              <a:rPr lang="cs-CZ" dirty="0" err="1" smtClean="0"/>
              <a:t>vyslanie</a:t>
            </a:r>
            <a:r>
              <a:rPr lang="cs-CZ" dirty="0" smtClean="0"/>
              <a:t> </a:t>
            </a:r>
            <a:r>
              <a:rPr lang="cs-CZ" dirty="0" err="1" smtClean="0"/>
              <a:t>vojnovej</a:t>
            </a:r>
            <a:r>
              <a:rPr lang="cs-CZ" dirty="0" smtClean="0"/>
              <a:t> lodi proti </a:t>
            </a:r>
            <a:r>
              <a:rPr lang="cs-CZ" dirty="0" err="1" smtClean="0"/>
              <a:t>čínskym</a:t>
            </a:r>
            <a:r>
              <a:rPr lang="cs-CZ" dirty="0" smtClean="0"/>
              <a:t> </a:t>
            </a:r>
            <a:r>
              <a:rPr lang="cs-CZ" dirty="0" err="1" smtClean="0"/>
              <a:t>plavidlám</a:t>
            </a:r>
            <a:r>
              <a:rPr lang="cs-CZ" dirty="0" smtClean="0"/>
              <a:t>, </a:t>
            </a:r>
            <a:r>
              <a:rPr lang="cs-CZ" dirty="0" err="1" smtClean="0"/>
              <a:t>obrátenie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na </a:t>
            </a:r>
            <a:r>
              <a:rPr lang="cs-CZ" dirty="0" err="1" smtClean="0"/>
              <a:t>medzinárodný</a:t>
            </a:r>
            <a:r>
              <a:rPr lang="cs-CZ" dirty="0" smtClean="0"/>
              <a:t> </a:t>
            </a:r>
            <a:r>
              <a:rPr lang="cs-CZ" dirty="0" err="1" smtClean="0"/>
              <a:t>súd</a:t>
            </a:r>
            <a:endParaRPr lang="cs-CZ" dirty="0" smtClean="0"/>
          </a:p>
          <a:p>
            <a:r>
              <a:rPr lang="cs-CZ" dirty="0" smtClean="0"/>
              <a:t>US: „</a:t>
            </a:r>
            <a:r>
              <a:rPr lang="cs-CZ" dirty="0" err="1" smtClean="0"/>
              <a:t>sloboda</a:t>
            </a:r>
            <a:r>
              <a:rPr lang="cs-CZ" dirty="0" smtClean="0"/>
              <a:t> plavby</a:t>
            </a:r>
          </a:p>
          <a:p>
            <a:r>
              <a:rPr lang="cs-CZ" dirty="0" err="1" smtClean="0"/>
              <a:t>Riešenie</a:t>
            </a:r>
            <a:r>
              <a:rPr lang="cs-CZ" dirty="0"/>
              <a:t> </a:t>
            </a:r>
            <a:r>
              <a:rPr lang="cs-CZ" dirty="0" smtClean="0"/>
              <a:t>--- status quo?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55579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Konflikt </a:t>
            </a:r>
            <a:r>
              <a:rPr lang="cs-CZ" dirty="0" err="1" smtClean="0"/>
              <a:t>vo</a:t>
            </a:r>
            <a:r>
              <a:rPr lang="cs-CZ" dirty="0" smtClean="0"/>
              <a:t> </a:t>
            </a:r>
            <a:r>
              <a:rPr lang="cs-CZ" dirty="0" err="1" smtClean="0"/>
              <a:t>Východočínskom</a:t>
            </a:r>
            <a:r>
              <a:rPr lang="cs-CZ" dirty="0" smtClean="0"/>
              <a:t> </a:t>
            </a:r>
            <a:r>
              <a:rPr lang="cs-CZ" dirty="0" err="1" smtClean="0"/>
              <a:t>mori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3314" name="Picture 2" descr="C:\Users\ricky\Desktop\EastChinaSeaM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5" y="1412776"/>
            <a:ext cx="8934935" cy="5184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0182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Diaoyu</a:t>
            </a:r>
            <a:r>
              <a:rPr lang="cs-CZ" dirty="0" smtClean="0"/>
              <a:t>/</a:t>
            </a:r>
            <a:r>
              <a:rPr lang="cs-CZ" dirty="0" err="1" smtClean="0"/>
              <a:t>Senkaku</a:t>
            </a:r>
            <a:r>
              <a:rPr lang="cs-CZ" dirty="0" smtClean="0"/>
              <a:t>: </a:t>
            </a:r>
            <a:r>
              <a:rPr lang="cs-CZ" dirty="0" err="1" smtClean="0"/>
              <a:t>Timeline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Historické správy o </a:t>
            </a:r>
            <a:r>
              <a:rPr lang="cs-CZ" dirty="0" err="1" smtClean="0"/>
              <a:t>ostrovoch</a:t>
            </a:r>
            <a:r>
              <a:rPr lang="cs-CZ" dirty="0" smtClean="0"/>
              <a:t> v </a:t>
            </a:r>
            <a:r>
              <a:rPr lang="cs-CZ" dirty="0" err="1" smtClean="0"/>
              <a:t>čínskych</a:t>
            </a:r>
            <a:r>
              <a:rPr lang="cs-CZ" dirty="0" smtClean="0"/>
              <a:t>, japonských aj </a:t>
            </a:r>
            <a:r>
              <a:rPr lang="cs-CZ" dirty="0" err="1" smtClean="0"/>
              <a:t>európskych</a:t>
            </a:r>
            <a:r>
              <a:rPr lang="cs-CZ" dirty="0" smtClean="0"/>
              <a:t> </a:t>
            </a:r>
            <a:r>
              <a:rPr lang="cs-CZ" dirty="0" err="1" smtClean="0"/>
              <a:t>textoch</a:t>
            </a:r>
            <a:endParaRPr lang="cs-CZ" dirty="0" smtClean="0"/>
          </a:p>
          <a:p>
            <a:r>
              <a:rPr lang="cs-CZ" dirty="0" smtClean="0"/>
              <a:t>1895 – 1945: </a:t>
            </a:r>
            <a:r>
              <a:rPr lang="cs-CZ" dirty="0" err="1" smtClean="0"/>
              <a:t>administrácia</a:t>
            </a:r>
            <a:r>
              <a:rPr lang="cs-CZ" dirty="0" smtClean="0"/>
              <a:t> Japonska</a:t>
            </a:r>
          </a:p>
          <a:p>
            <a:r>
              <a:rPr lang="cs-CZ" dirty="0" smtClean="0"/>
              <a:t>1945 – 1971: </a:t>
            </a:r>
            <a:r>
              <a:rPr lang="cs-CZ" dirty="0" err="1" smtClean="0"/>
              <a:t>administrácia</a:t>
            </a:r>
            <a:r>
              <a:rPr lang="cs-CZ" dirty="0" smtClean="0"/>
              <a:t> USA</a:t>
            </a:r>
          </a:p>
          <a:p>
            <a:r>
              <a:rPr lang="cs-CZ" dirty="0" smtClean="0"/>
              <a:t>1969: správy o </a:t>
            </a:r>
            <a:r>
              <a:rPr lang="cs-CZ" dirty="0" err="1" smtClean="0"/>
              <a:t>rope</a:t>
            </a:r>
            <a:r>
              <a:rPr lang="cs-CZ" dirty="0" smtClean="0"/>
              <a:t> v okolí </a:t>
            </a:r>
            <a:r>
              <a:rPr lang="cs-CZ" dirty="0" err="1" smtClean="0"/>
              <a:t>ostrovov</a:t>
            </a:r>
            <a:endParaRPr lang="cs-CZ" dirty="0" smtClean="0"/>
          </a:p>
          <a:p>
            <a:r>
              <a:rPr lang="cs-CZ" dirty="0" smtClean="0"/>
              <a:t>1971: ostrovy </a:t>
            </a:r>
            <a:r>
              <a:rPr lang="cs-CZ" dirty="0" err="1" smtClean="0"/>
              <a:t>navrátené</a:t>
            </a:r>
            <a:r>
              <a:rPr lang="cs-CZ" dirty="0" smtClean="0"/>
              <a:t> pod </a:t>
            </a:r>
            <a:r>
              <a:rPr lang="cs-CZ" dirty="0" err="1" smtClean="0"/>
              <a:t>japonskú</a:t>
            </a:r>
            <a:r>
              <a:rPr lang="cs-CZ" dirty="0" smtClean="0"/>
              <a:t> správu (</a:t>
            </a:r>
            <a:r>
              <a:rPr lang="cs-CZ" dirty="0" err="1" smtClean="0"/>
              <a:t>čínske</a:t>
            </a:r>
            <a:r>
              <a:rPr lang="cs-CZ" dirty="0" smtClean="0"/>
              <a:t> a </a:t>
            </a:r>
            <a:r>
              <a:rPr lang="cs-CZ" dirty="0" err="1" smtClean="0"/>
              <a:t>taiwanské</a:t>
            </a:r>
            <a:r>
              <a:rPr lang="cs-CZ" dirty="0" smtClean="0"/>
              <a:t> protesty)</a:t>
            </a:r>
          </a:p>
          <a:p>
            <a:r>
              <a:rPr lang="cs-CZ" dirty="0" smtClean="0"/>
              <a:t>1972: Čína a </a:t>
            </a:r>
            <a:r>
              <a:rPr lang="cs-CZ" dirty="0" err="1" smtClean="0"/>
              <a:t>Taiwan</a:t>
            </a:r>
            <a:r>
              <a:rPr lang="cs-CZ" dirty="0" smtClean="0"/>
              <a:t> ostrovy </a:t>
            </a:r>
            <a:r>
              <a:rPr lang="cs-CZ" dirty="0" err="1" smtClean="0"/>
              <a:t>oficiálne</a:t>
            </a:r>
            <a:r>
              <a:rPr lang="cs-CZ" dirty="0" smtClean="0"/>
              <a:t> </a:t>
            </a:r>
            <a:r>
              <a:rPr lang="cs-CZ" dirty="0" err="1" smtClean="0"/>
              <a:t>nárokujú</a:t>
            </a:r>
            <a:r>
              <a:rPr lang="cs-CZ" dirty="0" smtClean="0"/>
              <a:t> </a:t>
            </a:r>
            <a:r>
              <a:rPr lang="cs-CZ" dirty="0" err="1" smtClean="0"/>
              <a:t>ako</a:t>
            </a:r>
            <a:r>
              <a:rPr lang="cs-CZ" dirty="0" smtClean="0"/>
              <a:t> </a:t>
            </a:r>
            <a:r>
              <a:rPr lang="cs-CZ" dirty="0" err="1" smtClean="0"/>
              <a:t>súčasť</a:t>
            </a:r>
            <a:r>
              <a:rPr lang="cs-CZ" dirty="0" smtClean="0"/>
              <a:t> </a:t>
            </a:r>
            <a:r>
              <a:rPr lang="cs-CZ" dirty="0" err="1" smtClean="0"/>
              <a:t>územia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15830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Diaoyu</a:t>
            </a:r>
            <a:r>
              <a:rPr lang="cs-CZ" dirty="0" smtClean="0"/>
              <a:t>/</a:t>
            </a:r>
            <a:r>
              <a:rPr lang="cs-CZ" dirty="0" err="1" smtClean="0"/>
              <a:t>Senkaku</a:t>
            </a:r>
            <a:r>
              <a:rPr lang="cs-CZ" dirty="0" smtClean="0"/>
              <a:t>: postoje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Čína/</a:t>
            </a:r>
            <a:r>
              <a:rPr lang="cs-CZ" dirty="0" err="1" smtClean="0"/>
              <a:t>Taiwan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Ostrovy historicky </a:t>
            </a:r>
            <a:r>
              <a:rPr lang="cs-CZ" dirty="0" err="1" smtClean="0"/>
              <a:t>súčasť</a:t>
            </a:r>
            <a:r>
              <a:rPr lang="cs-CZ" dirty="0" smtClean="0"/>
              <a:t> Číny - </a:t>
            </a:r>
            <a:r>
              <a:rPr lang="cs-CZ" dirty="0" err="1" smtClean="0"/>
              <a:t>Taiwanu</a:t>
            </a:r>
            <a:endParaRPr lang="cs-CZ" dirty="0" smtClean="0"/>
          </a:p>
          <a:p>
            <a:pPr lvl="1"/>
            <a:r>
              <a:rPr lang="cs-CZ" dirty="0" smtClean="0"/>
              <a:t>Japonsko získalo ostrovy spolu s </a:t>
            </a:r>
            <a:r>
              <a:rPr lang="cs-CZ" dirty="0" err="1" smtClean="0"/>
              <a:t>Taiwanom</a:t>
            </a:r>
            <a:r>
              <a:rPr lang="cs-CZ" dirty="0" smtClean="0"/>
              <a:t> v roku 1895 po 1. </a:t>
            </a:r>
            <a:r>
              <a:rPr lang="cs-CZ" dirty="0" err="1" smtClean="0"/>
              <a:t>Sino-japonskej</a:t>
            </a:r>
            <a:r>
              <a:rPr lang="cs-CZ" dirty="0" smtClean="0"/>
              <a:t> </a:t>
            </a:r>
            <a:r>
              <a:rPr lang="cs-CZ" dirty="0" err="1" smtClean="0"/>
              <a:t>vojne</a:t>
            </a:r>
            <a:endParaRPr lang="cs-CZ" dirty="0" smtClean="0"/>
          </a:p>
          <a:p>
            <a:pPr lvl="1"/>
            <a:r>
              <a:rPr lang="cs-CZ" dirty="0" smtClean="0"/>
              <a:t>Po WW II </a:t>
            </a:r>
            <a:r>
              <a:rPr lang="cs-CZ" dirty="0" err="1" smtClean="0"/>
              <a:t>sa</a:t>
            </a:r>
            <a:r>
              <a:rPr lang="cs-CZ" dirty="0" smtClean="0"/>
              <a:t> Japonsko vzdalo </a:t>
            </a:r>
            <a:r>
              <a:rPr lang="cs-CZ" dirty="0" err="1" smtClean="0"/>
              <a:t>ostrovov</a:t>
            </a:r>
            <a:r>
              <a:rPr lang="cs-CZ" dirty="0" smtClean="0"/>
              <a:t> spolu so </a:t>
            </a:r>
            <a:r>
              <a:rPr lang="cs-CZ" dirty="0" err="1" smtClean="0"/>
              <a:t>vzdaním</a:t>
            </a:r>
            <a:r>
              <a:rPr lang="cs-CZ" dirty="0" smtClean="0"/>
              <a:t> </a:t>
            </a:r>
            <a:r>
              <a:rPr lang="cs-CZ" dirty="0" err="1" smtClean="0"/>
              <a:t>sa</a:t>
            </a:r>
            <a:r>
              <a:rPr lang="cs-CZ" dirty="0" smtClean="0"/>
              <a:t> </a:t>
            </a:r>
            <a:r>
              <a:rPr lang="cs-CZ" dirty="0" err="1" smtClean="0"/>
              <a:t>nárokov</a:t>
            </a:r>
            <a:r>
              <a:rPr lang="cs-CZ" dirty="0" smtClean="0"/>
              <a:t> na </a:t>
            </a:r>
            <a:r>
              <a:rPr lang="cs-CZ" dirty="0" err="1" smtClean="0"/>
              <a:t>Taiwan</a:t>
            </a:r>
            <a:endParaRPr lang="cs-CZ" dirty="0" smtClean="0"/>
          </a:p>
          <a:p>
            <a:r>
              <a:rPr lang="cs-CZ" dirty="0" smtClean="0"/>
              <a:t>Japonsko:</a:t>
            </a:r>
          </a:p>
          <a:p>
            <a:pPr lvl="1"/>
            <a:r>
              <a:rPr lang="cs-CZ" dirty="0"/>
              <a:t>Ostrovy </a:t>
            </a:r>
            <a:r>
              <a:rPr lang="cs-CZ" dirty="0" err="1"/>
              <a:t>boli</a:t>
            </a:r>
            <a:r>
              <a:rPr lang="cs-CZ" dirty="0"/>
              <a:t> „zem nikoho“ v roku 1895, </a:t>
            </a:r>
            <a:r>
              <a:rPr lang="cs-CZ" dirty="0" err="1"/>
              <a:t>kedy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Japonsko </a:t>
            </a:r>
            <a:r>
              <a:rPr lang="cs-CZ" dirty="0" smtClean="0"/>
              <a:t>obsadilo, </a:t>
            </a:r>
            <a:r>
              <a:rPr lang="cs-CZ" dirty="0" err="1" smtClean="0"/>
              <a:t>ešte</a:t>
            </a:r>
            <a:r>
              <a:rPr lang="cs-CZ" dirty="0" smtClean="0"/>
              <a:t> </a:t>
            </a:r>
            <a:r>
              <a:rPr lang="cs-CZ" dirty="0" err="1" smtClean="0"/>
              <a:t>pred</a:t>
            </a:r>
            <a:r>
              <a:rPr lang="cs-CZ" dirty="0" smtClean="0"/>
              <a:t> </a:t>
            </a:r>
            <a:r>
              <a:rPr lang="cs-CZ" dirty="0" err="1" smtClean="0"/>
              <a:t>zmluvou</a:t>
            </a:r>
            <a:r>
              <a:rPr lang="cs-CZ" dirty="0" smtClean="0"/>
              <a:t> </a:t>
            </a:r>
            <a:r>
              <a:rPr lang="cs-CZ" dirty="0" err="1" smtClean="0"/>
              <a:t>zo</a:t>
            </a:r>
            <a:r>
              <a:rPr lang="cs-CZ" dirty="0" smtClean="0"/>
              <a:t> </a:t>
            </a:r>
            <a:r>
              <a:rPr lang="cs-CZ" dirty="0" err="1" smtClean="0"/>
              <a:t>Shimonoseki</a:t>
            </a:r>
            <a:r>
              <a:rPr lang="cs-CZ" dirty="0" smtClean="0"/>
              <a:t> (1895)</a:t>
            </a:r>
            <a:endParaRPr lang="cs-CZ" dirty="0"/>
          </a:p>
          <a:p>
            <a:pPr lvl="1"/>
            <a:r>
              <a:rPr lang="cs-CZ" dirty="0"/>
              <a:t>Ostrovy </a:t>
            </a:r>
            <a:r>
              <a:rPr lang="cs-CZ" dirty="0" err="1"/>
              <a:t>nie</a:t>
            </a:r>
            <a:r>
              <a:rPr lang="cs-CZ" dirty="0"/>
              <a:t> sú </a:t>
            </a:r>
            <a:r>
              <a:rPr lang="cs-CZ" dirty="0" err="1"/>
              <a:t>súčasťou</a:t>
            </a:r>
            <a:r>
              <a:rPr lang="cs-CZ" dirty="0"/>
              <a:t> </a:t>
            </a:r>
            <a:r>
              <a:rPr lang="cs-CZ" dirty="0" err="1"/>
              <a:t>Taiwanu</a:t>
            </a:r>
            <a:r>
              <a:rPr lang="cs-CZ" dirty="0"/>
              <a:t> – Japonsko </a:t>
            </a:r>
            <a:r>
              <a:rPr lang="cs-CZ" dirty="0" err="1"/>
              <a:t>sa</a:t>
            </a:r>
            <a:r>
              <a:rPr lang="cs-CZ" dirty="0"/>
              <a:t> </a:t>
            </a:r>
            <a:r>
              <a:rPr lang="cs-CZ" dirty="0" err="1"/>
              <a:t>ich</a:t>
            </a:r>
            <a:r>
              <a:rPr lang="cs-CZ" dirty="0"/>
              <a:t> nevzdalo po WW II</a:t>
            </a:r>
          </a:p>
          <a:p>
            <a:r>
              <a:rPr lang="cs-CZ" dirty="0" smtClean="0"/>
              <a:t>ICJ: ? </a:t>
            </a:r>
          </a:p>
        </p:txBody>
      </p:sp>
    </p:spTree>
    <p:extLst>
      <p:ext uri="{BB962C8B-B14F-4D97-AF65-F5344CB8AC3E}">
        <p14:creationId xmlns:p14="http://schemas.microsoft.com/office/powerpoint/2010/main" val="42492466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Diaoyu</a:t>
            </a:r>
            <a:r>
              <a:rPr lang="cs-CZ" dirty="0" smtClean="0"/>
              <a:t>/</a:t>
            </a:r>
            <a:r>
              <a:rPr lang="cs-CZ" dirty="0" err="1" smtClean="0"/>
              <a:t>Senkaku</a:t>
            </a:r>
            <a:r>
              <a:rPr lang="cs-CZ" dirty="0" smtClean="0"/>
              <a:t>: </a:t>
            </a:r>
            <a:r>
              <a:rPr lang="cs-CZ" dirty="0" err="1" smtClean="0"/>
              <a:t>Timeline</a:t>
            </a:r>
            <a:r>
              <a:rPr lang="cs-CZ" dirty="0" smtClean="0"/>
              <a:t>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err="1" smtClean="0"/>
              <a:t>Množstvo</a:t>
            </a:r>
            <a:r>
              <a:rPr lang="cs-CZ" dirty="0" smtClean="0"/>
              <a:t> malých </a:t>
            </a:r>
            <a:r>
              <a:rPr lang="cs-CZ" dirty="0" err="1" smtClean="0"/>
              <a:t>incidentov</a:t>
            </a:r>
            <a:r>
              <a:rPr lang="cs-CZ" dirty="0" smtClean="0"/>
              <a:t> – aktivisti, </a:t>
            </a:r>
            <a:r>
              <a:rPr lang="cs-CZ" dirty="0" err="1" smtClean="0"/>
              <a:t>pobrežné</a:t>
            </a:r>
            <a:r>
              <a:rPr lang="cs-CZ" dirty="0" smtClean="0"/>
              <a:t> </a:t>
            </a:r>
            <a:r>
              <a:rPr lang="cs-CZ" dirty="0" err="1" smtClean="0"/>
              <a:t>hliadky</a:t>
            </a:r>
            <a:r>
              <a:rPr lang="cs-CZ" dirty="0" smtClean="0"/>
              <a:t>, rybolov</a:t>
            </a:r>
          </a:p>
          <a:p>
            <a:r>
              <a:rPr lang="cs-CZ" dirty="0" smtClean="0"/>
              <a:t>2010: Japonsko </a:t>
            </a:r>
            <a:r>
              <a:rPr lang="cs-CZ" dirty="0" err="1" smtClean="0"/>
              <a:t>zadržalo</a:t>
            </a:r>
            <a:r>
              <a:rPr lang="cs-CZ" dirty="0" smtClean="0"/>
              <a:t> čínsku loď a jej kapitána</a:t>
            </a:r>
          </a:p>
          <a:p>
            <a:r>
              <a:rPr lang="cs-CZ" dirty="0" smtClean="0"/>
              <a:t>2012: Japonská vláda znárodnila ostrovy </a:t>
            </a:r>
            <a:r>
              <a:rPr lang="cs-CZ" dirty="0" err="1" smtClean="0"/>
              <a:t>odkúpením</a:t>
            </a:r>
            <a:r>
              <a:rPr lang="cs-CZ" dirty="0" smtClean="0"/>
              <a:t> od </a:t>
            </a:r>
            <a:r>
              <a:rPr lang="cs-CZ" dirty="0" err="1" smtClean="0"/>
              <a:t>súkromných</a:t>
            </a:r>
            <a:r>
              <a:rPr lang="cs-CZ" dirty="0" smtClean="0"/>
              <a:t> </a:t>
            </a:r>
            <a:r>
              <a:rPr lang="cs-CZ" dirty="0" err="1" smtClean="0"/>
              <a:t>vlastníkov</a:t>
            </a:r>
            <a:endParaRPr lang="cs-CZ" dirty="0" smtClean="0"/>
          </a:p>
          <a:p>
            <a:r>
              <a:rPr lang="cs-CZ" dirty="0" smtClean="0"/>
              <a:t>2013: Čína - vzdušná </a:t>
            </a:r>
            <a:r>
              <a:rPr lang="cs-CZ" dirty="0" err="1" smtClean="0"/>
              <a:t>identifikačná</a:t>
            </a:r>
            <a:r>
              <a:rPr lang="cs-CZ" dirty="0" smtClean="0"/>
              <a:t> zóna</a:t>
            </a:r>
          </a:p>
          <a:p>
            <a:r>
              <a:rPr lang="cs-CZ" dirty="0" smtClean="0"/>
              <a:t>Čína – </a:t>
            </a:r>
            <a:r>
              <a:rPr lang="cs-CZ" dirty="0" err="1" smtClean="0"/>
              <a:t>búrka</a:t>
            </a:r>
            <a:r>
              <a:rPr lang="cs-CZ" dirty="0" smtClean="0"/>
              <a:t> odporu, </a:t>
            </a:r>
            <a:r>
              <a:rPr lang="cs-CZ" dirty="0" err="1" smtClean="0"/>
              <a:t>posilnenie</a:t>
            </a:r>
            <a:r>
              <a:rPr lang="cs-CZ" dirty="0" smtClean="0"/>
              <a:t> </a:t>
            </a:r>
            <a:r>
              <a:rPr lang="cs-CZ" dirty="0" err="1" smtClean="0"/>
              <a:t>jurisdikcie</a:t>
            </a:r>
            <a:r>
              <a:rPr lang="cs-CZ" dirty="0" smtClean="0"/>
              <a:t>, </a:t>
            </a:r>
            <a:r>
              <a:rPr lang="cs-CZ" dirty="0" err="1" smtClean="0"/>
              <a:t>posilnenie</a:t>
            </a:r>
            <a:r>
              <a:rPr lang="cs-CZ" dirty="0" smtClean="0"/>
              <a:t> </a:t>
            </a:r>
            <a:r>
              <a:rPr lang="cs-CZ" dirty="0" err="1" smtClean="0"/>
              <a:t>prítomnosti</a:t>
            </a:r>
            <a:endParaRPr lang="cs-CZ" dirty="0" smtClean="0"/>
          </a:p>
          <a:p>
            <a:r>
              <a:rPr lang="cs-CZ" dirty="0" err="1" smtClean="0"/>
              <a:t>Prerušenie</a:t>
            </a:r>
            <a:r>
              <a:rPr lang="cs-CZ" dirty="0" smtClean="0"/>
              <a:t> </a:t>
            </a:r>
            <a:r>
              <a:rPr lang="cs-CZ" dirty="0" err="1" smtClean="0"/>
              <a:t>vzájomnej</a:t>
            </a:r>
            <a:r>
              <a:rPr lang="cs-CZ" dirty="0" smtClean="0"/>
              <a:t> </a:t>
            </a:r>
            <a:r>
              <a:rPr lang="cs-CZ" dirty="0" err="1" smtClean="0"/>
              <a:t>komunikácie</a:t>
            </a:r>
            <a:r>
              <a:rPr lang="cs-CZ" dirty="0" smtClean="0"/>
              <a:t> – </a:t>
            </a:r>
            <a:r>
              <a:rPr lang="cs-CZ" dirty="0" err="1" smtClean="0"/>
              <a:t>riešenie</a:t>
            </a:r>
            <a:r>
              <a:rPr lang="cs-CZ" dirty="0" smtClean="0"/>
              <a:t>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82737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PhD\sucasna vychodna azia\mapy\Mapa_de_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562"/>
            <a:ext cx="9144000" cy="692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57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ricky\Desktop\China-ethnolinguistic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17"/>
            <a:ext cx="9143999" cy="6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4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 descr="C:\Users\ricky\Desktop\density a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" y="-31367"/>
            <a:ext cx="9139305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13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China-island-400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1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146" name="Picture 2" descr="C:\Users\ricky\Desktop\island chai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964488" cy="6746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843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Geopolitické </a:t>
            </a:r>
            <a:r>
              <a:rPr lang="cs-CZ" dirty="0" err="1" smtClean="0"/>
              <a:t>imperatívy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1. </a:t>
            </a:r>
            <a:r>
              <a:rPr lang="cs-CZ" dirty="0" err="1" smtClean="0"/>
              <a:t>Udržať</a:t>
            </a:r>
            <a:r>
              <a:rPr lang="cs-CZ" dirty="0" smtClean="0"/>
              <a:t> jednotu </a:t>
            </a:r>
            <a:r>
              <a:rPr lang="cs-CZ" dirty="0" err="1" smtClean="0"/>
              <a:t>jadra</a:t>
            </a:r>
            <a:endParaRPr lang="cs-CZ" dirty="0" smtClean="0"/>
          </a:p>
          <a:p>
            <a:r>
              <a:rPr lang="cs-CZ" dirty="0" smtClean="0"/>
              <a:t>2. </a:t>
            </a:r>
            <a:r>
              <a:rPr lang="cs-CZ" dirty="0" err="1" smtClean="0"/>
              <a:t>Udržať</a:t>
            </a:r>
            <a:r>
              <a:rPr lang="cs-CZ" dirty="0" smtClean="0"/>
              <a:t> kontrolu nárazníkových zón</a:t>
            </a:r>
          </a:p>
          <a:p>
            <a:r>
              <a:rPr lang="cs-CZ" dirty="0" smtClean="0"/>
              <a:t>3. </a:t>
            </a:r>
            <a:r>
              <a:rPr lang="cs-CZ" dirty="0" err="1" smtClean="0"/>
              <a:t>Ochraňovať</a:t>
            </a:r>
            <a:r>
              <a:rPr lang="cs-CZ" dirty="0" smtClean="0"/>
              <a:t> </a:t>
            </a:r>
            <a:r>
              <a:rPr lang="cs-CZ" dirty="0" err="1" smtClean="0"/>
              <a:t>pobrežie</a:t>
            </a:r>
            <a:r>
              <a:rPr lang="cs-CZ" dirty="0" smtClean="0"/>
              <a:t> od </a:t>
            </a:r>
            <a:r>
              <a:rPr lang="cs-CZ" dirty="0" err="1" smtClean="0"/>
              <a:t>prienikom</a:t>
            </a:r>
            <a:r>
              <a:rPr lang="cs-CZ" dirty="0" smtClean="0"/>
              <a:t> z </a:t>
            </a:r>
            <a:r>
              <a:rPr lang="cs-CZ" dirty="0" err="1" smtClean="0"/>
              <a:t>vonku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481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(PPP)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C:\Users\ricky\Desktop\PhD\Contemporary Chinese FP\china-usa-gdp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8942034" cy="536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29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566</Words>
  <Application>Microsoft Office PowerPoint</Application>
  <PresentationFormat>Předvádění na obrazovce (4:3)</PresentationFormat>
  <Paragraphs>68</Paragraphs>
  <Slides>25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sady Office</vt:lpstr>
      <vt:lpstr>Vybrané otázky čínskej ZP</vt:lpstr>
      <vt:lpstr>4 úrovne čínskej bezpečnosti (Nathal - Scobell)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Geopolitické imperatívy </vt:lpstr>
      <vt:lpstr>GDP (PPP)</vt:lpstr>
      <vt:lpstr>Prezentace aplikace PowerPoint</vt:lpstr>
      <vt:lpstr>Spotreba a produkcia ropy v Číne</vt:lpstr>
      <vt:lpstr>Prezentace aplikace PowerPoint</vt:lpstr>
      <vt:lpstr>Dodávky energetických surovín</vt:lpstr>
      <vt:lpstr>Prezentace aplikace PowerPoint</vt:lpstr>
      <vt:lpstr>Prezentace aplikace PowerPoint</vt:lpstr>
      <vt:lpstr>Prezentace aplikace PowerPoint</vt:lpstr>
      <vt:lpstr>Prezentace aplikace PowerPoint</vt:lpstr>
      <vt:lpstr>Juhočínske more: nároky</vt:lpstr>
      <vt:lpstr>Juhočínske more: význam</vt:lpstr>
      <vt:lpstr>Juhočínske more: timeline I.</vt:lpstr>
      <vt:lpstr>Juhočínske more: timeline II.</vt:lpstr>
      <vt:lpstr>Konflikt vo Východočínskom mori</vt:lpstr>
      <vt:lpstr>Diaoyu/Senkaku: Timeline</vt:lpstr>
      <vt:lpstr>Diaoyu/Senkaku: postoje</vt:lpstr>
      <vt:lpstr>Diaoyu/Senkaku: Timeline II.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Vybrané otázky čínskej ZP</dc:title>
  <dc:creator>ricky</dc:creator>
  <cp:lastModifiedBy>ricky</cp:lastModifiedBy>
  <cp:revision>19</cp:revision>
  <dcterms:created xsi:type="dcterms:W3CDTF">2014-03-16T09:38:04Z</dcterms:created>
  <dcterms:modified xsi:type="dcterms:W3CDTF">2014-03-24T12:20:01Z</dcterms:modified>
</cp:coreProperties>
</file>