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62" r:id="rId2"/>
    <p:sldId id="257" r:id="rId3"/>
    <p:sldId id="263" r:id="rId4"/>
    <p:sldId id="264" r:id="rId5"/>
    <p:sldId id="265" r:id="rId6"/>
    <p:sldId id="266" r:id="rId7"/>
    <p:sldId id="267" r:id="rId8"/>
    <p:sldId id="268" r:id="rId9"/>
    <p:sldId id="269" r:id="rId10"/>
    <p:sldId id="270" r:id="rId11"/>
    <p:sldId id="271" r:id="rId12"/>
    <p:sldId id="275" r:id="rId13"/>
    <p:sldId id="276" r:id="rId14"/>
    <p:sldId id="277" r:id="rId15"/>
    <p:sldId id="278" r:id="rId16"/>
    <p:sldId id="279" r:id="rId17"/>
    <p:sldId id="280" r:id="rId18"/>
    <p:sldId id="281" r:id="rId19"/>
    <p:sldId id="282" r:id="rId20"/>
    <p:sldId id="289" r:id="rId21"/>
    <p:sldId id="290" r:id="rId22"/>
    <p:sldId id="283" r:id="rId23"/>
    <p:sldId id="284" r:id="rId24"/>
    <p:sldId id="291" r:id="rId25"/>
    <p:sldId id="285" r:id="rId26"/>
    <p:sldId id="286" r:id="rId27"/>
    <p:sldId id="292" r:id="rId28"/>
    <p:sldId id="293" r:id="rId29"/>
    <p:sldId id="287" r:id="rId30"/>
    <p:sldId id="294" r:id="rId31"/>
    <p:sldId id="288" r:id="rId3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14"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95D710-C01D-417D-9AF1-EC8810700107}" type="datetimeFigureOut">
              <a:rPr lang="nl-NL" smtClean="0"/>
              <a:pPr/>
              <a:t>18-3-2014</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4C60BB-3331-4FBE-8B16-3D0283B721DF}" type="slidenum">
              <a:rPr lang="nl-NL" smtClean="0"/>
              <a:pPr/>
              <a:t>‹#›</a:t>
            </a:fld>
            <a:endParaRPr lang="nl-NL"/>
          </a:p>
        </p:txBody>
      </p:sp>
    </p:spTree>
    <p:extLst>
      <p:ext uri="{BB962C8B-B14F-4D97-AF65-F5344CB8AC3E}">
        <p14:creationId xmlns:p14="http://schemas.microsoft.com/office/powerpoint/2010/main" val="169446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827B0C-4CDC-4C6F-A5D1-DD953F2619F5}" type="datetimeFigureOut">
              <a:rPr lang="nl-NL" smtClean="0"/>
              <a:pPr/>
              <a:t>18-3-2014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F3791B-E435-4D55-93BD-117FEE157B03}" type="slidenum">
              <a:rPr lang="nl-NL" smtClean="0"/>
              <a:pPr/>
              <a:t>‹#›</a:t>
            </a:fld>
            <a:endParaRPr lang="nl-NL"/>
          </a:p>
        </p:txBody>
      </p:sp>
    </p:spTree>
    <p:extLst>
      <p:ext uri="{BB962C8B-B14F-4D97-AF65-F5344CB8AC3E}">
        <p14:creationId xmlns:p14="http://schemas.microsoft.com/office/powerpoint/2010/main" val="2913410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blau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tx2">
              <a:alpha val="70195"/>
            </a:schemeClr>
          </a:solidFill>
          <a:ln w="12700">
            <a:noFill/>
            <a:prstDash val="solid"/>
            <a:round/>
            <a:headEnd/>
            <a:tailEnd/>
          </a:ln>
        </p:spPr>
        <p:txBody>
          <a:bodyPr/>
          <a:lstStyle/>
          <a:p>
            <a:endParaRPr lang="nl-NL"/>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6" name="Picture 5" descr="02-UTI_Basisvormen_powerpoint_05.png"/>
          <p:cNvPicPr>
            <a:picLocks noChangeAspect="1"/>
          </p:cNvPicPr>
          <p:nvPr/>
        </p:nvPicPr>
        <p:blipFill>
          <a:blip r:embed="rId3" cstate="print"/>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cstate="print"/>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en afbeelding">
    <p:bg>
      <p:bgPr>
        <a:solidFill>
          <a:schemeClr val="accent1"/>
        </a:solidFill>
        <a:effectLst/>
      </p:bgPr>
    </p:bg>
    <p:spTree>
      <p:nvGrpSpPr>
        <p:cNvPr id="1" name=""/>
        <p:cNvGrpSpPr/>
        <p:nvPr/>
      </p:nvGrpSpPr>
      <p:grpSpPr>
        <a:xfrm>
          <a:off x="0" y="0"/>
          <a:ext cx="0" cy="0"/>
          <a:chOff x="0" y="0"/>
          <a:chExt cx="0" cy="0"/>
        </a:xfrm>
      </p:grpSpPr>
      <p:sp>
        <p:nvSpPr>
          <p:cNvPr id="5" name="Freeform 2"/>
          <p:cNvSpPr>
            <a:spLocks/>
          </p:cNvSpPr>
          <p:nvPr/>
        </p:nvSpPr>
        <p:spPr bwMode="auto">
          <a:xfrm>
            <a:off x="0" y="477838"/>
            <a:ext cx="9144000" cy="6380162"/>
          </a:xfrm>
          <a:custGeom>
            <a:avLst/>
            <a:gdLst>
              <a:gd name="T0" fmla="*/ 192 w 3841"/>
              <a:gd name="T1" fmla="*/ 200 h 2680"/>
              <a:gd name="T2" fmla="*/ 0 w 3841"/>
              <a:gd name="T3" fmla="*/ 0 h 2680"/>
              <a:gd name="T4" fmla="*/ 0 w 3841"/>
              <a:gd name="T5" fmla="*/ 2680 h 2680"/>
              <a:gd name="T6" fmla="*/ 3841 w 3841"/>
              <a:gd name="T7" fmla="*/ 2680 h 2680"/>
              <a:gd name="T8" fmla="*/ 3841 w 3841"/>
              <a:gd name="T9" fmla="*/ 200 h 2680"/>
              <a:gd name="T10" fmla="*/ 192 w 3841"/>
              <a:gd name="T11" fmla="*/ 200 h 26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1" h="2680">
                <a:moveTo>
                  <a:pt x="192" y="200"/>
                </a:moveTo>
                <a:lnTo>
                  <a:pt x="0" y="0"/>
                </a:lnTo>
                <a:lnTo>
                  <a:pt x="0" y="2680"/>
                </a:lnTo>
                <a:lnTo>
                  <a:pt x="3841" y="2680"/>
                </a:lnTo>
                <a:lnTo>
                  <a:pt x="3841" y="200"/>
                </a:lnTo>
                <a:lnTo>
                  <a:pt x="192" y="200"/>
                </a:lnTo>
                <a:close/>
              </a:path>
            </a:pathLst>
          </a:custGeom>
          <a:solidFill>
            <a:srgbClr val="FFFFFF"/>
          </a:solidFill>
          <a:ln w="12700">
            <a:noFill/>
            <a:prstDash val="solid"/>
            <a:round/>
            <a:headEnd/>
            <a:tailEnd/>
          </a:ln>
        </p:spPr>
        <p:txBody>
          <a:bodyPr/>
          <a:lstStyle/>
          <a:p>
            <a:endParaRPr lang="nl-NL"/>
          </a:p>
        </p:txBody>
      </p:sp>
      <p:pic>
        <p:nvPicPr>
          <p:cNvPr id="6" name="Picture 4" descr="02-UTI_Basisvormen_powerpoint_03.png"/>
          <p:cNvPicPr>
            <a:picLocks noChangeAspect="1"/>
          </p:cNvPicPr>
          <p:nvPr/>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3" name="Content Placeholder 2"/>
          <p:cNvSpPr>
            <a:spLocks noGrp="1"/>
          </p:cNvSpPr>
          <p:nvPr>
            <p:ph sz="half" idx="1"/>
          </p:nvPr>
        </p:nvSpPr>
        <p:spPr>
          <a:xfrm>
            <a:off x="457200" y="1234800"/>
            <a:ext cx="4038600" cy="4678638"/>
          </a:xfrm>
        </p:spPr>
        <p:txBody>
          <a:bodyPr>
            <a:normAutofit/>
          </a:bodyPr>
          <a:lstStyle>
            <a:lvl1pPr>
              <a:spcAft>
                <a:spcPts val="600"/>
              </a:spcAft>
              <a:defRPr sz="2000"/>
            </a:lvl1pPr>
            <a:lvl2pPr>
              <a:spcAft>
                <a:spcPts val="600"/>
              </a:spcAft>
              <a:defRPr sz="2000"/>
            </a:lvl2pPr>
            <a:lvl3pPr>
              <a:spcAft>
                <a:spcPts val="600"/>
              </a:spcAft>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9"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7" name="Picture Placeholder 36"/>
          <p:cNvSpPr>
            <a:spLocks noGrp="1"/>
          </p:cNvSpPr>
          <p:nvPr>
            <p:ph type="pic" sz="quarter" idx="13"/>
          </p:nvPr>
        </p:nvSpPr>
        <p:spPr>
          <a:xfrm>
            <a:off x="4986868" y="950913"/>
            <a:ext cx="4157132" cy="4962525"/>
          </a:xfrm>
        </p:spPr>
        <p:txBody>
          <a:bodyPr rtlCol="0">
            <a:normAutofit/>
          </a:bodyPr>
          <a:lstStyle/>
          <a:p>
            <a:pPr lvl="0"/>
            <a:r>
              <a:rPr lang="en-US" noProof="0" smtClean="0"/>
              <a:t>Click icon to add picture</a:t>
            </a:r>
            <a:endParaRPr lang="en-US" noProof="0"/>
          </a:p>
        </p:txBody>
      </p:sp>
      <p:sp>
        <p:nvSpPr>
          <p:cNvPr id="7" name="Footer Placeholder 4"/>
          <p:cNvSpPr>
            <a:spLocks noGrp="1"/>
          </p:cNvSpPr>
          <p:nvPr>
            <p:ph type="ftr" sz="quarter" idx="14"/>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Slide Number Placeholder 5"/>
          <p:cNvSpPr>
            <a:spLocks noGrp="1"/>
          </p:cNvSpPr>
          <p:nvPr>
            <p:ph type="sldNum" sz="quarter" idx="15"/>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32CE18F7-E41C-44B1-8C41-BF396BD66115}" type="slidenum">
              <a:rPr lang="nl-NL" smtClean="0"/>
              <a:pPr/>
              <a:t>‹#›</a:t>
            </a:fld>
            <a:endParaRPr lang="nl-NL"/>
          </a:p>
        </p:txBody>
      </p:sp>
      <p:sp>
        <p:nvSpPr>
          <p:cNvPr id="10"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oofdstukslide groen">
    <p:bg>
      <p:bgPr>
        <a:solidFill>
          <a:schemeClr val="accent2"/>
        </a:solidFill>
        <a:effectLst/>
      </p:bgPr>
    </p:bg>
    <p:spTree>
      <p:nvGrpSpPr>
        <p:cNvPr id="1" name=""/>
        <p:cNvGrpSpPr/>
        <p:nvPr/>
      </p:nvGrpSpPr>
      <p:grpSpPr>
        <a:xfrm>
          <a:off x="0" y="0"/>
          <a:ext cx="0" cy="0"/>
          <a:chOff x="0" y="0"/>
          <a:chExt cx="0" cy="0"/>
        </a:xfrm>
      </p:grpSpPr>
      <p:sp>
        <p:nvSpPr>
          <p:cNvPr id="3"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endParaRPr lang="nl-NL"/>
          </a:p>
        </p:txBody>
      </p:sp>
      <p:sp>
        <p:nvSpPr>
          <p:cNvPr id="4" name="Rectangle 6"/>
          <p:cNvSpPr>
            <a:spLocks noChangeArrowheads="1"/>
          </p:cNvSpPr>
          <p:nvPr/>
        </p:nvSpPr>
        <p:spPr bwMode="auto">
          <a:xfrm>
            <a:off x="-1588" y="5924550"/>
            <a:ext cx="9144001" cy="933450"/>
          </a:xfrm>
          <a:prstGeom prst="rect">
            <a:avLst/>
          </a:prstGeom>
          <a:solidFill>
            <a:srgbClr val="FFFFFF">
              <a:alpha val="94901"/>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pitchFamily="34" charset="0"/>
                <a:cs typeface="Arial" pitchFamily="34" charset="0"/>
              </a:defRPr>
            </a:lvl1pPr>
          </a:lstStyle>
          <a:p>
            <a:pPr lvl="0"/>
            <a:r>
              <a:rPr lang="en-US" smtClean="0"/>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32CE18F7-E41C-44B1-8C41-BF396BD66115}" type="slidenum">
              <a:rPr lang="nl-NL" smtClean="0"/>
              <a:pPr/>
              <a:t>‹#›</a:t>
            </a:fld>
            <a:endParaRPr lang="nl-NL"/>
          </a:p>
        </p:txBody>
      </p:sp>
      <p:sp>
        <p:nvSpPr>
          <p:cNvPr id="7" name="Footer Placeholder 4"/>
          <p:cNvSpPr>
            <a:spLocks noGrp="1"/>
          </p:cNvSpPr>
          <p:nvPr>
            <p:ph type="ftr" sz="quarter" idx="15"/>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en grafiek">
    <p:bg>
      <p:bgPr>
        <a:solidFill>
          <a:schemeClr val="tx2"/>
        </a:solidFill>
        <a:effectLst/>
      </p:bgPr>
    </p:bg>
    <p:spTree>
      <p:nvGrpSpPr>
        <p:cNvPr id="1" name=""/>
        <p:cNvGrpSpPr/>
        <p:nvPr/>
      </p:nvGrpSpPr>
      <p:grpSpPr>
        <a:xfrm>
          <a:off x="0" y="0"/>
          <a:ext cx="0" cy="0"/>
          <a:chOff x="0" y="0"/>
          <a:chExt cx="0" cy="0"/>
        </a:xfrm>
      </p:grpSpPr>
      <p:sp>
        <p:nvSpPr>
          <p:cNvPr id="5" name="Freeform 2"/>
          <p:cNvSpPr>
            <a:spLocks/>
          </p:cNvSpPr>
          <p:nvPr/>
        </p:nvSpPr>
        <p:spPr bwMode="auto">
          <a:xfrm>
            <a:off x="0" y="477838"/>
            <a:ext cx="9144000" cy="6380162"/>
          </a:xfrm>
          <a:custGeom>
            <a:avLst/>
            <a:gdLst>
              <a:gd name="T0" fmla="*/ 192 w 3841"/>
              <a:gd name="T1" fmla="*/ 200 h 2680"/>
              <a:gd name="T2" fmla="*/ 0 w 3841"/>
              <a:gd name="T3" fmla="*/ 0 h 2680"/>
              <a:gd name="T4" fmla="*/ 0 w 3841"/>
              <a:gd name="T5" fmla="*/ 2680 h 2680"/>
              <a:gd name="T6" fmla="*/ 3841 w 3841"/>
              <a:gd name="T7" fmla="*/ 2680 h 2680"/>
              <a:gd name="T8" fmla="*/ 3841 w 3841"/>
              <a:gd name="T9" fmla="*/ 200 h 2680"/>
              <a:gd name="T10" fmla="*/ 192 w 3841"/>
              <a:gd name="T11" fmla="*/ 200 h 26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1" h="2680">
                <a:moveTo>
                  <a:pt x="192" y="200"/>
                </a:moveTo>
                <a:lnTo>
                  <a:pt x="0" y="0"/>
                </a:lnTo>
                <a:lnTo>
                  <a:pt x="0" y="2680"/>
                </a:lnTo>
                <a:lnTo>
                  <a:pt x="3841" y="2680"/>
                </a:lnTo>
                <a:lnTo>
                  <a:pt x="3841" y="200"/>
                </a:lnTo>
                <a:lnTo>
                  <a:pt x="192" y="200"/>
                </a:lnTo>
                <a:close/>
              </a:path>
            </a:pathLst>
          </a:custGeom>
          <a:solidFill>
            <a:srgbClr val="FFFFFF"/>
          </a:solidFill>
          <a:ln w="12700">
            <a:noFill/>
            <a:prstDash val="solid"/>
            <a:round/>
            <a:headEnd/>
            <a:tailEnd/>
          </a:ln>
        </p:spPr>
        <p:txBody>
          <a:bodyPr/>
          <a:lstStyle/>
          <a:p>
            <a:endParaRPr lang="nl-NL"/>
          </a:p>
        </p:txBody>
      </p:sp>
      <p:pic>
        <p:nvPicPr>
          <p:cNvPr id="6" name="Picture 4" descr="02-UTI_Basisvormen_powerpoint_03.png"/>
          <p:cNvPicPr>
            <a:picLocks noChangeAspect="1"/>
          </p:cNvPicPr>
          <p:nvPr/>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3" name="Content Placeholder 2"/>
          <p:cNvSpPr>
            <a:spLocks noGrp="1"/>
          </p:cNvSpPr>
          <p:nvPr>
            <p:ph sz="half" idx="1"/>
          </p:nvPr>
        </p:nvSpPr>
        <p:spPr>
          <a:xfrm>
            <a:off x="457200" y="1234800"/>
            <a:ext cx="4038600" cy="4678638"/>
          </a:xfrm>
        </p:spPr>
        <p:txBody>
          <a:bodyPr>
            <a:normAutofit/>
          </a:bodyPr>
          <a:lstStyle>
            <a:lvl1pPr>
              <a:spcAft>
                <a:spcPts val="600"/>
              </a:spcAft>
              <a:defRPr sz="2000"/>
            </a:lvl1pPr>
            <a:lvl2pPr>
              <a:spcAft>
                <a:spcPts val="600"/>
              </a:spcAft>
              <a:defRPr sz="2000"/>
            </a:lvl2pPr>
            <a:lvl3pPr>
              <a:spcAft>
                <a:spcPts val="600"/>
              </a:spcAft>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9"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15" name="Chart Placeholder 14"/>
          <p:cNvSpPr>
            <a:spLocks noGrp="1"/>
          </p:cNvSpPr>
          <p:nvPr>
            <p:ph type="chart" sz="quarter" idx="13"/>
          </p:nvPr>
        </p:nvSpPr>
        <p:spPr>
          <a:xfrm>
            <a:off x="4978400" y="950913"/>
            <a:ext cx="4165600" cy="4962525"/>
          </a:xfrm>
        </p:spPr>
        <p:txBody>
          <a:bodyPr rtlCol="0">
            <a:normAutofit/>
          </a:bodyPr>
          <a:lstStyle/>
          <a:p>
            <a:pPr lvl="0"/>
            <a:r>
              <a:rPr lang="en-US" noProof="0" smtClean="0"/>
              <a:t>Click icon to add chart</a:t>
            </a:r>
            <a:endParaRPr lang="en-US" noProof="0"/>
          </a:p>
        </p:txBody>
      </p:sp>
      <p:sp>
        <p:nvSpPr>
          <p:cNvPr id="7" name="Footer Placeholder 4"/>
          <p:cNvSpPr>
            <a:spLocks noGrp="1"/>
          </p:cNvSpPr>
          <p:nvPr>
            <p:ph type="ftr" sz="quarter" idx="14"/>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Slide Number Placeholder 5"/>
          <p:cNvSpPr>
            <a:spLocks noGrp="1"/>
          </p:cNvSpPr>
          <p:nvPr>
            <p:ph type="sldNum" sz="quarter" idx="15"/>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32CE18F7-E41C-44B1-8C41-BF396BD66115}" type="slidenum">
              <a:rPr lang="nl-NL" smtClean="0"/>
              <a:pPr/>
              <a:t>‹#›</a:t>
            </a:fld>
            <a:endParaRPr lang="nl-NL"/>
          </a:p>
        </p:txBody>
      </p:sp>
      <p:sp>
        <p:nvSpPr>
          <p:cNvPr id="10"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kolom en kop">
    <p:bg>
      <p:bgPr>
        <a:solidFill>
          <a:schemeClr val="accent3"/>
        </a:solidFill>
        <a:effectLst/>
      </p:bgPr>
    </p:bg>
    <p:spTree>
      <p:nvGrpSpPr>
        <p:cNvPr id="1" name=""/>
        <p:cNvGrpSpPr/>
        <p:nvPr/>
      </p:nvGrpSpPr>
      <p:grpSpPr>
        <a:xfrm>
          <a:off x="0" y="0"/>
          <a:ext cx="0" cy="0"/>
          <a:chOff x="0" y="0"/>
          <a:chExt cx="0" cy="0"/>
        </a:xfrm>
      </p:grpSpPr>
      <p:sp>
        <p:nvSpPr>
          <p:cNvPr id="7" name="Freeform 2"/>
          <p:cNvSpPr>
            <a:spLocks/>
          </p:cNvSpPr>
          <p:nvPr/>
        </p:nvSpPr>
        <p:spPr bwMode="auto">
          <a:xfrm>
            <a:off x="0" y="477838"/>
            <a:ext cx="9144000" cy="6380162"/>
          </a:xfrm>
          <a:custGeom>
            <a:avLst/>
            <a:gdLst>
              <a:gd name="T0" fmla="*/ 192 w 3841"/>
              <a:gd name="T1" fmla="*/ 200 h 2680"/>
              <a:gd name="T2" fmla="*/ 0 w 3841"/>
              <a:gd name="T3" fmla="*/ 0 h 2680"/>
              <a:gd name="T4" fmla="*/ 0 w 3841"/>
              <a:gd name="T5" fmla="*/ 2680 h 2680"/>
              <a:gd name="T6" fmla="*/ 3841 w 3841"/>
              <a:gd name="T7" fmla="*/ 2680 h 2680"/>
              <a:gd name="T8" fmla="*/ 3841 w 3841"/>
              <a:gd name="T9" fmla="*/ 200 h 2680"/>
              <a:gd name="T10" fmla="*/ 192 w 3841"/>
              <a:gd name="T11" fmla="*/ 200 h 26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1" h="2680">
                <a:moveTo>
                  <a:pt x="192" y="200"/>
                </a:moveTo>
                <a:lnTo>
                  <a:pt x="0" y="0"/>
                </a:lnTo>
                <a:lnTo>
                  <a:pt x="0" y="2680"/>
                </a:lnTo>
                <a:lnTo>
                  <a:pt x="3841" y="2680"/>
                </a:lnTo>
                <a:lnTo>
                  <a:pt x="3841" y="200"/>
                </a:lnTo>
                <a:lnTo>
                  <a:pt x="192" y="200"/>
                </a:lnTo>
                <a:close/>
              </a:path>
            </a:pathLst>
          </a:custGeom>
          <a:solidFill>
            <a:srgbClr val="FFFFFF"/>
          </a:solidFill>
          <a:ln w="12700">
            <a:noFill/>
            <a:prstDash val="solid"/>
            <a:round/>
            <a:headEnd/>
            <a:tailEnd/>
          </a:ln>
        </p:spPr>
        <p:txBody>
          <a:bodyPr/>
          <a:lstStyle/>
          <a:p>
            <a:endParaRPr lang="nl-NL"/>
          </a:p>
        </p:txBody>
      </p:sp>
      <p:pic>
        <p:nvPicPr>
          <p:cNvPr id="8" name="Picture 4" descr="02-UTI_Basisvormen_powerpoint_03.png"/>
          <p:cNvPicPr>
            <a:picLocks noChangeAspect="1"/>
          </p:cNvPicPr>
          <p:nvPr/>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3" name="Text Placeholder 2"/>
          <p:cNvSpPr>
            <a:spLocks noGrp="1"/>
          </p:cNvSpPr>
          <p:nvPr>
            <p:ph type="body" idx="1"/>
          </p:nvPr>
        </p:nvSpPr>
        <p:spPr>
          <a:xfrm>
            <a:off x="457200" y="1235520"/>
            <a:ext cx="4040188" cy="639762"/>
          </a:xfrm>
        </p:spPr>
        <p:txBody>
          <a:bodyPr anchor="b"/>
          <a:lstStyle>
            <a:lvl1pPr marL="0" indent="0">
              <a:buNone/>
              <a:defRPr sz="24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75282"/>
            <a:ext cx="4040188" cy="4038156"/>
          </a:xfrm>
        </p:spPr>
        <p:txBody>
          <a:bodyPr>
            <a:normAutofit/>
          </a:bodyPr>
          <a:lstStyle>
            <a:lvl1pPr>
              <a:spcAft>
                <a:spcPts val="600"/>
              </a:spcAft>
              <a:defRPr sz="2000">
                <a:latin typeface="Arial" pitchFamily="34" charset="0"/>
                <a:cs typeface="Arial" pitchFamily="34" charset="0"/>
              </a:defRPr>
            </a:lvl1pPr>
            <a:lvl2pPr>
              <a:spcAft>
                <a:spcPts val="600"/>
              </a:spcAft>
              <a:defRPr sz="2000">
                <a:latin typeface="Arial" pitchFamily="34" charset="0"/>
                <a:cs typeface="Arial" pitchFamily="34" charset="0"/>
              </a:defRPr>
            </a:lvl2pPr>
            <a:lvl3pPr>
              <a:spcAft>
                <a:spcPts val="600"/>
              </a:spcAft>
              <a:defRPr sz="2000">
                <a:latin typeface="Arial" pitchFamily="34" charset="0"/>
                <a:cs typeface="Arial" pitchFamily="34" charset="0"/>
              </a:defRPr>
            </a:lvl3pPr>
            <a:lvl4pPr>
              <a:defRPr sz="1600">
                <a:latin typeface="ScalaSans"/>
                <a:cs typeface="ScalaSans"/>
              </a:defRPr>
            </a:lvl4pPr>
            <a:lvl5pPr>
              <a:defRPr sz="1600">
                <a:latin typeface="ScalaSans"/>
                <a:cs typeface="ScalaSan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235520"/>
            <a:ext cx="4041775" cy="639762"/>
          </a:xfrm>
        </p:spPr>
        <p:txBody>
          <a:bodyPr anchor="b"/>
          <a:lstStyle>
            <a:lvl1pPr marL="0" indent="0">
              <a:buNone/>
              <a:defRPr sz="24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75282"/>
            <a:ext cx="4041775" cy="4038156"/>
          </a:xfrm>
        </p:spPr>
        <p:txBody>
          <a:bodyPr>
            <a:normAutofit/>
          </a:bodyPr>
          <a:lstStyle>
            <a:lvl1pPr>
              <a:spcAft>
                <a:spcPts val="600"/>
              </a:spcAft>
              <a:defRPr sz="2000">
                <a:latin typeface="Arial" pitchFamily="34" charset="0"/>
                <a:cs typeface="Arial" pitchFamily="34" charset="0"/>
              </a:defRPr>
            </a:lvl1pPr>
            <a:lvl2pPr>
              <a:spcAft>
                <a:spcPts val="600"/>
              </a:spcAft>
              <a:defRPr sz="2000">
                <a:latin typeface="Arial" pitchFamily="34" charset="0"/>
                <a:cs typeface="Arial" pitchFamily="34" charset="0"/>
              </a:defRPr>
            </a:lvl2pPr>
            <a:lvl3pPr>
              <a:spcAft>
                <a:spcPts val="600"/>
              </a:spcAft>
              <a:defRPr sz="2000">
                <a:latin typeface="Arial" pitchFamily="34" charset="0"/>
                <a:cs typeface="Arial" pitchFamily="34" charset="0"/>
              </a:defRPr>
            </a:lvl3pPr>
            <a:lvl4pPr>
              <a:defRPr sz="1600">
                <a:latin typeface="ScalaSans"/>
                <a:cs typeface="ScalaSans"/>
              </a:defRPr>
            </a:lvl4pPr>
            <a:lvl5pPr>
              <a:defRPr sz="1600">
                <a:latin typeface="ScalaSans"/>
                <a:cs typeface="ScalaSan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12"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Footer Placeholder 4"/>
          <p:cNvSpPr>
            <a:spLocks noGrp="1"/>
          </p:cNvSpPr>
          <p:nvPr>
            <p:ph type="ftr" sz="quarter" idx="10"/>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10" name="Slide Number Placeholder 5"/>
          <p:cNvSpPr>
            <a:spLocks noGrp="1"/>
          </p:cNvSpPr>
          <p:nvPr>
            <p:ph type="sldNum" sz="quarter" idx="11"/>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32CE18F7-E41C-44B1-8C41-BF396BD66115}" type="slidenum">
              <a:rPr lang="nl-NL" smtClean="0"/>
              <a:pPr/>
              <a:t>‹#›</a:t>
            </a:fld>
            <a:endParaRPr lang="nl-NL"/>
          </a:p>
        </p:txBody>
      </p:sp>
      <p:sp>
        <p:nvSpPr>
          <p:cNvPr id="11" name="Date Placeholder 3"/>
          <p:cNvSpPr>
            <a:spLocks noGrp="1"/>
          </p:cNvSpPr>
          <p:nvPr>
            <p:ph type="dt" sz="half" idx="12"/>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otoslide blau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Freeform 3"/>
          <p:cNvSpPr>
            <a:spLocks/>
          </p:cNvSpPr>
          <p:nvPr/>
        </p:nvSpPr>
        <p:spPr bwMode="auto">
          <a:xfrm>
            <a:off x="0" y="0"/>
            <a:ext cx="9144000" cy="950913"/>
          </a:xfrm>
          <a:custGeom>
            <a:avLst/>
            <a:gdLst>
              <a:gd name="T0" fmla="*/ 0 w 3841"/>
              <a:gd name="T1" fmla="*/ 208 h 400"/>
              <a:gd name="T2" fmla="*/ 0 w 3841"/>
              <a:gd name="T3" fmla="*/ 0 h 400"/>
              <a:gd name="T4" fmla="*/ 3841 w 3841"/>
              <a:gd name="T5" fmla="*/ 0 h 400"/>
              <a:gd name="T6" fmla="*/ 3841 w 3841"/>
              <a:gd name="T7" fmla="*/ 400 h 400"/>
              <a:gd name="T8" fmla="*/ 184 w 3841"/>
              <a:gd name="T9" fmla="*/ 400 h 400"/>
              <a:gd name="T10" fmla="*/ 0 w 3841"/>
              <a:gd name="T11" fmla="*/ 208 h 4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1" h="400">
                <a:moveTo>
                  <a:pt x="0" y="208"/>
                </a:moveTo>
                <a:lnTo>
                  <a:pt x="0" y="0"/>
                </a:lnTo>
                <a:lnTo>
                  <a:pt x="3841" y="0"/>
                </a:lnTo>
                <a:lnTo>
                  <a:pt x="3841" y="400"/>
                </a:lnTo>
                <a:lnTo>
                  <a:pt x="184" y="400"/>
                </a:lnTo>
                <a:lnTo>
                  <a:pt x="0" y="208"/>
                </a:lnTo>
                <a:close/>
              </a:path>
            </a:pathLst>
          </a:custGeom>
          <a:solidFill>
            <a:schemeClr val="tx2"/>
          </a:solidFill>
          <a:ln w="12700">
            <a:noFill/>
            <a:prstDash val="solid"/>
            <a:round/>
            <a:headEnd/>
            <a:tailEnd/>
          </a:ln>
        </p:spPr>
        <p:txBody>
          <a:bodyPr/>
          <a:lstStyle/>
          <a:p>
            <a:endParaRPr lang="nl-NL"/>
          </a:p>
        </p:txBody>
      </p:sp>
      <p:sp>
        <p:nvSpPr>
          <p:cNvPr id="4"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3" cstate="print"/>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
        <p:nvSpPr>
          <p:cNvPr id="7" name="Footer Placeholder 4"/>
          <p:cNvSpPr>
            <a:spLocks noGrp="1"/>
          </p:cNvSpPr>
          <p:nvPr>
            <p:ph type="ftr" sz="quarter" idx="11"/>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32CE18F7-E41C-44B1-8C41-BF396BD66115}" type="slidenum">
              <a:rPr lang="nl-NL" smtClean="0"/>
              <a:pPr/>
              <a:t>‹#›</a:t>
            </a:fld>
            <a:endParaRPr lang="nl-N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fotoslide bron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Freeform 3"/>
          <p:cNvSpPr>
            <a:spLocks/>
          </p:cNvSpPr>
          <p:nvPr/>
        </p:nvSpPr>
        <p:spPr bwMode="auto">
          <a:xfrm>
            <a:off x="0" y="0"/>
            <a:ext cx="9144000" cy="950913"/>
          </a:xfrm>
          <a:custGeom>
            <a:avLst/>
            <a:gdLst>
              <a:gd name="T0" fmla="*/ 0 w 3841"/>
              <a:gd name="T1" fmla="*/ 208 h 400"/>
              <a:gd name="T2" fmla="*/ 0 w 3841"/>
              <a:gd name="T3" fmla="*/ 0 h 400"/>
              <a:gd name="T4" fmla="*/ 3841 w 3841"/>
              <a:gd name="T5" fmla="*/ 0 h 400"/>
              <a:gd name="T6" fmla="*/ 3841 w 3841"/>
              <a:gd name="T7" fmla="*/ 400 h 400"/>
              <a:gd name="T8" fmla="*/ 184 w 3841"/>
              <a:gd name="T9" fmla="*/ 400 h 400"/>
              <a:gd name="T10" fmla="*/ 0 w 3841"/>
              <a:gd name="T11" fmla="*/ 208 h 4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1" h="400">
                <a:moveTo>
                  <a:pt x="0" y="208"/>
                </a:moveTo>
                <a:lnTo>
                  <a:pt x="0" y="0"/>
                </a:lnTo>
                <a:lnTo>
                  <a:pt x="3841" y="0"/>
                </a:lnTo>
                <a:lnTo>
                  <a:pt x="3841" y="400"/>
                </a:lnTo>
                <a:lnTo>
                  <a:pt x="184" y="400"/>
                </a:lnTo>
                <a:lnTo>
                  <a:pt x="0" y="208"/>
                </a:lnTo>
                <a:close/>
              </a:path>
            </a:pathLst>
          </a:custGeom>
          <a:solidFill>
            <a:schemeClr val="accent1"/>
          </a:solidFill>
          <a:ln w="12700">
            <a:noFill/>
            <a:prstDash val="solid"/>
            <a:round/>
            <a:headEnd/>
            <a:tailEnd/>
          </a:ln>
        </p:spPr>
        <p:txBody>
          <a:bodyPr/>
          <a:lstStyle/>
          <a:p>
            <a:endParaRPr lang="nl-NL"/>
          </a:p>
        </p:txBody>
      </p:sp>
      <p:sp>
        <p:nvSpPr>
          <p:cNvPr id="4"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3" cstate="print"/>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
        <p:nvSpPr>
          <p:cNvPr id="7" name="Footer Placeholder 4"/>
          <p:cNvSpPr>
            <a:spLocks noGrp="1"/>
          </p:cNvSpPr>
          <p:nvPr>
            <p:ph type="ftr" sz="quarter" idx="11"/>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32CE18F7-E41C-44B1-8C41-BF396BD66115}" type="slidenum">
              <a:rPr lang="nl-NL" smtClean="0"/>
              <a:pPr/>
              <a:t>‹#›</a:t>
            </a:fld>
            <a:endParaRPr lang="nl-N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fotoslide groe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Freeform 3"/>
          <p:cNvSpPr>
            <a:spLocks/>
          </p:cNvSpPr>
          <p:nvPr/>
        </p:nvSpPr>
        <p:spPr bwMode="auto">
          <a:xfrm>
            <a:off x="0" y="0"/>
            <a:ext cx="9144000" cy="950913"/>
          </a:xfrm>
          <a:custGeom>
            <a:avLst/>
            <a:gdLst>
              <a:gd name="T0" fmla="*/ 0 w 3841"/>
              <a:gd name="T1" fmla="*/ 208 h 400"/>
              <a:gd name="T2" fmla="*/ 0 w 3841"/>
              <a:gd name="T3" fmla="*/ 0 h 400"/>
              <a:gd name="T4" fmla="*/ 3841 w 3841"/>
              <a:gd name="T5" fmla="*/ 0 h 400"/>
              <a:gd name="T6" fmla="*/ 3841 w 3841"/>
              <a:gd name="T7" fmla="*/ 400 h 400"/>
              <a:gd name="T8" fmla="*/ 184 w 3841"/>
              <a:gd name="T9" fmla="*/ 400 h 400"/>
              <a:gd name="T10" fmla="*/ 0 w 3841"/>
              <a:gd name="T11" fmla="*/ 208 h 4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1" h="400">
                <a:moveTo>
                  <a:pt x="0" y="208"/>
                </a:moveTo>
                <a:lnTo>
                  <a:pt x="0" y="0"/>
                </a:lnTo>
                <a:lnTo>
                  <a:pt x="3841" y="0"/>
                </a:lnTo>
                <a:lnTo>
                  <a:pt x="3841" y="400"/>
                </a:lnTo>
                <a:lnTo>
                  <a:pt x="184" y="400"/>
                </a:lnTo>
                <a:lnTo>
                  <a:pt x="0" y="208"/>
                </a:lnTo>
                <a:close/>
              </a:path>
            </a:pathLst>
          </a:custGeom>
          <a:solidFill>
            <a:schemeClr val="accent2"/>
          </a:solidFill>
          <a:ln w="12700">
            <a:noFill/>
            <a:prstDash val="solid"/>
            <a:round/>
            <a:headEnd/>
            <a:tailEnd/>
          </a:ln>
        </p:spPr>
        <p:txBody>
          <a:bodyPr/>
          <a:lstStyle/>
          <a:p>
            <a:endParaRPr lang="nl-NL"/>
          </a:p>
        </p:txBody>
      </p:sp>
      <p:sp>
        <p:nvSpPr>
          <p:cNvPr id="4"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3" cstate="print"/>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
        <p:nvSpPr>
          <p:cNvPr id="7" name="Footer Placeholder 4"/>
          <p:cNvSpPr>
            <a:spLocks noGrp="1"/>
          </p:cNvSpPr>
          <p:nvPr>
            <p:ph type="ftr" sz="quarter" idx="11"/>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32CE18F7-E41C-44B1-8C41-BF396BD66115}" type="slidenum">
              <a:rPr lang="nl-NL" smtClean="0"/>
              <a:pPr/>
              <a:t>‹#›</a:t>
            </a:fld>
            <a:endParaRPr lang="nl-N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fotoslide grij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Freeform 2"/>
          <p:cNvSpPr>
            <a:spLocks/>
          </p:cNvSpPr>
          <p:nvPr/>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3"/>
          </a:solidFill>
          <a:ln w="1270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4"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3" cstate="print"/>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
        <p:nvSpPr>
          <p:cNvPr id="7" name="Footer Placeholder 4"/>
          <p:cNvSpPr>
            <a:spLocks noGrp="1"/>
          </p:cNvSpPr>
          <p:nvPr>
            <p:ph type="ftr" sz="quarter" idx="11"/>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32CE18F7-E41C-44B1-8C41-BF396BD66115}" type="slidenum">
              <a:rPr lang="nl-NL" smtClean="0"/>
              <a:pPr/>
              <a:t>‹#›</a:t>
            </a:fld>
            <a:endParaRPr lang="nl-N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fotoslide lichtblau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Freeform 2"/>
          <p:cNvSpPr>
            <a:spLocks/>
          </p:cNvSpPr>
          <p:nvPr/>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4"/>
          </a:solidFill>
          <a:ln w="1270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4"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3" cstate="print"/>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
        <p:nvSpPr>
          <p:cNvPr id="7" name="Footer Placeholder 4"/>
          <p:cNvSpPr>
            <a:spLocks noGrp="1"/>
          </p:cNvSpPr>
          <p:nvPr>
            <p:ph type="ftr" sz="quarter" idx="11"/>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32CE18F7-E41C-44B1-8C41-BF396BD66115}" type="slidenum">
              <a:rPr lang="nl-NL" smtClean="0"/>
              <a:pPr/>
              <a:t>‹#›</a:t>
            </a:fld>
            <a:endParaRPr lang="nl-N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fotoslide lichtbron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Freeform 2"/>
          <p:cNvSpPr>
            <a:spLocks/>
          </p:cNvSpPr>
          <p:nvPr/>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5"/>
          </a:solidFill>
          <a:ln w="1270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4"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3" cstate="print"/>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
        <p:nvSpPr>
          <p:cNvPr id="7" name="Footer Placeholder 4"/>
          <p:cNvSpPr>
            <a:spLocks noGrp="1"/>
          </p:cNvSpPr>
          <p:nvPr>
            <p:ph type="ftr" sz="quarter" idx="11"/>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32CE18F7-E41C-44B1-8C41-BF396BD66115}" type="slidenum">
              <a:rPr lang="nl-NL" smtClean="0"/>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9"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tx2">
              <a:alpha val="70000"/>
            </a:schemeClr>
          </a:solidFill>
          <a:ln w="12700">
            <a:noFill/>
            <a:prstDash val="solid"/>
            <a:round/>
            <a:headEnd/>
            <a:tailEnd/>
          </a:ln>
        </p:spPr>
        <p:txBody>
          <a:bodyPr/>
          <a:lstStyle/>
          <a:p>
            <a:pPr fontAlgn="auto">
              <a:spcBef>
                <a:spcPts val="0"/>
              </a:spcBef>
              <a:spcAft>
                <a:spcPts val="0"/>
              </a:spcAft>
              <a:defRPr/>
            </a:pPr>
            <a:endParaRPr lang="en-US" dirty="0">
              <a:latin typeface="+mn-lt"/>
              <a:ea typeface="+mn-ea"/>
            </a:endParaRPr>
          </a:p>
        </p:txBody>
      </p:sp>
      <p:sp>
        <p:nvSpPr>
          <p:cNvPr id="2" name="Title 1"/>
          <p:cNvSpPr>
            <a:spLocks noGrp="1"/>
          </p:cNvSpPr>
          <p:nvPr>
            <p:ph type="ctrTitle"/>
          </p:nvPr>
        </p:nvSpPr>
        <p:spPr>
          <a:xfrm>
            <a:off x="4705200" y="1476000"/>
            <a:ext cx="4280400" cy="1468800"/>
          </a:xfr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defTabSz="457200" rtl="0" eaLnBrk="1" fontAlgn="base" hangingPunct="1">
              <a:spcBef>
                <a:spcPct val="0"/>
              </a:spcBef>
              <a:spcAft>
                <a:spcPct val="0"/>
              </a:spcAft>
              <a:defRPr lang="en-US" sz="3200" kern="1200" dirty="0">
                <a:solidFill>
                  <a:schemeClr val="bg1"/>
                </a:solidFill>
                <a:latin typeface="Arial" pitchFamily="34" charset="0"/>
                <a:ea typeface="ヒラギノ角ゴ Pro W3" pitchFamily="-109" charset="-128"/>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788000" y="2833200"/>
            <a:ext cx="4381200" cy="525600"/>
          </a:xfr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a:buNone/>
              <a:defRPr lang="en-US" sz="1200" kern="1200" dirty="0">
                <a:solidFill>
                  <a:schemeClr val="bg1"/>
                </a:solidFill>
                <a:latin typeface="Arial" pitchFamily="34" charset="0"/>
                <a:ea typeface="ヒラギノ角ゴ Pro W3" pitchFamily="-109" charset="-128"/>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lvl="0" indent="-342900" algn="l" defTabSz="457200" rtl="0" eaLnBrk="1" fontAlgn="base" hangingPunct="1">
              <a:spcBef>
                <a:spcPct val="20000"/>
              </a:spcBef>
              <a:spcAft>
                <a:spcPct val="0"/>
              </a:spcAft>
              <a:buFontTx/>
              <a:buNone/>
            </a:pPr>
            <a:r>
              <a:rPr lang="en-US" smtClean="0"/>
              <a:t>Click to edit Master subtitle style</a:t>
            </a:r>
            <a:endParaRPr lang="en-US" dirty="0"/>
          </a:p>
        </p:txBody>
      </p:sp>
      <p:sp>
        <p:nvSpPr>
          <p:cNvPr id="7" name="Rectangle 6"/>
          <p:cNvSpPr>
            <a:spLocks noChangeArrowheads="1"/>
          </p:cNvSpPr>
          <p:nvPr/>
        </p:nvSpPr>
        <p:spPr bwMode="auto">
          <a:xfrm>
            <a:off x="-1" y="5924550"/>
            <a:ext cx="9144001" cy="933450"/>
          </a:xfrm>
          <a:prstGeom prst="rect">
            <a:avLst/>
          </a:prstGeom>
          <a:solidFill>
            <a:srgbClr val="FFFFFF">
              <a:alpha val="85098"/>
            </a:srgbClr>
          </a:solidFill>
          <a:ln w="12700">
            <a:noFill/>
            <a:miter lim="800000"/>
            <a:headEnd/>
            <a:tailEnd/>
          </a:ln>
        </p:spPr>
        <p:txBody>
          <a:bodyPr/>
          <a:lstStyle/>
          <a:p>
            <a:pPr fontAlgn="auto">
              <a:spcBef>
                <a:spcPts val="0"/>
              </a:spcBef>
              <a:spcAft>
                <a:spcPts val="0"/>
              </a:spcAft>
              <a:defRPr/>
            </a:pPr>
            <a:endParaRPr lang="en-US" dirty="0">
              <a:latin typeface="+mn-lt"/>
              <a:ea typeface="+mn-ea"/>
            </a:endParaRPr>
          </a:p>
        </p:txBody>
      </p:sp>
      <p:pic>
        <p:nvPicPr>
          <p:cNvPr id="8" name="Picture 7" descr="02-UTI_Basisvormen_powerpoint_03.png"/>
          <p:cNvPicPr>
            <a:picLocks noChangeAspect="1"/>
          </p:cNvPicPr>
          <p:nvPr/>
        </p:nvPicPr>
        <p:blipFill>
          <a:blip r:embed="rId3" cstate="print"/>
          <a:srcRect/>
          <a:stretch>
            <a:fillRect/>
          </a:stretch>
        </p:blipFill>
        <p:spPr bwMode="auto">
          <a:xfrm>
            <a:off x="476250" y="6061075"/>
            <a:ext cx="2540000" cy="711200"/>
          </a:xfrm>
          <a:prstGeom prst="rect">
            <a:avLst/>
          </a:prstGeom>
          <a:noFill/>
          <a:ln w="9525">
            <a:noFill/>
            <a:miter lim="800000"/>
            <a:headEnd/>
            <a:tailEnd/>
          </a:ln>
        </p:spPr>
      </p:pic>
      <p:pic>
        <p:nvPicPr>
          <p:cNvPr id="10" name="Picture 9" descr="02-UTI_Basisvormen_powerpoint_05.png"/>
          <p:cNvPicPr>
            <a:picLocks noChangeAspect="1"/>
          </p:cNvPicPr>
          <p:nvPr/>
        </p:nvPicPr>
        <p:blipFill>
          <a:blip r:embed="rId4" cstate="print"/>
          <a:srcRect/>
          <a:stretch>
            <a:fillRect/>
          </a:stretch>
        </p:blipFill>
        <p:spPr bwMode="auto">
          <a:xfrm>
            <a:off x="7353300" y="6035675"/>
            <a:ext cx="1498600" cy="711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6_fotoslide lichtgroe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Freeform 2"/>
          <p:cNvSpPr>
            <a:spLocks/>
          </p:cNvSpPr>
          <p:nvPr/>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6"/>
          </a:solidFill>
          <a:ln w="1270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4"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3" cstate="print"/>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
        <p:nvSpPr>
          <p:cNvPr id="7" name="Footer Placeholder 4"/>
          <p:cNvSpPr>
            <a:spLocks noGrp="1"/>
          </p:cNvSpPr>
          <p:nvPr>
            <p:ph type="ftr" sz="quarter" idx="11"/>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32CE18F7-E41C-44B1-8C41-BF396BD66115}" type="slidenum">
              <a:rPr lang="nl-NL" smtClean="0"/>
              <a:pPr/>
              <a:t>‹#›</a:t>
            </a:fld>
            <a:endParaRPr lang="nl-N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oofdstukslide brons">
    <p:bg>
      <p:bgPr>
        <a:solidFill>
          <a:schemeClr val="accent1"/>
        </a:solidFill>
        <a:effectLst/>
      </p:bgPr>
    </p:bg>
    <p:spTree>
      <p:nvGrpSpPr>
        <p:cNvPr id="1" name=""/>
        <p:cNvGrpSpPr/>
        <p:nvPr/>
      </p:nvGrpSpPr>
      <p:grpSpPr>
        <a:xfrm>
          <a:off x="0" y="0"/>
          <a:ext cx="0" cy="0"/>
          <a:chOff x="0" y="0"/>
          <a:chExt cx="0" cy="0"/>
        </a:xfrm>
      </p:grpSpPr>
      <p:sp>
        <p:nvSpPr>
          <p:cNvPr id="3"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endParaRPr lang="nl-NL"/>
          </a:p>
        </p:txBody>
      </p:sp>
      <p:sp>
        <p:nvSpPr>
          <p:cNvPr id="4" name="Rectangle 6"/>
          <p:cNvSpPr>
            <a:spLocks noChangeArrowheads="1"/>
          </p:cNvSpPr>
          <p:nvPr/>
        </p:nvSpPr>
        <p:spPr bwMode="auto">
          <a:xfrm>
            <a:off x="-1588" y="5924550"/>
            <a:ext cx="9144001" cy="933450"/>
          </a:xfrm>
          <a:prstGeom prst="rect">
            <a:avLst/>
          </a:prstGeom>
          <a:solidFill>
            <a:srgbClr val="FFFFFF">
              <a:alpha val="94901"/>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pitchFamily="34" charset="0"/>
                <a:cs typeface="Arial" pitchFamily="34" charset="0"/>
              </a:defRPr>
            </a:lvl1pPr>
          </a:lstStyle>
          <a:p>
            <a:pPr lvl="0"/>
            <a:r>
              <a:rPr lang="en-US" smtClean="0"/>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32CE18F7-E41C-44B1-8C41-BF396BD66115}" type="slidenum">
              <a:rPr lang="nl-NL" smtClean="0"/>
              <a:pPr/>
              <a:t>‹#›</a:t>
            </a:fld>
            <a:endParaRPr lang="nl-NL"/>
          </a:p>
        </p:txBody>
      </p:sp>
      <p:sp>
        <p:nvSpPr>
          <p:cNvPr id="7" name="Footer Placeholder 4"/>
          <p:cNvSpPr>
            <a:spLocks noGrp="1"/>
          </p:cNvSpPr>
          <p:nvPr>
            <p:ph type="ftr" sz="quarter" idx="15"/>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oofdstukslide blauw">
    <p:bg>
      <p:bgPr>
        <a:solidFill>
          <a:schemeClr val="tx2"/>
        </a:solidFill>
        <a:effectLst/>
      </p:bgPr>
    </p:bg>
    <p:spTree>
      <p:nvGrpSpPr>
        <p:cNvPr id="1" name=""/>
        <p:cNvGrpSpPr/>
        <p:nvPr/>
      </p:nvGrpSpPr>
      <p:grpSpPr>
        <a:xfrm>
          <a:off x="0" y="0"/>
          <a:ext cx="0" cy="0"/>
          <a:chOff x="0" y="0"/>
          <a:chExt cx="0" cy="0"/>
        </a:xfrm>
      </p:grpSpPr>
      <p:sp>
        <p:nvSpPr>
          <p:cNvPr id="3"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endParaRPr lang="nl-NL"/>
          </a:p>
        </p:txBody>
      </p:sp>
      <p:sp>
        <p:nvSpPr>
          <p:cNvPr id="4" name="Rectangle 6"/>
          <p:cNvSpPr>
            <a:spLocks noChangeArrowheads="1"/>
          </p:cNvSpPr>
          <p:nvPr/>
        </p:nvSpPr>
        <p:spPr bwMode="auto">
          <a:xfrm>
            <a:off x="-1588" y="5924550"/>
            <a:ext cx="9144001" cy="933450"/>
          </a:xfrm>
          <a:prstGeom prst="rect">
            <a:avLst/>
          </a:prstGeom>
          <a:solidFill>
            <a:srgbClr val="FFFFFF">
              <a:alpha val="94901"/>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pitchFamily="34" charset="0"/>
                <a:cs typeface="Arial" pitchFamily="34" charset="0"/>
              </a:defRPr>
            </a:lvl1pPr>
          </a:lstStyle>
          <a:p>
            <a:pPr lvl="0"/>
            <a:r>
              <a:rPr lang="en-US" smtClean="0"/>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32CE18F7-E41C-44B1-8C41-BF396BD66115}" type="slidenum">
              <a:rPr lang="nl-NL" smtClean="0"/>
              <a:pPr/>
              <a:t>‹#›</a:t>
            </a:fld>
            <a:endParaRPr lang="nl-NL"/>
          </a:p>
        </p:txBody>
      </p:sp>
      <p:sp>
        <p:nvSpPr>
          <p:cNvPr id="7" name="Footer Placeholder 4"/>
          <p:cNvSpPr>
            <a:spLocks noGrp="1"/>
          </p:cNvSpPr>
          <p:nvPr>
            <p:ph type="ftr" sz="quarter" idx="15"/>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Hoofdstukslide grijs">
    <p:bg>
      <p:bgPr>
        <a:solidFill>
          <a:schemeClr val="accent3"/>
        </a:solidFill>
        <a:effectLst/>
      </p:bgPr>
    </p:bg>
    <p:spTree>
      <p:nvGrpSpPr>
        <p:cNvPr id="1" name=""/>
        <p:cNvGrpSpPr/>
        <p:nvPr/>
      </p:nvGrpSpPr>
      <p:grpSpPr>
        <a:xfrm>
          <a:off x="0" y="0"/>
          <a:ext cx="0" cy="0"/>
          <a:chOff x="0" y="0"/>
          <a:chExt cx="0" cy="0"/>
        </a:xfrm>
      </p:grpSpPr>
      <p:sp>
        <p:nvSpPr>
          <p:cNvPr id="3"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endParaRPr lang="nl-NL"/>
          </a:p>
        </p:txBody>
      </p:sp>
      <p:sp>
        <p:nvSpPr>
          <p:cNvPr id="4" name="Rectangle 6"/>
          <p:cNvSpPr>
            <a:spLocks noChangeArrowheads="1"/>
          </p:cNvSpPr>
          <p:nvPr/>
        </p:nvSpPr>
        <p:spPr bwMode="auto">
          <a:xfrm>
            <a:off x="-1588" y="5924550"/>
            <a:ext cx="9144001" cy="933450"/>
          </a:xfrm>
          <a:prstGeom prst="rect">
            <a:avLst/>
          </a:prstGeom>
          <a:solidFill>
            <a:srgbClr val="FFFFFF">
              <a:alpha val="94901"/>
            </a:srgbClr>
          </a:solidFill>
          <a:ln w="12700">
            <a:noFill/>
            <a:miter lim="800000"/>
            <a:headEnd/>
            <a:tailEnd/>
          </a:ln>
        </p:spPr>
        <p:txBody>
          <a:bodyPr/>
          <a:lstStyle/>
          <a:p>
            <a:endParaRPr lang="nl-NL">
              <a:latin typeface="Arial" pitchFamily="34" charset="0"/>
              <a:cs typeface="Arial" pitchFamily="34" charset="0"/>
            </a:endParaRPr>
          </a:p>
        </p:txBody>
      </p:sp>
      <p:pic>
        <p:nvPicPr>
          <p:cNvPr id="5" name="Picture 5" descr="02-UTI_Basisvormen_powerpoint_03.png"/>
          <p:cNvPicPr>
            <a:picLocks noChangeAspect="1"/>
          </p:cNvPicPr>
          <p:nvPr/>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pitchFamily="34" charset="0"/>
                <a:cs typeface="Arial" pitchFamily="34" charset="0"/>
              </a:defRPr>
            </a:lvl1pPr>
          </a:lstStyle>
          <a:p>
            <a:pPr lvl="0"/>
            <a:r>
              <a:rPr lang="en-US" smtClean="0"/>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32CE18F7-E41C-44B1-8C41-BF396BD66115}" type="slidenum">
              <a:rPr lang="nl-NL" smtClean="0"/>
              <a:pPr/>
              <a:t>‹#›</a:t>
            </a:fld>
            <a:endParaRPr lang="nl-NL"/>
          </a:p>
        </p:txBody>
      </p:sp>
      <p:sp>
        <p:nvSpPr>
          <p:cNvPr id="7" name="Footer Placeholder 4"/>
          <p:cNvSpPr>
            <a:spLocks noGrp="1"/>
          </p:cNvSpPr>
          <p:nvPr>
            <p:ph type="ftr" sz="quarter" idx="15"/>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Hoofdstukslide lichtblauw">
    <p:bg>
      <p:bgPr>
        <a:solidFill>
          <a:schemeClr val="accent4"/>
        </a:solidFill>
        <a:effectLst/>
      </p:bgPr>
    </p:bg>
    <p:spTree>
      <p:nvGrpSpPr>
        <p:cNvPr id="1" name=""/>
        <p:cNvGrpSpPr/>
        <p:nvPr/>
      </p:nvGrpSpPr>
      <p:grpSpPr>
        <a:xfrm>
          <a:off x="0" y="0"/>
          <a:ext cx="0" cy="0"/>
          <a:chOff x="0" y="0"/>
          <a:chExt cx="0" cy="0"/>
        </a:xfrm>
      </p:grpSpPr>
      <p:sp>
        <p:nvSpPr>
          <p:cNvPr id="3"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endParaRPr lang="nl-NL"/>
          </a:p>
        </p:txBody>
      </p:sp>
      <p:sp>
        <p:nvSpPr>
          <p:cNvPr id="4" name="Rectangle 6"/>
          <p:cNvSpPr>
            <a:spLocks noChangeArrowheads="1"/>
          </p:cNvSpPr>
          <p:nvPr/>
        </p:nvSpPr>
        <p:spPr bwMode="auto">
          <a:xfrm>
            <a:off x="-1588" y="5924550"/>
            <a:ext cx="9144001" cy="933450"/>
          </a:xfrm>
          <a:prstGeom prst="rect">
            <a:avLst/>
          </a:prstGeom>
          <a:solidFill>
            <a:srgbClr val="FFFFFF">
              <a:alpha val="94901"/>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pitchFamily="34" charset="0"/>
                <a:cs typeface="Arial" pitchFamily="34" charset="0"/>
              </a:defRPr>
            </a:lvl1pPr>
          </a:lstStyle>
          <a:p>
            <a:pPr lvl="0"/>
            <a:r>
              <a:rPr lang="en-US" smtClean="0"/>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32CE18F7-E41C-44B1-8C41-BF396BD66115}" type="slidenum">
              <a:rPr lang="nl-NL" smtClean="0"/>
              <a:pPr/>
              <a:t>‹#›</a:t>
            </a:fld>
            <a:endParaRPr lang="nl-NL"/>
          </a:p>
        </p:txBody>
      </p:sp>
      <p:sp>
        <p:nvSpPr>
          <p:cNvPr id="7" name="Footer Placeholder 4"/>
          <p:cNvSpPr>
            <a:spLocks noGrp="1"/>
          </p:cNvSpPr>
          <p:nvPr>
            <p:ph type="ftr" sz="quarter" idx="15"/>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Hoofdstukslide lichtbrons">
    <p:bg>
      <p:bgPr>
        <a:solidFill>
          <a:schemeClr val="accent5"/>
        </a:solidFill>
        <a:effectLst/>
      </p:bgPr>
    </p:bg>
    <p:spTree>
      <p:nvGrpSpPr>
        <p:cNvPr id="1" name=""/>
        <p:cNvGrpSpPr/>
        <p:nvPr/>
      </p:nvGrpSpPr>
      <p:grpSpPr>
        <a:xfrm>
          <a:off x="0" y="0"/>
          <a:ext cx="0" cy="0"/>
          <a:chOff x="0" y="0"/>
          <a:chExt cx="0" cy="0"/>
        </a:xfrm>
      </p:grpSpPr>
      <p:sp>
        <p:nvSpPr>
          <p:cNvPr id="3"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endParaRPr lang="nl-NL"/>
          </a:p>
        </p:txBody>
      </p:sp>
      <p:sp>
        <p:nvSpPr>
          <p:cNvPr id="4" name="Rectangle 6"/>
          <p:cNvSpPr>
            <a:spLocks noChangeArrowheads="1"/>
          </p:cNvSpPr>
          <p:nvPr/>
        </p:nvSpPr>
        <p:spPr bwMode="auto">
          <a:xfrm>
            <a:off x="-1588" y="5924550"/>
            <a:ext cx="9144001" cy="933450"/>
          </a:xfrm>
          <a:prstGeom prst="rect">
            <a:avLst/>
          </a:prstGeom>
          <a:solidFill>
            <a:srgbClr val="FFFFFF">
              <a:alpha val="94901"/>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pitchFamily="34" charset="0"/>
                <a:cs typeface="Arial" pitchFamily="34" charset="0"/>
              </a:defRPr>
            </a:lvl1pPr>
          </a:lstStyle>
          <a:p>
            <a:pPr lvl="0"/>
            <a:r>
              <a:rPr lang="en-US" smtClean="0"/>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32CE18F7-E41C-44B1-8C41-BF396BD66115}" type="slidenum">
              <a:rPr lang="nl-NL" smtClean="0"/>
              <a:pPr/>
              <a:t>‹#›</a:t>
            </a:fld>
            <a:endParaRPr lang="nl-NL"/>
          </a:p>
        </p:txBody>
      </p:sp>
      <p:sp>
        <p:nvSpPr>
          <p:cNvPr id="7" name="Footer Placeholder 4"/>
          <p:cNvSpPr>
            <a:spLocks noGrp="1"/>
          </p:cNvSpPr>
          <p:nvPr>
            <p:ph type="ftr" sz="quarter" idx="15"/>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Hoofdstukslide lichtgroen">
    <p:bg>
      <p:bgPr>
        <a:solidFill>
          <a:schemeClr val="accent6"/>
        </a:solidFill>
        <a:effectLst/>
      </p:bgPr>
    </p:bg>
    <p:spTree>
      <p:nvGrpSpPr>
        <p:cNvPr id="1" name=""/>
        <p:cNvGrpSpPr/>
        <p:nvPr/>
      </p:nvGrpSpPr>
      <p:grpSpPr>
        <a:xfrm>
          <a:off x="0" y="0"/>
          <a:ext cx="0" cy="0"/>
          <a:chOff x="0" y="0"/>
          <a:chExt cx="0" cy="0"/>
        </a:xfrm>
      </p:grpSpPr>
      <p:sp>
        <p:nvSpPr>
          <p:cNvPr id="3"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endParaRPr lang="nl-NL"/>
          </a:p>
        </p:txBody>
      </p:sp>
      <p:sp>
        <p:nvSpPr>
          <p:cNvPr id="4" name="Rectangle 6"/>
          <p:cNvSpPr>
            <a:spLocks noChangeArrowheads="1"/>
          </p:cNvSpPr>
          <p:nvPr/>
        </p:nvSpPr>
        <p:spPr bwMode="auto">
          <a:xfrm>
            <a:off x="-1588" y="5924550"/>
            <a:ext cx="9144001" cy="933450"/>
          </a:xfrm>
          <a:prstGeom prst="rect">
            <a:avLst/>
          </a:prstGeom>
          <a:solidFill>
            <a:srgbClr val="FFFFFF">
              <a:alpha val="94901"/>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pitchFamily="34" charset="0"/>
                <a:cs typeface="Arial" pitchFamily="34" charset="0"/>
              </a:defRPr>
            </a:lvl1pPr>
          </a:lstStyle>
          <a:p>
            <a:pPr lvl="0"/>
            <a:r>
              <a:rPr lang="en-US" smtClean="0"/>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32CE18F7-E41C-44B1-8C41-BF396BD66115}" type="slidenum">
              <a:rPr lang="nl-NL" smtClean="0"/>
              <a:pPr/>
              <a:t>‹#›</a:t>
            </a:fld>
            <a:endParaRPr lang="nl-NL"/>
          </a:p>
        </p:txBody>
      </p:sp>
      <p:sp>
        <p:nvSpPr>
          <p:cNvPr id="7" name="Footer Placeholder 4"/>
          <p:cNvSpPr>
            <a:spLocks noGrp="1"/>
          </p:cNvSpPr>
          <p:nvPr>
            <p:ph type="ftr" sz="quarter" idx="15"/>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co">
    <p:spTree>
      <p:nvGrpSpPr>
        <p:cNvPr id="1" name=""/>
        <p:cNvGrpSpPr/>
        <p:nvPr/>
      </p:nvGrpSpPr>
      <p:grpSpPr>
        <a:xfrm>
          <a:off x="0" y="0"/>
          <a:ext cx="0" cy="0"/>
          <a:chOff x="0" y="0"/>
          <a:chExt cx="0" cy="0"/>
        </a:xfrm>
      </p:grpSpPr>
      <p:sp>
        <p:nvSpPr>
          <p:cNvPr id="3" name="Freeform 2"/>
          <p:cNvSpPr>
            <a:spLocks/>
          </p:cNvSpPr>
          <p:nvPr/>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4"/>
          </a:solidFill>
          <a:ln w="1270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pic>
        <p:nvPicPr>
          <p:cNvPr id="4" name="Picture 4" descr="02-UTI_Basisvormen_powerpoint_03.png"/>
          <p:cNvPicPr>
            <a:picLocks noChangeAspect="1"/>
          </p:cNvPicPr>
          <p:nvPr/>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7"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5" name="Footer Placeholder 4"/>
          <p:cNvSpPr>
            <a:spLocks noGrp="1"/>
          </p:cNvSpPr>
          <p:nvPr>
            <p:ph type="ftr" sz="quarter" idx="10"/>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6" name="Slide Number Placeholder 5"/>
          <p:cNvSpPr>
            <a:spLocks noGrp="1"/>
          </p:cNvSpPr>
          <p:nvPr>
            <p:ph type="sldNum" sz="quarter" idx="11"/>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32CE18F7-E41C-44B1-8C41-BF396BD66115}" type="slidenum">
              <a:rPr lang="nl-NL" smtClean="0"/>
              <a:pPr/>
              <a:t>‹#›</a:t>
            </a:fld>
            <a:endParaRPr lang="nl-NL"/>
          </a:p>
        </p:txBody>
      </p:sp>
      <p:sp>
        <p:nvSpPr>
          <p:cNvPr id="8" name="Date Placeholder 3"/>
          <p:cNvSpPr>
            <a:spLocks noGrp="1"/>
          </p:cNvSpPr>
          <p:nvPr>
            <p:ph type="dt" sz="half" idx="12"/>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bron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accent1">
              <a:alpha val="79999"/>
            </a:schemeClr>
          </a:solidFill>
          <a:ln w="12700">
            <a:noFill/>
            <a:prstDash val="solid"/>
            <a:round/>
            <a:headEnd/>
            <a:tailEnd/>
          </a:ln>
        </p:spPr>
        <p:txBody>
          <a:bodyPr/>
          <a:lstStyle/>
          <a:p>
            <a:endParaRPr lang="nl-NL"/>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6" name="Picture 5" descr="02-UTI_Basisvormen_powerpoint_05.png"/>
          <p:cNvPicPr>
            <a:picLocks noChangeAspect="1"/>
          </p:cNvPicPr>
          <p:nvPr/>
        </p:nvPicPr>
        <p:blipFill>
          <a:blip r:embed="rId3" cstate="print"/>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cstate="print"/>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Slide groe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accent2">
              <a:alpha val="79999"/>
            </a:schemeClr>
          </a:solidFill>
          <a:ln w="12700">
            <a:noFill/>
            <a:prstDash val="solid"/>
            <a:round/>
            <a:headEnd/>
            <a:tailEnd/>
          </a:ln>
        </p:spPr>
        <p:txBody>
          <a:bodyPr/>
          <a:lstStyle/>
          <a:p>
            <a:endParaRPr lang="nl-NL"/>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6" name="Picture 5" descr="02-UTI_Basisvormen_powerpoint_05.png"/>
          <p:cNvPicPr>
            <a:picLocks noChangeAspect="1"/>
          </p:cNvPicPr>
          <p:nvPr/>
        </p:nvPicPr>
        <p:blipFill>
          <a:blip r:embed="rId3" cstate="print"/>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cstate="print"/>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itle Slide grij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accent3">
              <a:alpha val="85000"/>
            </a:schemeClr>
          </a:solidFill>
          <a:ln w="12700">
            <a:noFill/>
            <a:prstDash val="solid"/>
            <a:round/>
            <a:headEnd/>
            <a:tailEnd/>
          </a:ln>
        </p:spPr>
        <p:txBody>
          <a:bodyPr/>
          <a:lstStyle/>
          <a:p>
            <a:pPr fontAlgn="auto">
              <a:spcBef>
                <a:spcPts val="0"/>
              </a:spcBef>
              <a:spcAft>
                <a:spcPts val="0"/>
              </a:spcAft>
              <a:defRPr/>
            </a:pPr>
            <a:endParaRPr lang="en-US" dirty="0">
              <a:latin typeface="+mn-lt"/>
              <a:ea typeface="+mn-ea"/>
              <a:cs typeface="+mn-cs"/>
            </a:endParaRPr>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6" name="Picture 5" descr="02-UTI_Basisvormen_powerpoint_05.png"/>
          <p:cNvPicPr>
            <a:picLocks noChangeAspect="1"/>
          </p:cNvPicPr>
          <p:nvPr/>
        </p:nvPicPr>
        <p:blipFill>
          <a:blip r:embed="rId3" cstate="print"/>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cstate="print"/>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Title Slide lichtblau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accent4">
              <a:alpha val="80000"/>
            </a:schemeClr>
          </a:solidFill>
          <a:ln w="12700">
            <a:noFill/>
            <a:prstDash val="solid"/>
            <a:round/>
            <a:headEnd/>
            <a:tailEnd/>
          </a:ln>
        </p:spPr>
        <p:txBody>
          <a:bodyPr/>
          <a:lstStyle/>
          <a:p>
            <a:pPr fontAlgn="auto">
              <a:spcBef>
                <a:spcPts val="0"/>
              </a:spcBef>
              <a:spcAft>
                <a:spcPts val="0"/>
              </a:spcAft>
              <a:defRPr/>
            </a:pPr>
            <a:endParaRPr lang="en-US" dirty="0">
              <a:latin typeface="+mn-lt"/>
              <a:ea typeface="+mn-ea"/>
              <a:cs typeface="+mn-cs"/>
            </a:endParaRPr>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6" name="Picture 5" descr="02-UTI_Basisvormen_powerpoint_05.png"/>
          <p:cNvPicPr>
            <a:picLocks noChangeAspect="1"/>
          </p:cNvPicPr>
          <p:nvPr/>
        </p:nvPicPr>
        <p:blipFill>
          <a:blip r:embed="rId3" cstate="print"/>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cstate="print"/>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_Title Slide lichtbron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accent5">
              <a:alpha val="85000"/>
            </a:schemeClr>
          </a:solidFill>
          <a:ln w="12700">
            <a:noFill/>
            <a:prstDash val="solid"/>
            <a:round/>
            <a:headEnd/>
            <a:tailEnd/>
          </a:ln>
        </p:spPr>
        <p:txBody>
          <a:bodyPr/>
          <a:lstStyle/>
          <a:p>
            <a:pPr fontAlgn="auto">
              <a:spcBef>
                <a:spcPts val="0"/>
              </a:spcBef>
              <a:spcAft>
                <a:spcPts val="0"/>
              </a:spcAft>
              <a:defRPr/>
            </a:pPr>
            <a:endParaRPr lang="en-US" dirty="0">
              <a:latin typeface="+mn-lt"/>
              <a:ea typeface="+mn-ea"/>
              <a:cs typeface="+mn-cs"/>
            </a:endParaRPr>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6" name="Picture 5" descr="02-UTI_Basisvormen_powerpoint_05.png"/>
          <p:cNvPicPr>
            <a:picLocks noChangeAspect="1"/>
          </p:cNvPicPr>
          <p:nvPr/>
        </p:nvPicPr>
        <p:blipFill>
          <a:blip r:embed="rId3" cstate="print"/>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cstate="print"/>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6_Title Slide lichtgroe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accent6">
              <a:alpha val="80000"/>
            </a:schemeClr>
          </a:solidFill>
          <a:ln w="12700">
            <a:noFill/>
            <a:prstDash val="solid"/>
            <a:round/>
            <a:headEnd/>
            <a:tailEnd/>
          </a:ln>
        </p:spPr>
        <p:txBody>
          <a:bodyPr/>
          <a:lstStyle/>
          <a:p>
            <a:pPr fontAlgn="auto">
              <a:spcBef>
                <a:spcPts val="0"/>
              </a:spcBef>
              <a:spcAft>
                <a:spcPts val="0"/>
              </a:spcAft>
              <a:defRPr/>
            </a:pPr>
            <a:endParaRPr lang="en-US" dirty="0">
              <a:latin typeface="+mn-lt"/>
              <a:ea typeface="+mn-ea"/>
              <a:cs typeface="+mn-cs"/>
            </a:endParaRPr>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6" name="Picture 5" descr="02-UTI_Basisvormen_powerpoint_05.png"/>
          <p:cNvPicPr>
            <a:picLocks noChangeAspect="1"/>
          </p:cNvPicPr>
          <p:nvPr/>
        </p:nvPicPr>
        <p:blipFill>
          <a:blip r:embed="rId3" cstate="print"/>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cstate="print"/>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477838"/>
            <a:ext cx="9144000" cy="6380162"/>
          </a:xfrm>
          <a:custGeom>
            <a:avLst/>
            <a:gdLst>
              <a:gd name="T0" fmla="*/ 192 w 3841"/>
              <a:gd name="T1" fmla="*/ 200 h 2680"/>
              <a:gd name="T2" fmla="*/ 0 w 3841"/>
              <a:gd name="T3" fmla="*/ 0 h 2680"/>
              <a:gd name="T4" fmla="*/ 0 w 3841"/>
              <a:gd name="T5" fmla="*/ 2680 h 2680"/>
              <a:gd name="T6" fmla="*/ 3841 w 3841"/>
              <a:gd name="T7" fmla="*/ 2680 h 2680"/>
              <a:gd name="T8" fmla="*/ 3841 w 3841"/>
              <a:gd name="T9" fmla="*/ 200 h 2680"/>
              <a:gd name="T10" fmla="*/ 192 w 3841"/>
              <a:gd name="T11" fmla="*/ 200 h 26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1" h="2680">
                <a:moveTo>
                  <a:pt x="192" y="200"/>
                </a:moveTo>
                <a:lnTo>
                  <a:pt x="0" y="0"/>
                </a:lnTo>
                <a:lnTo>
                  <a:pt x="0" y="2680"/>
                </a:lnTo>
                <a:lnTo>
                  <a:pt x="3841" y="2680"/>
                </a:lnTo>
                <a:lnTo>
                  <a:pt x="3841" y="200"/>
                </a:lnTo>
                <a:lnTo>
                  <a:pt x="192" y="200"/>
                </a:lnTo>
                <a:close/>
              </a:path>
            </a:pathLst>
          </a:custGeom>
          <a:solidFill>
            <a:srgbClr val="FFFFFF"/>
          </a:solidFill>
          <a:ln w="12700">
            <a:noFill/>
            <a:prstDash val="solid"/>
            <a:round/>
            <a:headEnd/>
            <a:tailEnd/>
          </a:ln>
        </p:spPr>
        <p:txBody>
          <a:bodyPr/>
          <a:lstStyle/>
          <a:p>
            <a:endParaRPr lang="nl-NL"/>
          </a:p>
        </p:txBody>
      </p:sp>
      <p:sp>
        <p:nvSpPr>
          <p:cNvPr id="5" name="Freeform 3"/>
          <p:cNvSpPr>
            <a:spLocks/>
          </p:cNvSpPr>
          <p:nvPr/>
        </p:nvSpPr>
        <p:spPr bwMode="auto">
          <a:xfrm>
            <a:off x="0" y="0"/>
            <a:ext cx="6097588" cy="635000"/>
          </a:xfrm>
          <a:custGeom>
            <a:avLst/>
            <a:gdLst>
              <a:gd name="T0" fmla="*/ 0 w 3841"/>
              <a:gd name="T1" fmla="*/ 208 h 400"/>
              <a:gd name="T2" fmla="*/ 0 w 3841"/>
              <a:gd name="T3" fmla="*/ 0 h 400"/>
              <a:gd name="T4" fmla="*/ 3841 w 3841"/>
              <a:gd name="T5" fmla="*/ 0 h 400"/>
              <a:gd name="T6" fmla="*/ 3841 w 3841"/>
              <a:gd name="T7" fmla="*/ 400 h 400"/>
              <a:gd name="T8" fmla="*/ 184 w 3841"/>
              <a:gd name="T9" fmla="*/ 400 h 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41" h="400">
                <a:moveTo>
                  <a:pt x="0" y="208"/>
                </a:moveTo>
                <a:lnTo>
                  <a:pt x="0" y="0"/>
                </a:lnTo>
                <a:lnTo>
                  <a:pt x="3841" y="0"/>
                </a:lnTo>
                <a:lnTo>
                  <a:pt x="3841" y="400"/>
                </a:lnTo>
                <a:lnTo>
                  <a:pt x="184" y="400"/>
                </a:lnTo>
              </a:path>
            </a:pathLst>
          </a:custGeom>
          <a:noFill/>
          <a:ln w="12700">
            <a:noFill/>
            <a:prstDash val="solid"/>
            <a:round/>
            <a:headEnd/>
            <a:tailEnd/>
          </a:ln>
        </p:spPr>
        <p:txBody>
          <a:bodyPr/>
          <a:lstStyle/>
          <a:p>
            <a:endParaRPr lang="nl-NL"/>
          </a:p>
        </p:txBody>
      </p:sp>
      <p:pic>
        <p:nvPicPr>
          <p:cNvPr id="6" name="Picture 5" descr="02-UTI_Basisvormen_powerpoint_03.png"/>
          <p:cNvPicPr>
            <a:picLocks noChangeAspect="1"/>
          </p:cNvPicPr>
          <p:nvPr/>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35520"/>
            <a:ext cx="8229600" cy="4677918"/>
          </a:xfrm>
        </p:spPr>
        <p:txBody>
          <a:bodyPr>
            <a:normAutofit/>
          </a:bodyPr>
          <a:lstStyle>
            <a:lvl1pPr>
              <a:spcAft>
                <a:spcPts val="600"/>
              </a:spcAft>
              <a:defRPr sz="2000">
                <a:solidFill>
                  <a:schemeClr val="tx2"/>
                </a:solidFill>
                <a:latin typeface="Arial" pitchFamily="34" charset="0"/>
                <a:cs typeface="Arial" pitchFamily="34" charset="0"/>
              </a:defRPr>
            </a:lvl1pPr>
            <a:lvl2pPr>
              <a:spcAft>
                <a:spcPts val="600"/>
              </a:spcAft>
              <a:buFont typeface="Arial"/>
              <a:buChar char="•"/>
              <a:defRPr sz="2000">
                <a:solidFill>
                  <a:schemeClr val="tx2"/>
                </a:solidFill>
                <a:latin typeface="Arial" pitchFamily="34" charset="0"/>
                <a:cs typeface="Arial" pitchFamily="34" charset="0"/>
              </a:defRPr>
            </a:lvl2pPr>
            <a:lvl3pPr>
              <a:spcAft>
                <a:spcPts val="600"/>
              </a:spcAft>
              <a:defRPr sz="2000">
                <a:solidFill>
                  <a:schemeClr val="tx2"/>
                </a:solidFill>
                <a:latin typeface="Arial" pitchFamily="34" charset="0"/>
                <a:cs typeface="Arial" pitchFamily="34" charset="0"/>
              </a:defRPr>
            </a:lvl3pPr>
          </a:lstStyle>
          <a:p>
            <a:pPr lvl="0"/>
            <a:r>
              <a:rPr lang="en-US" smtClean="0"/>
              <a:t>Click to edit Master text styles</a:t>
            </a:r>
          </a:p>
          <a:p>
            <a:pPr lvl="1"/>
            <a:r>
              <a:rPr lang="en-US" smtClean="0"/>
              <a:t>Second level</a:t>
            </a:r>
          </a:p>
          <a:p>
            <a:pPr lvl="2"/>
            <a:r>
              <a:rPr lang="en-US" smtClean="0"/>
              <a:t>Third level</a:t>
            </a:r>
          </a:p>
        </p:txBody>
      </p:sp>
      <p:sp>
        <p:nvSpPr>
          <p:cNvPr id="7" name="Footer Placeholder 4"/>
          <p:cNvSpPr>
            <a:spLocks noGrp="1"/>
          </p:cNvSpPr>
          <p:nvPr>
            <p:ph type="ftr" sz="quarter" idx="10"/>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Slide Number Placeholder 5"/>
          <p:cNvSpPr>
            <a:spLocks noGrp="1"/>
          </p:cNvSpPr>
          <p:nvPr>
            <p:ph type="sldNum" sz="quarter" idx="11"/>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32CE18F7-E41C-44B1-8C41-BF396BD66115}" type="slidenum">
              <a:rPr lang="nl-NL" smtClean="0"/>
              <a:pPr/>
              <a:t>‹#›</a:t>
            </a:fld>
            <a:endParaRPr lang="nl-NL"/>
          </a:p>
        </p:txBody>
      </p:sp>
      <p:sp>
        <p:nvSpPr>
          <p:cNvPr id="9" name="Date Placeholder 3"/>
          <p:cNvSpPr>
            <a:spLocks noGrp="1"/>
          </p:cNvSpPr>
          <p:nvPr>
            <p:ph type="dt" sz="half" idx="12"/>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dirty="0" smtClean="0"/>
              <a:t>Click to </a:t>
            </a:r>
            <a:r>
              <a:rPr lang="nl-NL" dirty="0" err="1" smtClean="0"/>
              <a:t>edit</a:t>
            </a:r>
            <a:r>
              <a:rPr lang="nl-NL" dirty="0" smtClean="0"/>
              <a:t> </a:t>
            </a:r>
            <a:r>
              <a:rPr lang="nl-NL" dirty="0" err="1" smtClean="0"/>
              <a:t>Master</a:t>
            </a:r>
            <a:r>
              <a:rPr lang="nl-NL" dirty="0" smtClean="0"/>
              <a:t> </a:t>
            </a:r>
            <a:r>
              <a:rPr lang="nl-NL" dirty="0" err="1" smtClean="0"/>
              <a:t>text</a:t>
            </a:r>
            <a:r>
              <a:rPr lang="nl-NL" dirty="0" smtClean="0"/>
              <a:t> </a:t>
            </a:r>
            <a:r>
              <a:rPr lang="nl-NL" dirty="0" err="1" smtClean="0"/>
              <a:t>styles</a:t>
            </a:r>
            <a:endParaRPr lang="nl-NL" dirty="0" smtClean="0"/>
          </a:p>
          <a:p>
            <a:pPr lvl="1"/>
            <a:r>
              <a:rPr lang="nl-NL" dirty="0" err="1" smtClean="0"/>
              <a:t>Second</a:t>
            </a:r>
            <a:r>
              <a:rPr lang="nl-NL" dirty="0" smtClean="0"/>
              <a:t> level</a:t>
            </a:r>
          </a:p>
          <a:p>
            <a:pPr lvl="2"/>
            <a:r>
              <a:rPr lang="nl-NL" dirty="0" err="1" smtClean="0"/>
              <a:t>Third</a:t>
            </a:r>
            <a:r>
              <a:rPr lang="nl-NL" dirty="0" smtClean="0"/>
              <a:t>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hdr="0" ftr="0" dt="0"/>
  <p:txStyles>
    <p:titleStyle>
      <a:lvl1pPr algn="l" defTabSz="457200" rtl="0" eaLnBrk="1" fontAlgn="base" hangingPunct="1">
        <a:spcBef>
          <a:spcPct val="0"/>
        </a:spcBef>
        <a:spcAft>
          <a:spcPct val="0"/>
        </a:spcAft>
        <a:defRPr sz="4400" kern="1200">
          <a:solidFill>
            <a:schemeClr val="tx1"/>
          </a:solidFill>
          <a:latin typeface="Arial" pitchFamily="34" charset="0"/>
          <a:ea typeface="ヒラギノ角ゴ Pro W3" pitchFamily="-109" charset="-128"/>
          <a:cs typeface="Arial" pitchFamily="34" charset="0"/>
        </a:defRPr>
      </a:lvl1pPr>
      <a:lvl2pPr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cs typeface="ScalaSans" pitchFamily="34" charset="0"/>
        </a:defRPr>
      </a:lvl2pPr>
      <a:lvl3pPr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cs typeface="ScalaSans" pitchFamily="34" charset="0"/>
        </a:defRPr>
      </a:lvl3pPr>
      <a:lvl4pPr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cs typeface="ScalaSans" pitchFamily="34" charset="0"/>
        </a:defRPr>
      </a:lvl4pPr>
      <a:lvl5pPr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cs typeface="ScalaSans" pitchFamily="34" charset="0"/>
        </a:defRPr>
      </a:lvl5pPr>
      <a:lvl6pPr marL="457200"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defRPr>
      </a:lvl6pPr>
      <a:lvl7pPr marL="914400"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defRPr>
      </a:lvl7pPr>
      <a:lvl8pPr marL="1371600"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defRPr>
      </a:lvl8pPr>
      <a:lvl9pPr marL="1828800"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defRPr>
      </a:lvl9pPr>
    </p:titleStyle>
    <p:bodyStyle>
      <a:lvl1pPr marL="342900" indent="-342900" algn="l" defTabSz="457200" rtl="0" eaLnBrk="1" fontAlgn="base" hangingPunct="1">
        <a:spcBef>
          <a:spcPct val="20000"/>
        </a:spcBef>
        <a:spcAft>
          <a:spcPct val="0"/>
        </a:spcAft>
        <a:buFont typeface="Arial" pitchFamily="34" charset="0"/>
        <a:buChar char="•"/>
        <a:defRPr kern="1200">
          <a:solidFill>
            <a:srgbClr val="003366"/>
          </a:solidFill>
          <a:latin typeface="Arial" pitchFamily="34" charset="0"/>
          <a:ea typeface="ヒラギノ角ゴ Pro W3" pitchFamily="-109" charset="-128"/>
          <a:cs typeface="Arial" pitchFamily="34" charset="0"/>
        </a:defRPr>
      </a:lvl1pPr>
      <a:lvl2pPr marL="742950" indent="-285750" algn="l" defTabSz="457200" rtl="0" eaLnBrk="1" fontAlgn="base" hangingPunct="1">
        <a:spcBef>
          <a:spcPct val="20000"/>
        </a:spcBef>
        <a:spcAft>
          <a:spcPct val="0"/>
        </a:spcAft>
        <a:buFont typeface="Arial" pitchFamily="34" charset="0"/>
        <a:buChar char="•"/>
        <a:defRPr kern="1200">
          <a:solidFill>
            <a:srgbClr val="003366"/>
          </a:solidFill>
          <a:latin typeface="Arial" pitchFamily="34" charset="0"/>
          <a:ea typeface="ヒラギノ角ゴ Pro W3" pitchFamily="-109" charset="-128"/>
          <a:cs typeface="Arial" pitchFamily="34" charset="0"/>
        </a:defRPr>
      </a:lvl2pPr>
      <a:lvl3pPr marL="1143000" indent="-228600" algn="l" defTabSz="457200" rtl="0" eaLnBrk="1" fontAlgn="base" hangingPunct="1">
        <a:spcBef>
          <a:spcPct val="20000"/>
        </a:spcBef>
        <a:spcAft>
          <a:spcPct val="0"/>
        </a:spcAft>
        <a:buFont typeface="Arial" pitchFamily="34" charset="0"/>
        <a:buChar char="•"/>
        <a:defRPr kern="1200">
          <a:solidFill>
            <a:srgbClr val="003366"/>
          </a:solidFill>
          <a:latin typeface="Arial" pitchFamily="34" charset="0"/>
          <a:ea typeface="ヒラギノ角ゴ Pro W3" pitchFamily="-109" charset="-128"/>
          <a:cs typeface="Arial" pitchFamily="34" charset="0"/>
        </a:defRPr>
      </a:lvl3pPr>
      <a:lvl4pPr marL="1600200" indent="-228600" algn="l" defTabSz="457200" rtl="0" eaLnBrk="1" fontAlgn="base" hangingPunct="1">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4pPr>
      <a:lvl5pPr marL="2057400" indent="-228600" algn="l" defTabSz="457200" rtl="0" eaLnBrk="1" fontAlgn="base" hangingPunct="1">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nl/url?sa=i&amp;rct=j&amp;q=&amp;esrc=s&amp;frm=1&amp;source=images&amp;cd=&amp;cad=rja&amp;docid=nee8yahYjuEGlM&amp;tbnid=IdndGrENmQTVyM:&amp;ved=0CAUQjRw&amp;url=http://www.nvon.nl/anw/anw_moet_blijven/aristoteles_wil_anw&amp;ei=gCYbUr2sI5Cr0AXV74G4Bw&amp;bvm=bv.51156542,d.d2k&amp;psig=AFQjCNGKo51jvljV5_X-GtoF4beYG8E4jw&amp;ust=1377597425485094" TargetMode="External"/><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8.jpeg"/><Relationship Id="rId5" Type="http://schemas.openxmlformats.org/officeDocument/2006/relationships/hyperlink" Target="http://3.bp.blogspot.com/-2viDxzZCzIc/T7_j6cTuBDI/AAAAAAAAJiQ/5yvtdozctlA/s1600/Quintilianus.jpg" TargetMode="Externa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nl/url?sa=i&amp;rct=j&amp;q=&amp;esrc=s&amp;frm=1&amp;source=images&amp;cd=&amp;cad=rja&amp;docid=nm1fCDh7J8Lf3M&amp;tbnid=seFw1QkkW6-SvM:&amp;ved=0CAUQjRw&amp;url=http://ilgloglottatore.blogspot.com/2012/09/calvino-e-la-teoria-degli-insiemi.html&amp;ei=iyobUuWvMKet0QXnsoCwCA&amp;bvm=bv.51156542,d.d2k&amp;psig=AFQjCNGYFluY2mhBoAtjV0wbGc_IPPlqmA&amp;ust=1377598450383509" TargetMode="Externa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24536" y="1268760"/>
            <a:ext cx="5076056" cy="2160240"/>
          </a:xfrm>
        </p:spPr>
        <p:txBody>
          <a:bodyPr>
            <a:normAutofit/>
          </a:bodyPr>
          <a:lstStyle/>
          <a:p>
            <a:r>
              <a:rPr lang="nl-NL" sz="2000" dirty="0" smtClean="0"/>
              <a:t>Stilistiek </a:t>
            </a:r>
            <a:br>
              <a:rPr lang="nl-NL" sz="2000" dirty="0" smtClean="0"/>
            </a:br>
            <a:r>
              <a:rPr lang="nl-NL" sz="2000" dirty="0" smtClean="0"/>
              <a:t/>
            </a:r>
            <a:br>
              <a:rPr lang="nl-NL" sz="2000" dirty="0" smtClean="0"/>
            </a:br>
            <a:r>
              <a:rPr lang="nl-NL" sz="2000" dirty="0" smtClean="0"/>
              <a:t>Gastcollege ONETS</a:t>
            </a:r>
            <a:br>
              <a:rPr lang="nl-NL" sz="2000" dirty="0" smtClean="0"/>
            </a:br>
            <a:r>
              <a:rPr lang="nl-NL" sz="2000" dirty="0" smtClean="0"/>
              <a:t/>
            </a:r>
            <a:br>
              <a:rPr lang="nl-NL" sz="2000" dirty="0" smtClean="0"/>
            </a:br>
            <a:r>
              <a:rPr lang="nl-NL" sz="2000" dirty="0" smtClean="0"/>
              <a:t>Jan </a:t>
            </a:r>
            <a:r>
              <a:rPr lang="nl-NL" sz="2000" dirty="0" err="1" smtClean="0"/>
              <a:t>Renkema</a:t>
            </a:r>
            <a:endParaRPr lang="nl-NL" sz="2000" dirty="0"/>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4572480" y="6093296"/>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Stijldefinities</a:t>
            </a:r>
            <a:endParaRPr lang="nl-NL" dirty="0"/>
          </a:p>
        </p:txBody>
      </p:sp>
      <p:sp>
        <p:nvSpPr>
          <p:cNvPr id="3" name="Tijdelijke aanduiding voor inhoud 2"/>
          <p:cNvSpPr>
            <a:spLocks noGrp="1"/>
          </p:cNvSpPr>
          <p:nvPr>
            <p:ph idx="1"/>
          </p:nvPr>
        </p:nvSpPr>
        <p:spPr/>
        <p:txBody>
          <a:bodyPr/>
          <a:lstStyle/>
          <a:p>
            <a:endParaRPr lang="nl-NL" dirty="0" smtClean="0"/>
          </a:p>
          <a:p>
            <a:pPr marL="457200" indent="-457200">
              <a:buAutoNum type="arabicPlain"/>
            </a:pPr>
            <a:r>
              <a:rPr lang="nl-NL" dirty="0" smtClean="0"/>
              <a:t>Stijl  als ‘vorm voor inhoud’</a:t>
            </a:r>
          </a:p>
          <a:p>
            <a:pPr marL="457200" indent="-457200">
              <a:buNone/>
            </a:pPr>
            <a:endParaRPr lang="nl-NL" dirty="0" smtClean="0"/>
          </a:p>
          <a:p>
            <a:pPr marL="457200" indent="-457200">
              <a:buAutoNum type="arabicPlain" startAt="2"/>
            </a:pPr>
            <a:r>
              <a:rPr lang="nl-NL" dirty="0" smtClean="0"/>
              <a:t>Stijl als keuze</a:t>
            </a:r>
          </a:p>
          <a:p>
            <a:pPr marL="457200" indent="-457200">
              <a:buAutoNum type="arabicPlain" startAt="2"/>
            </a:pPr>
            <a:endParaRPr lang="nl-NL" dirty="0" smtClean="0"/>
          </a:p>
          <a:p>
            <a:pPr marL="457200" indent="-457200">
              <a:buNone/>
            </a:pPr>
            <a:r>
              <a:rPr lang="nl-NL" dirty="0" smtClean="0"/>
              <a:t>3	Stijl als afwijking van een norm</a:t>
            </a:r>
            <a:endParaRPr lang="nl-NL"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10</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3995936" y="6093296"/>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Een voorbeeld van een stijlverschijnsel</a:t>
            </a:r>
            <a:endParaRPr lang="nl-NL" dirty="0"/>
          </a:p>
        </p:txBody>
      </p:sp>
      <p:sp>
        <p:nvSpPr>
          <p:cNvPr id="3" name="Tijdelijke aanduiding voor inhoud 2"/>
          <p:cNvSpPr>
            <a:spLocks noGrp="1"/>
          </p:cNvSpPr>
          <p:nvPr>
            <p:ph idx="1"/>
          </p:nvPr>
        </p:nvSpPr>
        <p:spPr/>
        <p:txBody>
          <a:bodyPr/>
          <a:lstStyle/>
          <a:p>
            <a:pPr>
              <a:buNone/>
            </a:pPr>
            <a:endParaRPr lang="nl-NL" dirty="0" smtClean="0"/>
          </a:p>
          <a:p>
            <a:pPr>
              <a:buNone/>
            </a:pPr>
            <a:r>
              <a:rPr lang="nl-NL" dirty="0" smtClean="0"/>
              <a:t>	Wat moet een docent doen om studenten aan te sporen op tijd te beginnen met tentamenvoorbereiding?</a:t>
            </a:r>
          </a:p>
          <a:p>
            <a:pPr>
              <a:buNone/>
            </a:pPr>
            <a:endParaRPr lang="nl-NL" dirty="0" smtClean="0"/>
          </a:p>
          <a:p>
            <a:pPr>
              <a:buNone/>
            </a:pPr>
            <a:r>
              <a:rPr lang="nl-NL" dirty="0" smtClean="0"/>
              <a:t>1	Ik raad u aan op tijd te beginnen. Vorig jaar is 43 procent gezakt.</a:t>
            </a:r>
          </a:p>
          <a:p>
            <a:pPr>
              <a:buNone/>
            </a:pPr>
            <a:endParaRPr lang="nl-NL" dirty="0" smtClean="0"/>
          </a:p>
          <a:p>
            <a:pPr>
              <a:buNone/>
            </a:pPr>
            <a:r>
              <a:rPr lang="nl-NL" dirty="0" smtClean="0"/>
              <a:t>2	Jullie moeten dit echt van mij aannemen. Begin alsjeblieft op tijd. Geloof me, er zakken zoveel studenten. Spreek jezelf toe, en begin vanavond nog. Dan leef je veel plezieriger.</a:t>
            </a:r>
          </a:p>
          <a:p>
            <a:pPr>
              <a:buNone/>
            </a:pPr>
            <a:endParaRPr lang="nl-NL" dirty="0" smtClean="0"/>
          </a:p>
          <a:p>
            <a:pPr>
              <a:buNone/>
            </a:pPr>
            <a:r>
              <a:rPr lang="nl-NL" dirty="0" smtClean="0"/>
              <a:t>	Wel of </a:t>
            </a:r>
            <a:r>
              <a:rPr lang="nl-NL" smtClean="0"/>
              <a:t>niet geïntensifieerd </a:t>
            </a:r>
            <a:r>
              <a:rPr lang="nl-NL" dirty="0" smtClean="0"/>
              <a:t>taalgebruik?</a:t>
            </a:r>
            <a:endParaRPr lang="nl-NL"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11</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3995936" y="6093296"/>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Stijlevaluatie – 	een aankondiging </a:t>
            </a:r>
            <a:r>
              <a:rPr lang="nl-NL" dirty="0"/>
              <a:t>I</a:t>
            </a:r>
          </a:p>
        </p:txBody>
      </p:sp>
      <p:sp>
        <p:nvSpPr>
          <p:cNvPr id="3" name="Tijdelijke aanduiding voor inhoud 2"/>
          <p:cNvSpPr>
            <a:spLocks noGrp="1"/>
          </p:cNvSpPr>
          <p:nvPr>
            <p:ph idx="1"/>
          </p:nvPr>
        </p:nvSpPr>
        <p:spPr/>
        <p:txBody>
          <a:bodyPr>
            <a:normAutofit lnSpcReduction="10000"/>
          </a:bodyPr>
          <a:lstStyle/>
          <a:p>
            <a:pPr marL="0" indent="0">
              <a:buNone/>
            </a:pPr>
            <a:r>
              <a:rPr lang="nl-NL" dirty="0" smtClean="0"/>
              <a:t>	Aan alle medewerkers en studenten</a:t>
            </a:r>
          </a:p>
          <a:p>
            <a:pPr marL="0" indent="0">
              <a:buNone/>
            </a:pPr>
            <a:r>
              <a:rPr lang="nl-NL" dirty="0" smtClean="0"/>
              <a:t>	De gewoonte van een aantal van u om uw hond mee te nemen in 	de gebouwen van de </a:t>
            </a:r>
            <a:r>
              <a:rPr lang="nl-NL" dirty="0" err="1" smtClean="0"/>
              <a:t>UvT</a:t>
            </a:r>
            <a:r>
              <a:rPr lang="nl-NL" dirty="0" smtClean="0"/>
              <a:t>, roept even </a:t>
            </a:r>
            <a:r>
              <a:rPr lang="nl-NL" dirty="0" err="1" smtClean="0"/>
              <a:t>zovele</a:t>
            </a:r>
            <a:r>
              <a:rPr lang="nl-NL" dirty="0" smtClean="0"/>
              <a:t> reacties van afkeer en 	dus klachten op van medewerkers en studenten.</a:t>
            </a:r>
          </a:p>
          <a:p>
            <a:pPr marL="0" indent="0">
              <a:buNone/>
            </a:pPr>
            <a:r>
              <a:rPr lang="nl-NL" dirty="0" smtClean="0"/>
              <a:t>	Daarom hebben wij besloten dat het vanaf 1 januari verboden is 	om uw hond in enig gebouw van de </a:t>
            </a:r>
            <a:r>
              <a:rPr lang="nl-NL" dirty="0" err="1" smtClean="0"/>
              <a:t>UvT</a:t>
            </a:r>
            <a:r>
              <a:rPr lang="nl-NL" dirty="0" smtClean="0"/>
              <a:t> mee te nemen; een 	uitzondering wordt uiteraard gemaakt voor blindengeleidehonden. 	Op de toegangsdeuren van alle gebouwen zullen 	verbodsaanduidingen worden aangebracht; ten gerieve van de 	viervoeters van bezoekers zullen buiten de gebouwen 	aanbindpaaltjes worden geplaatst.</a:t>
            </a:r>
          </a:p>
          <a:p>
            <a:pPr marL="0" indent="0">
              <a:buNone/>
            </a:pPr>
            <a:r>
              <a:rPr lang="nl-NL" dirty="0" smtClean="0"/>
              <a:t>	De Dienst Huishoudelijke Zaken is opgedragen om toe te zien op 	de strikte naleving van dit verbod.</a:t>
            </a:r>
          </a:p>
          <a:p>
            <a:pPr marL="0" indent="0">
              <a:buNone/>
            </a:pPr>
            <a:r>
              <a:rPr lang="nl-NL" dirty="0" smtClean="0"/>
              <a:t>	Hoofd Facilitaire Diensten</a:t>
            </a:r>
          </a:p>
          <a:p>
            <a:pPr marL="0" indent="0">
              <a:buNone/>
            </a:pPr>
            <a:endParaRPr lang="nl-NL" sz="3200" b="1" dirty="0" smtClean="0"/>
          </a:p>
          <a:p>
            <a:pPr marL="0" indent="0">
              <a:buNone/>
            </a:pPr>
            <a:endParaRPr lang="nl-NL" sz="3200" b="1" dirty="0" smtClean="0"/>
          </a:p>
        </p:txBody>
      </p:sp>
      <p:sp>
        <p:nvSpPr>
          <p:cNvPr id="4" name="Tijdelijke aanduiding voor dianummer 3"/>
          <p:cNvSpPr>
            <a:spLocks noGrp="1"/>
          </p:cNvSpPr>
          <p:nvPr>
            <p:ph type="sldNum" sz="quarter" idx="11"/>
          </p:nvPr>
        </p:nvSpPr>
        <p:spPr/>
        <p:txBody>
          <a:bodyPr/>
          <a:lstStyle/>
          <a:p>
            <a:pPr>
              <a:defRPr/>
            </a:pPr>
            <a:fld id="{32DEDDA5-B3E3-464A-BAAB-05D797159084}" type="slidenum">
              <a:rPr lang="nl-NL" smtClean="0"/>
              <a:pPr>
                <a:defRPr/>
              </a:pPr>
              <a:t>12</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3995936" y="6093296"/>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0564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Stijlevaluatie –</a:t>
            </a:r>
            <a:r>
              <a:rPr lang="nl-NL" dirty="0"/>
              <a:t> </a:t>
            </a:r>
            <a:r>
              <a:rPr lang="nl-NL" dirty="0" smtClean="0"/>
              <a:t>een aankondiging II</a:t>
            </a:r>
            <a:endParaRPr lang="nl-NL" dirty="0"/>
          </a:p>
        </p:txBody>
      </p:sp>
      <p:sp>
        <p:nvSpPr>
          <p:cNvPr id="3" name="Tijdelijke aanduiding voor inhoud 2"/>
          <p:cNvSpPr>
            <a:spLocks noGrp="1"/>
          </p:cNvSpPr>
          <p:nvPr>
            <p:ph idx="1"/>
          </p:nvPr>
        </p:nvSpPr>
        <p:spPr/>
        <p:txBody>
          <a:bodyPr>
            <a:normAutofit/>
          </a:bodyPr>
          <a:lstStyle/>
          <a:p>
            <a:pPr>
              <a:buNone/>
            </a:pPr>
            <a:r>
              <a:rPr lang="nl-NL" dirty="0" smtClean="0"/>
              <a:t>	Beste medewerkers en studenten</a:t>
            </a:r>
          </a:p>
          <a:p>
            <a:pPr>
              <a:buNone/>
            </a:pPr>
            <a:r>
              <a:rPr lang="nl-NL" dirty="0" smtClean="0"/>
              <a:t>	We zien de laatste tijd steeds meer honden op de campus. Wist u dat veel collega’s niet van honden houden? We hebben nogal wat klachten ontvangen.</a:t>
            </a:r>
          </a:p>
          <a:p>
            <a:pPr>
              <a:buNone/>
            </a:pPr>
            <a:r>
              <a:rPr lang="nl-NL" dirty="0" smtClean="0"/>
              <a:t>	Gezien de werksfeer lijkt het ons beter dat u uw hond niet mee naar binnen neemt. Uiteraard geldt dit niet voor blindengeleidehonden. Vanaf 1 januari zal bij alle ingangen een bordje hangen met ‘verboden voor honden’. Buiten de gebouwen zullen aanbindpaaltjes worden geplaatst voor honden van bezoekers.</a:t>
            </a:r>
          </a:p>
          <a:p>
            <a:pPr>
              <a:buNone/>
            </a:pPr>
            <a:r>
              <a:rPr lang="nl-NL" dirty="0" smtClean="0"/>
              <a:t>	Mocht u toch met uw hond naar</a:t>
            </a:r>
            <a:r>
              <a:rPr lang="cs-CZ" dirty="0" smtClean="0"/>
              <a:t> de</a:t>
            </a:r>
            <a:r>
              <a:rPr lang="nl-NL" dirty="0" smtClean="0"/>
              <a:t> universiteit gaan, dan hopen wij dat u er begrip voor zult hebben, dat aan de Dienst Huishoudelijke Zaken is gevraagd om ervoor zorg te dragen dat ook anderen die niet van honden houden, hier met plezier kunnen werken.</a:t>
            </a:r>
            <a:endParaRPr lang="nl-NL"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13</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3995936" y="6093296"/>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1612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Verschil in opening</a:t>
            </a:r>
            <a:endParaRPr lang="nl-NL" dirty="0"/>
          </a:p>
        </p:txBody>
      </p:sp>
      <p:sp>
        <p:nvSpPr>
          <p:cNvPr id="3" name="Tijdelijke aanduiding voor inhoud 2"/>
          <p:cNvSpPr>
            <a:spLocks noGrp="1"/>
          </p:cNvSpPr>
          <p:nvPr>
            <p:ph idx="1"/>
          </p:nvPr>
        </p:nvSpPr>
        <p:spPr/>
        <p:txBody>
          <a:bodyPr/>
          <a:lstStyle/>
          <a:p>
            <a:pPr marL="457200" indent="-457200">
              <a:buAutoNum type="arabicPlain"/>
            </a:pPr>
            <a:r>
              <a:rPr lang="nl-NL" dirty="0" smtClean="0"/>
              <a:t>De gewoonte van een aantal van u om uw hond mee te nemen in de gebouwen van de </a:t>
            </a:r>
            <a:r>
              <a:rPr lang="nl-NL" dirty="0" err="1" smtClean="0"/>
              <a:t>UvT</a:t>
            </a:r>
            <a:r>
              <a:rPr lang="nl-NL" dirty="0" smtClean="0"/>
              <a:t>, …</a:t>
            </a:r>
          </a:p>
          <a:p>
            <a:pPr marL="457200" indent="-457200">
              <a:buAutoNum type="arabicPlain" startAt="2"/>
            </a:pPr>
            <a:r>
              <a:rPr lang="nl-NL" dirty="0" smtClean="0"/>
              <a:t>We zien de laatste tijd steeds meer honden op de campus.</a:t>
            </a:r>
          </a:p>
          <a:p>
            <a:pPr marL="457200" indent="-457200">
              <a:buAutoNum type="arabicPlain" startAt="3"/>
            </a:pPr>
            <a:r>
              <a:rPr lang="nl-NL" dirty="0" smtClean="0"/>
              <a:t>Sommigen van u zijn gewend om hun viervoeter mee te nemen naar de zalen van de universiteit.</a:t>
            </a:r>
          </a:p>
          <a:p>
            <a:pPr marL="457200" indent="-457200">
              <a:buAutoNum type="arabicPlain" startAt="4"/>
            </a:pPr>
            <a:r>
              <a:rPr lang="nl-NL" dirty="0" smtClean="0"/>
              <a:t>De hondenoverlast begin</a:t>
            </a:r>
            <a:r>
              <a:rPr lang="cs-CZ" dirty="0" smtClean="0"/>
              <a:t>t</a:t>
            </a:r>
            <a:r>
              <a:rPr lang="nl-NL" dirty="0" smtClean="0"/>
              <a:t> de laatste tijd ergerlijke vormen aan te nemen.</a:t>
            </a:r>
          </a:p>
          <a:p>
            <a:pPr marL="457200" indent="-457200">
              <a:buAutoNum type="arabicPlain" startAt="5"/>
            </a:pPr>
            <a:r>
              <a:rPr lang="nl-NL" dirty="0" smtClean="0"/>
              <a:t>Al die honden op de campus, gezellig hoor. Maar niet voor iedereen.</a:t>
            </a:r>
          </a:p>
          <a:p>
            <a:pPr marL="457200" indent="-457200">
              <a:buNone/>
            </a:pPr>
            <a:r>
              <a:rPr lang="nl-NL" dirty="0" smtClean="0"/>
              <a:t>6	Herhaaldelijk bereiken ons klachten over geblaf in collegezalen, uitwerpselen op de paden en soms zelfs kapotte broekspijpen!</a:t>
            </a:r>
            <a:endParaRPr lang="nl-NL"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14</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3995936" y="6093296"/>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3805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effect van stijl  1</a:t>
            </a:r>
            <a:endParaRPr lang="nl-NL" dirty="0"/>
          </a:p>
        </p:txBody>
      </p:sp>
      <p:sp>
        <p:nvSpPr>
          <p:cNvPr id="3" name="Tijdelijke aanduiding voor inhoud 2"/>
          <p:cNvSpPr>
            <a:spLocks noGrp="1"/>
          </p:cNvSpPr>
          <p:nvPr>
            <p:ph idx="1"/>
          </p:nvPr>
        </p:nvSpPr>
        <p:spPr/>
        <p:txBody>
          <a:bodyPr/>
          <a:lstStyle/>
          <a:p>
            <a:pPr>
              <a:buNone/>
            </a:pPr>
            <a:r>
              <a:rPr lang="nl-NL" dirty="0" smtClean="0"/>
              <a:t>Een bouwheer en de media</a:t>
            </a:r>
          </a:p>
          <a:p>
            <a:pPr>
              <a:buNone/>
            </a:pPr>
            <a:endParaRPr lang="nl-NL" dirty="0" smtClean="0"/>
          </a:p>
          <a:p>
            <a:pPr>
              <a:buNone/>
            </a:pPr>
            <a:r>
              <a:rPr lang="nl-NL" dirty="0" smtClean="0"/>
              <a:t>Drie onderzoeksvragen</a:t>
            </a:r>
          </a:p>
          <a:p>
            <a:pPr marL="457200" indent="-457200">
              <a:buAutoNum type="arabicPlain"/>
            </a:pPr>
            <a:r>
              <a:rPr lang="nl-NL" dirty="0" smtClean="0"/>
              <a:t>Wat is het effect van negatieve berichtgeving op het bedrijfsimago?</a:t>
            </a:r>
          </a:p>
          <a:p>
            <a:pPr marL="457200" indent="-457200">
              <a:buNone/>
            </a:pPr>
            <a:r>
              <a:rPr lang="nl-NL" dirty="0" smtClean="0"/>
              <a:t>2	Wat is het effect van de wijze van berichtgeving op het bedrijfsimago?</a:t>
            </a:r>
          </a:p>
          <a:p>
            <a:pPr marL="457200" indent="-457200">
              <a:buNone/>
            </a:pPr>
            <a:r>
              <a:rPr lang="nl-NL" dirty="0" smtClean="0"/>
              <a:t>3	Hoe duurzaam zijn eventuele effecten van negatieve berichtgeving en de wijze van berichtgeving.</a:t>
            </a:r>
            <a:endParaRPr lang="nl-NL"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15</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3995936" y="6093296"/>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9657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effect van stijl  1		originele tekst</a:t>
            </a:r>
            <a:endParaRPr lang="nl-NL" dirty="0"/>
          </a:p>
        </p:txBody>
      </p:sp>
      <p:sp>
        <p:nvSpPr>
          <p:cNvPr id="3" name="Tijdelijke aanduiding voor inhoud 2"/>
          <p:cNvSpPr>
            <a:spLocks noGrp="1"/>
          </p:cNvSpPr>
          <p:nvPr>
            <p:ph idx="1"/>
          </p:nvPr>
        </p:nvSpPr>
        <p:spPr/>
        <p:txBody>
          <a:bodyPr/>
          <a:lstStyle/>
          <a:p>
            <a:pPr>
              <a:buNone/>
            </a:pPr>
            <a:r>
              <a:rPr lang="nl-NL" dirty="0" smtClean="0"/>
              <a:t>	</a:t>
            </a:r>
            <a:r>
              <a:rPr lang="nl-NL" b="1" dirty="0" smtClean="0"/>
              <a:t>Betalen smeergeld geen taboe bij Van der Grient</a:t>
            </a:r>
            <a:endParaRPr lang="nl-NL" dirty="0" smtClean="0"/>
          </a:p>
          <a:p>
            <a:pPr>
              <a:buNone/>
            </a:pPr>
            <a:r>
              <a:rPr lang="nl-NL" dirty="0" smtClean="0"/>
              <a:t>	Vader Toon en zoon Hans van der Grient hebben vanuit hun hoofdkantoor in het Zeeuwse </a:t>
            </a:r>
            <a:r>
              <a:rPr lang="nl-NL" dirty="0" err="1" smtClean="0"/>
              <a:t>Krabbendijke</a:t>
            </a:r>
            <a:r>
              <a:rPr lang="nl-NL" dirty="0" smtClean="0"/>
              <a:t> de afgelopen jaren in </a:t>
            </a:r>
            <a:r>
              <a:rPr lang="nl-NL" dirty="0" err="1" smtClean="0"/>
              <a:t>West-Brabant</a:t>
            </a:r>
            <a:r>
              <a:rPr lang="nl-NL" dirty="0" smtClean="0"/>
              <a:t> een imperium opgebouwd. Het ene na het andere bedrijf werd opgericht of overgenomen. Het concern is actief in de aannemerij, wegenbouw, verkoop bulldozers, herinrichting grindgaten, afvalverwerking, rioolbeheer en zandhandel. </a:t>
            </a:r>
          </a:p>
          <a:p>
            <a:pPr>
              <a:buNone/>
            </a:pPr>
            <a:r>
              <a:rPr lang="nl-NL" dirty="0" smtClean="0"/>
              <a:t>	De stormachtige groei van het imperium houdt gelijke tred met de steeds inniger contacten die vader en zoon aanknoopten met bestuurders en ambtenaren in </a:t>
            </a:r>
            <a:r>
              <a:rPr lang="nl-NL" dirty="0" err="1" smtClean="0"/>
              <a:t>West-Brabant</a:t>
            </a:r>
            <a:r>
              <a:rPr lang="nl-NL" dirty="0" smtClean="0"/>
              <a:t>. Van der Grient is dan ook betrokken bij menige affaire. Het betalen van smeergelden was geen taboe binnen het concern.</a:t>
            </a:r>
            <a:endParaRPr lang="nl-NL"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16</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3995936" y="6093296"/>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6335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Het effect van stijl  1		objectieve tekst</a:t>
            </a:r>
            <a:endParaRPr lang="nl-NL" dirty="0"/>
          </a:p>
        </p:txBody>
      </p:sp>
      <p:sp>
        <p:nvSpPr>
          <p:cNvPr id="3" name="Tijdelijke aanduiding voor inhoud 2"/>
          <p:cNvSpPr>
            <a:spLocks noGrp="1"/>
          </p:cNvSpPr>
          <p:nvPr>
            <p:ph idx="1"/>
          </p:nvPr>
        </p:nvSpPr>
        <p:spPr/>
        <p:txBody>
          <a:bodyPr/>
          <a:lstStyle/>
          <a:p>
            <a:pPr>
              <a:buNone/>
            </a:pPr>
            <a:r>
              <a:rPr lang="nl-NL" dirty="0" smtClean="0"/>
              <a:t>	</a:t>
            </a:r>
            <a:r>
              <a:rPr lang="nl-NL" b="1" dirty="0" smtClean="0"/>
              <a:t>Onderzoek smeergeld aanbesteding openbare werken</a:t>
            </a:r>
            <a:endParaRPr lang="nl-NL" dirty="0" smtClean="0"/>
          </a:p>
          <a:p>
            <a:pPr>
              <a:buNone/>
            </a:pPr>
            <a:r>
              <a:rPr lang="nl-NL" dirty="0" smtClean="0"/>
              <a:t>	Het OM is een onderzoek begonnen naar het aannemen van smeergeld door </a:t>
            </a:r>
            <a:r>
              <a:rPr lang="nl-NL" dirty="0" err="1" smtClean="0"/>
              <a:t>West-Brabantse</a:t>
            </a:r>
            <a:r>
              <a:rPr lang="nl-NL" dirty="0" smtClean="0"/>
              <a:t> politici en de mogelijke betrokkenheid daarbij van het bouwconcern Van der Grient. Het concern van vader Toon en zoon Hans van der Grient is ook actief in </a:t>
            </a:r>
            <a:r>
              <a:rPr lang="nl-NL" dirty="0" err="1" smtClean="0"/>
              <a:t>West-Brabant</a:t>
            </a:r>
            <a:r>
              <a:rPr lang="nl-NL" dirty="0" smtClean="0"/>
              <a:t>, en houdt zich hier bezig met aannemerij, wegenbouw, verkoop bulldozers, herinrichting grindgaten, afvalverwerking, rioolbeheer en zandhandel. Sinds kort loopt een gerechtelijk onderzoek naar de betrokkenheid van bestuurders en ambtenaren bij de aanbesteding van openbare werken. Daarbij wordt ook de handelwijze van </a:t>
            </a:r>
            <a:r>
              <a:rPr lang="nl-NL" dirty="0" err="1" smtClean="0"/>
              <a:t>Van</a:t>
            </a:r>
            <a:r>
              <a:rPr lang="nl-NL" dirty="0" smtClean="0"/>
              <a:t> der Grient onderzocht. Eerder werd een dochteronderneming van dit concern in verband gebracht met een smeergeldaffaire.</a:t>
            </a:r>
            <a:endParaRPr lang="nl-NL"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17</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3995936" y="6093296"/>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1646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effect van stijl  1		neutrale informatie	</a:t>
            </a:r>
            <a:endParaRPr lang="nl-NL" dirty="0"/>
          </a:p>
        </p:txBody>
      </p:sp>
      <p:sp>
        <p:nvSpPr>
          <p:cNvPr id="3" name="Tijdelijke aanduiding voor inhoud 2"/>
          <p:cNvSpPr>
            <a:spLocks noGrp="1"/>
          </p:cNvSpPr>
          <p:nvPr>
            <p:ph idx="1"/>
          </p:nvPr>
        </p:nvSpPr>
        <p:spPr/>
        <p:txBody>
          <a:bodyPr/>
          <a:lstStyle/>
          <a:p>
            <a:pPr>
              <a:buNone/>
            </a:pPr>
            <a:r>
              <a:rPr lang="nl-NL" dirty="0" smtClean="0"/>
              <a:t>	</a:t>
            </a:r>
            <a:r>
              <a:rPr lang="nl-NL" b="1" dirty="0" smtClean="0"/>
              <a:t>Het concern Van der Grient</a:t>
            </a:r>
            <a:endParaRPr lang="nl-NL" dirty="0" smtClean="0"/>
          </a:p>
          <a:p>
            <a:pPr>
              <a:buNone/>
            </a:pPr>
            <a:r>
              <a:rPr lang="nl-NL" dirty="0" smtClean="0"/>
              <a:t>	Het concern Van der Grient is een bouwconcern dat zijn hoofdkantoor heeft in het Zeeuwse </a:t>
            </a:r>
            <a:r>
              <a:rPr lang="nl-NL" dirty="0" err="1" smtClean="0"/>
              <a:t>Krabbendijke</a:t>
            </a:r>
            <a:r>
              <a:rPr lang="nl-NL" dirty="0" smtClean="0"/>
              <a:t>. Het concern verrichtte de afgelopen jaren ook werkzaamheden in </a:t>
            </a:r>
            <a:r>
              <a:rPr lang="nl-NL" dirty="0" err="1" smtClean="0"/>
              <a:t>West-Brabant</a:t>
            </a:r>
            <a:r>
              <a:rPr lang="nl-NL" dirty="0" smtClean="0"/>
              <a:t>. Het houdt zich daar bezig met aannemerij en wegenbouw. Het concern is ook actief in de verkoop van bulldozers, herinrichting van grindgaten, afvalverwerking, rioolbeheer en zandhandel.</a:t>
            </a:r>
          </a:p>
          <a:p>
            <a:pPr>
              <a:buNone/>
            </a:pPr>
            <a:r>
              <a:rPr lang="nl-NL" dirty="0" smtClean="0"/>
              <a:t>	</a:t>
            </a:r>
            <a:endParaRPr lang="nl-NL"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18</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3995936" y="6093296"/>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0079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effect van stijl  1		resultaten</a:t>
            </a:r>
            <a:endParaRPr lang="nl-NL" dirty="0"/>
          </a:p>
        </p:txBody>
      </p:sp>
      <p:sp>
        <p:nvSpPr>
          <p:cNvPr id="3" name="Tijdelijke aanduiding voor inhoud 2"/>
          <p:cNvSpPr>
            <a:spLocks noGrp="1"/>
          </p:cNvSpPr>
          <p:nvPr>
            <p:ph idx="1"/>
          </p:nvPr>
        </p:nvSpPr>
        <p:spPr/>
        <p:txBody>
          <a:bodyPr>
            <a:normAutofit/>
          </a:bodyPr>
          <a:lstStyle/>
          <a:p>
            <a:pPr marL="457200" indent="-457200">
              <a:buNone/>
            </a:pPr>
            <a:r>
              <a:rPr lang="nl-NL" dirty="0" smtClean="0"/>
              <a:t>De drie onderzoeksvragen</a:t>
            </a:r>
          </a:p>
          <a:p>
            <a:pPr marL="457200" indent="-457200">
              <a:buNone/>
            </a:pPr>
            <a:r>
              <a:rPr lang="nl-NL" dirty="0" smtClean="0"/>
              <a:t>1	Wat is het effect van negatieve berichtgeving op het bedrijfsimago?</a:t>
            </a:r>
          </a:p>
          <a:p>
            <a:pPr marL="457200" indent="-457200">
              <a:buNone/>
            </a:pPr>
            <a:r>
              <a:rPr lang="nl-NL" dirty="0" smtClean="0"/>
              <a:t>		</a:t>
            </a:r>
            <a:r>
              <a:rPr lang="nl-NL" i="1" dirty="0" smtClean="0"/>
              <a:t>Negatieve publiciteit </a:t>
            </a:r>
            <a:r>
              <a:rPr lang="nl-NL" i="1" dirty="0" smtClean="0">
                <a:sym typeface="Wingdings" pitchFamily="2" charset="2"/>
              </a:rPr>
              <a:t> imagoschade</a:t>
            </a:r>
            <a:endParaRPr lang="nl-NL" i="1" dirty="0" smtClean="0"/>
          </a:p>
          <a:p>
            <a:pPr marL="457200" indent="-457200">
              <a:buNone/>
            </a:pPr>
            <a:endParaRPr lang="nl-NL" dirty="0" smtClean="0"/>
          </a:p>
          <a:p>
            <a:pPr marL="457200" indent="-457200">
              <a:buNone/>
            </a:pPr>
            <a:r>
              <a:rPr lang="nl-NL" dirty="0" smtClean="0"/>
              <a:t>2	Wat is het effect van de wijze van berichtgeving op het bedrijfsimago?</a:t>
            </a:r>
          </a:p>
          <a:p>
            <a:pPr marL="457200" indent="-457200">
              <a:buNone/>
            </a:pPr>
            <a:r>
              <a:rPr lang="nl-NL" dirty="0" smtClean="0"/>
              <a:t>		</a:t>
            </a:r>
            <a:r>
              <a:rPr lang="nl-NL" i="1" dirty="0" smtClean="0"/>
              <a:t>Wijze van berichtgeving </a:t>
            </a:r>
            <a:r>
              <a:rPr lang="nl-NL" i="1" dirty="0" smtClean="0">
                <a:sym typeface="Wingdings" pitchFamily="2" charset="2"/>
              </a:rPr>
              <a:t> alleen ‘betrouwbaarheid’</a:t>
            </a:r>
            <a:endParaRPr lang="nl-NL" i="1" dirty="0" smtClean="0"/>
          </a:p>
          <a:p>
            <a:pPr marL="457200" indent="-457200">
              <a:buNone/>
            </a:pPr>
            <a:endParaRPr lang="nl-NL" dirty="0" smtClean="0"/>
          </a:p>
          <a:p>
            <a:pPr marL="457200" indent="-457200">
              <a:buAutoNum type="arabicPlain" startAt="3"/>
            </a:pPr>
            <a:r>
              <a:rPr lang="nl-NL" dirty="0" smtClean="0"/>
              <a:t>Hoe duurzaam zijn eventuele effecten van negatieve berichtgeving en de wijze van berichtgeving.</a:t>
            </a:r>
          </a:p>
          <a:p>
            <a:pPr marL="857250" lvl="1" indent="-457200">
              <a:buNone/>
            </a:pPr>
            <a:r>
              <a:rPr lang="nl-NL" i="1" dirty="0" smtClean="0"/>
              <a:t>	Duurzaamheid </a:t>
            </a:r>
            <a:r>
              <a:rPr lang="nl-NL" i="1" dirty="0" smtClean="0">
                <a:sym typeface="Wingdings" pitchFamily="2" charset="2"/>
              </a:rPr>
              <a:t> effecten blijven bestaan</a:t>
            </a:r>
            <a:endParaRPr lang="nl-NL" i="1"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19</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3995936" y="6093296"/>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8439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De vormen</a:t>
            </a:r>
            <a:endParaRPr lang="nl-NL" dirty="0"/>
          </a:p>
        </p:txBody>
      </p:sp>
      <p:sp>
        <p:nvSpPr>
          <p:cNvPr id="3" name="Tijdelijke aanduiding voor inhoud 2"/>
          <p:cNvSpPr>
            <a:spLocks noGrp="1"/>
          </p:cNvSpPr>
          <p:nvPr>
            <p:ph idx="1"/>
          </p:nvPr>
        </p:nvSpPr>
        <p:spPr/>
        <p:txBody>
          <a:bodyPr>
            <a:normAutofit/>
          </a:bodyPr>
          <a:lstStyle/>
          <a:p>
            <a:pPr marL="0" indent="0">
              <a:buNone/>
            </a:pPr>
            <a:endParaRPr lang="nl-NL" dirty="0" smtClean="0"/>
          </a:p>
          <a:p>
            <a:pPr marL="0" indent="0">
              <a:buNone/>
            </a:pPr>
            <a:r>
              <a:rPr lang="nl-NL" dirty="0" smtClean="0"/>
              <a:t>Stijl		manier van gedrag, kleden, lesgeven, spreken/schrijven </a:t>
            </a:r>
          </a:p>
          <a:p>
            <a:pPr marL="0" indent="0">
              <a:buNone/>
            </a:pPr>
            <a:endParaRPr lang="nl-NL" dirty="0" smtClean="0"/>
          </a:p>
          <a:p>
            <a:pPr marL="0" indent="0">
              <a:buNone/>
            </a:pPr>
            <a:r>
              <a:rPr lang="nl-NL" i="1" dirty="0" smtClean="0"/>
              <a:t>Dat heeft stijl	Dat is geen stijl </a:t>
            </a:r>
          </a:p>
          <a:p>
            <a:pPr marL="0" indent="0">
              <a:buNone/>
            </a:pPr>
            <a:endParaRPr lang="nl-NL" dirty="0" smtClean="0"/>
          </a:p>
          <a:p>
            <a:pPr marL="0" indent="0">
              <a:buNone/>
            </a:pPr>
            <a:r>
              <a:rPr lang="nl-NL" dirty="0" smtClean="0"/>
              <a:t>Stijl		stilus-pen  </a:t>
            </a:r>
          </a:p>
          <a:p>
            <a:pPr marL="0" indent="0">
              <a:buNone/>
            </a:pPr>
            <a:endParaRPr lang="nl-NL" dirty="0"/>
          </a:p>
        </p:txBody>
      </p:sp>
      <p:sp>
        <p:nvSpPr>
          <p:cNvPr id="4" name="Tijdelijke aanduiding voor dianummer 3"/>
          <p:cNvSpPr>
            <a:spLocks noGrp="1"/>
          </p:cNvSpPr>
          <p:nvPr>
            <p:ph type="sldNum" sz="quarter" idx="11"/>
          </p:nvPr>
        </p:nvSpPr>
        <p:spPr/>
        <p:txBody>
          <a:bodyPr/>
          <a:lstStyle/>
          <a:p>
            <a:pPr>
              <a:defRPr/>
            </a:pPr>
            <a:fld id="{32DEDDA5-B3E3-464A-BAAB-05D797159084}" type="slidenum">
              <a:rPr lang="nl-NL" smtClean="0"/>
              <a:pPr>
                <a:defRPr/>
              </a:pPr>
              <a:t>2</a:t>
            </a:fld>
            <a:endParaRPr lang="nl-NL"/>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46" t="38356" r="40793" b="54966"/>
          <a:stretch/>
        </p:blipFill>
        <p:spPr bwMode="auto">
          <a:xfrm>
            <a:off x="1933552" y="4365104"/>
            <a:ext cx="5302744"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080" t="29281" r="18843" b="58562"/>
          <a:stretch/>
        </p:blipFill>
        <p:spPr bwMode="auto">
          <a:xfrm>
            <a:off x="3995936" y="6093296"/>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11766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9392"/>
            <a:ext cx="8229600" cy="1121800"/>
          </a:xfrm>
        </p:spPr>
        <p:txBody>
          <a:bodyPr>
            <a:normAutofit/>
          </a:bodyPr>
          <a:lstStyle/>
          <a:p>
            <a:r>
              <a:rPr lang="nl-NL" dirty="0" smtClean="0"/>
              <a:t>Het effect van stijl  2		registerbreuk</a:t>
            </a:r>
            <a:endParaRPr lang="nl-NL" dirty="0"/>
          </a:p>
        </p:txBody>
      </p:sp>
      <p:sp>
        <p:nvSpPr>
          <p:cNvPr id="3" name="Tijdelijke aanduiding voor inhoud 2"/>
          <p:cNvSpPr>
            <a:spLocks noGrp="1"/>
          </p:cNvSpPr>
          <p:nvPr>
            <p:ph idx="1"/>
          </p:nvPr>
        </p:nvSpPr>
        <p:spPr/>
        <p:txBody>
          <a:bodyPr>
            <a:normAutofit fontScale="92500" lnSpcReduction="10000"/>
          </a:bodyPr>
          <a:lstStyle/>
          <a:p>
            <a:pPr>
              <a:buNone/>
            </a:pPr>
            <a:r>
              <a:rPr lang="nl-NL" b="1" dirty="0"/>
              <a:t>Stijl</a:t>
            </a:r>
          </a:p>
          <a:p>
            <a:pPr>
              <a:buNone/>
            </a:pPr>
            <a:r>
              <a:rPr lang="nl-NL" dirty="0"/>
              <a:t>in verschillende bewoordingen ongeveer hetzelfde kunnen zeggen.</a:t>
            </a:r>
            <a:endParaRPr lang="en-US" dirty="0"/>
          </a:p>
          <a:p>
            <a:pPr>
              <a:buNone/>
            </a:pPr>
            <a:r>
              <a:rPr lang="nl-NL" b="1" dirty="0"/>
              <a:t>Register</a:t>
            </a:r>
          </a:p>
          <a:p>
            <a:pPr>
              <a:buNone/>
            </a:pPr>
            <a:r>
              <a:rPr lang="nl-NL" dirty="0"/>
              <a:t>stijl die past in een bepaalde situatie.</a:t>
            </a:r>
          </a:p>
          <a:p>
            <a:endParaRPr lang="en-US" dirty="0"/>
          </a:p>
          <a:p>
            <a:pPr>
              <a:buNone/>
            </a:pPr>
            <a:r>
              <a:rPr lang="nl-NL" b="1" dirty="0"/>
              <a:t>Registerbreuk</a:t>
            </a:r>
          </a:p>
          <a:p>
            <a:pPr>
              <a:buNone/>
            </a:pPr>
            <a:r>
              <a:rPr lang="nl-NL" dirty="0"/>
              <a:t>taalvormen uit de ene situatie gebruiken in een andere situatie.</a:t>
            </a:r>
            <a:endParaRPr lang="en-US" dirty="0"/>
          </a:p>
          <a:p>
            <a:r>
              <a:rPr lang="nl-NL" b="1" dirty="0" smtClean="0"/>
              <a:t>  Informalisering</a:t>
            </a:r>
            <a:endParaRPr lang="en-US" b="1" dirty="0"/>
          </a:p>
          <a:p>
            <a:pPr marL="457200" lvl="0" indent="-457200">
              <a:buNone/>
            </a:pPr>
            <a:r>
              <a:rPr lang="nl-NL" i="1" dirty="0" smtClean="0"/>
              <a:t>	knettergek</a:t>
            </a:r>
            <a:r>
              <a:rPr lang="nl-NL" i="1" dirty="0"/>
              <a:t>, flapdrol</a:t>
            </a:r>
          </a:p>
          <a:p>
            <a:r>
              <a:rPr lang="nl-NL" b="1" dirty="0"/>
              <a:t> </a:t>
            </a:r>
            <a:r>
              <a:rPr lang="nl-NL" b="1" dirty="0" smtClean="0"/>
              <a:t> Vulgarisering</a:t>
            </a:r>
            <a:endParaRPr lang="nl-NL" b="1" dirty="0"/>
          </a:p>
          <a:p>
            <a:pPr marL="457200" lvl="0" indent="-457200">
              <a:buNone/>
            </a:pPr>
            <a:r>
              <a:rPr lang="nl-NL" i="1" dirty="0" smtClean="0"/>
              <a:t>	zeikerd</a:t>
            </a:r>
            <a:endParaRPr lang="nl-NL" i="1" dirty="0"/>
          </a:p>
          <a:p>
            <a:endParaRPr lang="nl-NL" dirty="0"/>
          </a:p>
          <a:p>
            <a:pPr marL="0" indent="0">
              <a:buNone/>
            </a:pPr>
            <a:endParaRPr lang="nl-NL"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20</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3995936" y="6093296"/>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6215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effect van stijl  2 	woordtripletten</a:t>
            </a:r>
            <a:endParaRPr lang="nl-NL" dirty="0"/>
          </a:p>
        </p:txBody>
      </p:sp>
      <p:sp>
        <p:nvSpPr>
          <p:cNvPr id="3" name="Tijdelijke aanduiding voor inhoud 2"/>
          <p:cNvSpPr>
            <a:spLocks noGrp="1"/>
          </p:cNvSpPr>
          <p:nvPr>
            <p:ph idx="1"/>
          </p:nvPr>
        </p:nvSpPr>
        <p:spPr/>
        <p:txBody>
          <a:bodyPr>
            <a:normAutofit fontScale="92500" lnSpcReduction="20000"/>
          </a:bodyPr>
          <a:lstStyle/>
          <a:p>
            <a:pPr>
              <a:buNone/>
            </a:pPr>
            <a:r>
              <a:rPr lang="nl-NL" i="1" dirty="0"/>
              <a:t>pejoratief	</a:t>
            </a:r>
            <a:r>
              <a:rPr lang="nl-NL" i="1" dirty="0" smtClean="0"/>
              <a:t>			‘middenterm’</a:t>
            </a:r>
            <a:r>
              <a:rPr lang="nl-NL" i="1" dirty="0"/>
              <a:t>		melioratief</a:t>
            </a:r>
          </a:p>
          <a:p>
            <a:pPr>
              <a:buNone/>
            </a:pPr>
            <a:r>
              <a:rPr lang="nl-NL" dirty="0" smtClean="0"/>
              <a:t>wijten </a:t>
            </a:r>
            <a:r>
              <a:rPr lang="nl-NL" dirty="0"/>
              <a:t>aan	</a:t>
            </a:r>
            <a:r>
              <a:rPr lang="nl-NL" dirty="0" smtClean="0"/>
              <a:t>			toeschrijven aan	</a:t>
            </a:r>
            <a:r>
              <a:rPr lang="nl-NL" dirty="0"/>
              <a:t>	danken aan</a:t>
            </a:r>
            <a:endParaRPr lang="en-US" dirty="0"/>
          </a:p>
          <a:p>
            <a:pPr>
              <a:buNone/>
            </a:pPr>
            <a:r>
              <a:rPr lang="nl-NL" dirty="0"/>
              <a:t>stank		</a:t>
            </a:r>
            <a:r>
              <a:rPr lang="nl-NL" dirty="0" smtClean="0"/>
              <a:t>			geur	</a:t>
            </a:r>
            <a:r>
              <a:rPr lang="en-US" dirty="0" smtClean="0"/>
              <a:t> </a:t>
            </a:r>
            <a:r>
              <a:rPr lang="en-US" dirty="0"/>
              <a:t>			</a:t>
            </a:r>
            <a:r>
              <a:rPr lang="nl-NL" dirty="0"/>
              <a:t>reuk</a:t>
            </a:r>
            <a:endParaRPr lang="en-US" dirty="0"/>
          </a:p>
          <a:p>
            <a:pPr>
              <a:buNone/>
            </a:pPr>
            <a:r>
              <a:rPr lang="nl-NL" dirty="0"/>
              <a:t>terrorist</a:t>
            </a:r>
            <a:r>
              <a:rPr lang="en-US" dirty="0"/>
              <a:t>		</a:t>
            </a:r>
            <a:r>
              <a:rPr lang="en-US" dirty="0" smtClean="0"/>
              <a:t>			</a:t>
            </a:r>
            <a:r>
              <a:rPr lang="nl-NL" dirty="0" smtClean="0"/>
              <a:t>opstandeling</a:t>
            </a:r>
            <a:r>
              <a:rPr lang="nl-NL" dirty="0"/>
              <a:t>		vrijheidsstrijder</a:t>
            </a:r>
            <a:endParaRPr lang="en-US" dirty="0"/>
          </a:p>
          <a:p>
            <a:pPr>
              <a:buNone/>
            </a:pPr>
            <a:endParaRPr lang="nl-NL" dirty="0"/>
          </a:p>
          <a:p>
            <a:pPr>
              <a:buNone/>
            </a:pPr>
            <a:r>
              <a:rPr lang="nl-NL" i="1" dirty="0"/>
              <a:t>dysfemisme</a:t>
            </a:r>
            <a:r>
              <a:rPr lang="en-US" dirty="0"/>
              <a:t>		</a:t>
            </a:r>
            <a:r>
              <a:rPr lang="en-US" dirty="0" smtClean="0"/>
              <a:t>		</a:t>
            </a:r>
            <a:r>
              <a:rPr lang="nl-NL" i="1" dirty="0" err="1" smtClean="0"/>
              <a:t>orthofemisme</a:t>
            </a:r>
            <a:r>
              <a:rPr lang="en-US" dirty="0"/>
              <a:t>		</a:t>
            </a:r>
            <a:r>
              <a:rPr lang="nl-NL" i="1" dirty="0"/>
              <a:t>eufemisme</a:t>
            </a:r>
          </a:p>
          <a:p>
            <a:pPr>
              <a:buNone/>
            </a:pPr>
            <a:r>
              <a:rPr lang="nl-NL" dirty="0" smtClean="0"/>
              <a:t>een </a:t>
            </a:r>
            <a:r>
              <a:rPr lang="nl-NL" dirty="0"/>
              <a:t>vreselijke blunder</a:t>
            </a:r>
            <a:r>
              <a:rPr lang="en-US" dirty="0"/>
              <a:t>	</a:t>
            </a:r>
            <a:r>
              <a:rPr lang="nl-NL" dirty="0"/>
              <a:t>een fout</a:t>
            </a:r>
            <a:r>
              <a:rPr lang="en-US" dirty="0"/>
              <a:t>		</a:t>
            </a:r>
            <a:r>
              <a:rPr lang="en-US" dirty="0" smtClean="0"/>
              <a:t>		</a:t>
            </a:r>
            <a:r>
              <a:rPr lang="nl-NL" dirty="0" smtClean="0"/>
              <a:t>een </a:t>
            </a:r>
            <a:r>
              <a:rPr lang="nl-NL" dirty="0"/>
              <a:t>vergissing</a:t>
            </a:r>
            <a:endParaRPr lang="en-US" dirty="0"/>
          </a:p>
          <a:p>
            <a:pPr>
              <a:buNone/>
            </a:pPr>
            <a:r>
              <a:rPr lang="nl-NL" dirty="0"/>
              <a:t>crimineel gedrag</a:t>
            </a:r>
            <a:r>
              <a:rPr lang="en-US" dirty="0"/>
              <a:t>	</a:t>
            </a:r>
            <a:r>
              <a:rPr lang="en-US" dirty="0" smtClean="0"/>
              <a:t>		</a:t>
            </a:r>
            <a:r>
              <a:rPr lang="nl-NL" dirty="0" smtClean="0"/>
              <a:t>wangedrag</a:t>
            </a:r>
            <a:r>
              <a:rPr lang="en-US" dirty="0"/>
              <a:t>		</a:t>
            </a:r>
            <a:r>
              <a:rPr lang="en-US" dirty="0" smtClean="0"/>
              <a:t>	</a:t>
            </a:r>
            <a:r>
              <a:rPr lang="nl-NL" dirty="0" smtClean="0"/>
              <a:t>baldadigheid</a:t>
            </a:r>
            <a:endParaRPr lang="en-US" dirty="0"/>
          </a:p>
          <a:p>
            <a:pPr>
              <a:buNone/>
            </a:pPr>
            <a:r>
              <a:rPr lang="nl-NL" dirty="0"/>
              <a:t>agressie</a:t>
            </a:r>
            <a:r>
              <a:rPr lang="en-US" dirty="0"/>
              <a:t>		</a:t>
            </a:r>
            <a:r>
              <a:rPr lang="en-US" dirty="0" smtClean="0"/>
              <a:t>		</a:t>
            </a:r>
            <a:r>
              <a:rPr lang="nl-NL" dirty="0" smtClean="0"/>
              <a:t>conflictbeheersing</a:t>
            </a:r>
            <a:r>
              <a:rPr lang="en-US" dirty="0"/>
              <a:t>	</a:t>
            </a:r>
            <a:r>
              <a:rPr lang="nl-NL" dirty="0"/>
              <a:t>defensie</a:t>
            </a:r>
            <a:endParaRPr lang="en-US" dirty="0"/>
          </a:p>
          <a:p>
            <a:endParaRPr lang="nl-NL" dirty="0"/>
          </a:p>
          <a:p>
            <a:pPr>
              <a:buNone/>
            </a:pPr>
            <a:r>
              <a:rPr lang="nl-NL" b="1" dirty="0" smtClean="0"/>
              <a:t>Dysfemisme </a:t>
            </a:r>
            <a:endParaRPr lang="nl-NL" b="1" dirty="0"/>
          </a:p>
          <a:p>
            <a:pPr>
              <a:buNone/>
            </a:pPr>
            <a:r>
              <a:rPr lang="nl-NL" dirty="0"/>
              <a:t>ongunstige intensivering</a:t>
            </a:r>
            <a:endParaRPr lang="en-US" dirty="0"/>
          </a:p>
          <a:p>
            <a:pPr marL="0" indent="0">
              <a:buNone/>
            </a:pPr>
            <a:endParaRPr lang="nl-NL"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21</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3995936" y="6093296"/>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699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effect van stijl  2		verruwd taalgebruik</a:t>
            </a:r>
            <a:endParaRPr lang="nl-NL" dirty="0"/>
          </a:p>
        </p:txBody>
      </p:sp>
      <p:sp>
        <p:nvSpPr>
          <p:cNvPr id="3" name="Tijdelijke aanduiding voor inhoud 2"/>
          <p:cNvSpPr>
            <a:spLocks noGrp="1"/>
          </p:cNvSpPr>
          <p:nvPr>
            <p:ph idx="1"/>
          </p:nvPr>
        </p:nvSpPr>
        <p:spPr/>
        <p:txBody>
          <a:bodyPr>
            <a:normAutofit/>
          </a:bodyPr>
          <a:lstStyle/>
          <a:p>
            <a:pPr>
              <a:buNone/>
            </a:pPr>
            <a:r>
              <a:rPr lang="nl-NL" dirty="0" smtClean="0"/>
              <a:t>1	Marijnissen tegen de Kamervoorzitter: </a:t>
            </a:r>
          </a:p>
          <a:p>
            <a:pPr>
              <a:buNone/>
            </a:pPr>
            <a:r>
              <a:rPr lang="nl-NL" dirty="0" smtClean="0"/>
              <a:t>	</a:t>
            </a:r>
            <a:r>
              <a:rPr lang="nl-NL" i="1" dirty="0" smtClean="0"/>
              <a:t>Even dimmen, even dimmen, even dimmen. Even een vraag stellen!</a:t>
            </a:r>
          </a:p>
          <a:p>
            <a:pPr>
              <a:buNone/>
            </a:pPr>
            <a:endParaRPr lang="nl-NL" dirty="0" smtClean="0"/>
          </a:p>
          <a:p>
            <a:pPr marL="457200" indent="-457200">
              <a:buAutoNum type="arabicPlain" startAt="2"/>
            </a:pPr>
            <a:r>
              <a:rPr lang="nl-NL" dirty="0" smtClean="0"/>
              <a:t>Dion </a:t>
            </a:r>
            <a:r>
              <a:rPr lang="nl-NL" dirty="0" err="1" smtClean="0"/>
              <a:t>Graus</a:t>
            </a:r>
            <a:r>
              <a:rPr lang="nl-NL" dirty="0" smtClean="0"/>
              <a:t> tot een collega die nogmaals om opheldering vraagt:</a:t>
            </a:r>
          </a:p>
          <a:p>
            <a:pPr marL="457200" indent="-457200">
              <a:buNone/>
            </a:pPr>
            <a:r>
              <a:rPr lang="nl-NL" dirty="0" smtClean="0"/>
              <a:t>	</a:t>
            </a:r>
            <a:r>
              <a:rPr lang="nl-NL" i="1" dirty="0" smtClean="0"/>
              <a:t>Mogelijk bent u een beginnend lijder aan </a:t>
            </a:r>
            <a:r>
              <a:rPr lang="nl-NL" i="1" dirty="0" err="1" smtClean="0"/>
              <a:t>Alzheimer</a:t>
            </a:r>
            <a:r>
              <a:rPr lang="nl-NL" i="1" dirty="0" smtClean="0"/>
              <a:t>.</a:t>
            </a:r>
          </a:p>
          <a:p>
            <a:pPr marL="457200" indent="-457200">
              <a:buNone/>
            </a:pPr>
            <a:endParaRPr lang="nl-NL" dirty="0" smtClean="0"/>
          </a:p>
          <a:p>
            <a:pPr marL="457200" indent="-457200">
              <a:buNone/>
            </a:pPr>
            <a:r>
              <a:rPr lang="nl-NL" dirty="0" smtClean="0"/>
              <a:t>3	Wilders tot minister Vogelaar</a:t>
            </a:r>
            <a:r>
              <a:rPr lang="nl-NL" dirty="0"/>
              <a:t>:</a:t>
            </a:r>
            <a:endParaRPr lang="nl-NL" dirty="0" smtClean="0"/>
          </a:p>
          <a:p>
            <a:pPr marL="457200" indent="-457200">
              <a:buNone/>
            </a:pPr>
            <a:r>
              <a:rPr lang="nl-NL" dirty="0" smtClean="0"/>
              <a:t>	</a:t>
            </a:r>
            <a:r>
              <a:rPr lang="nl-NL" i="1" dirty="0" smtClean="0"/>
              <a:t>Mevrouw Vogelaar, minister Vogelaar moet ik zeggen, kwekt dat Nederland in de toekomst een </a:t>
            </a:r>
            <a:r>
              <a:rPr lang="nl-NL" i="1" dirty="0" err="1" smtClean="0"/>
              <a:t>joods-christelijk-islamitische</a:t>
            </a:r>
            <a:r>
              <a:rPr lang="nl-NL" i="1" dirty="0" smtClean="0"/>
              <a:t> traditie zal kennen. En u toont daarmee, wat mij betreft, aan dat u knettergek bent geworden.</a:t>
            </a:r>
            <a:endParaRPr lang="nl-NL" i="1"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22</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3995936" y="6093296"/>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34453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effect van stijl  2		drie vragen</a:t>
            </a:r>
            <a:endParaRPr lang="nl-NL" dirty="0"/>
          </a:p>
        </p:txBody>
      </p:sp>
      <p:sp>
        <p:nvSpPr>
          <p:cNvPr id="3" name="Tijdelijke aanduiding voor inhoud 2"/>
          <p:cNvSpPr>
            <a:spLocks noGrp="1"/>
          </p:cNvSpPr>
          <p:nvPr>
            <p:ph idx="1"/>
          </p:nvPr>
        </p:nvSpPr>
        <p:spPr/>
        <p:txBody>
          <a:bodyPr/>
          <a:lstStyle/>
          <a:p>
            <a:pPr>
              <a:buNone/>
            </a:pPr>
            <a:r>
              <a:rPr lang="nl-NL" dirty="0" smtClean="0"/>
              <a:t>Verruwd taalgebruik</a:t>
            </a:r>
          </a:p>
          <a:p>
            <a:pPr>
              <a:buNone/>
            </a:pPr>
            <a:endParaRPr lang="nl-NL" dirty="0" smtClean="0"/>
          </a:p>
          <a:p>
            <a:pPr>
              <a:buNone/>
            </a:pPr>
            <a:r>
              <a:rPr lang="nl-NL" dirty="0" smtClean="0"/>
              <a:t>Drie onderzoeksvragen</a:t>
            </a:r>
          </a:p>
          <a:p>
            <a:pPr>
              <a:buNone/>
            </a:pPr>
            <a:r>
              <a:rPr lang="nl-NL" dirty="0" smtClean="0"/>
              <a:t>1	Heeft verruwd taalgebruik effect op de attitude ten aanzien van de inhoud van de boodschap?</a:t>
            </a:r>
          </a:p>
          <a:p>
            <a:pPr>
              <a:buNone/>
            </a:pPr>
            <a:r>
              <a:rPr lang="nl-NL" dirty="0" smtClean="0"/>
              <a:t>2	Heeft verruwd taalgebruik effect op het imago van de politicus?</a:t>
            </a:r>
          </a:p>
          <a:p>
            <a:pPr>
              <a:buNone/>
            </a:pPr>
            <a:r>
              <a:rPr lang="nl-NL" dirty="0" smtClean="0"/>
              <a:t>3	Heeft verruwd taalgebruik effect op de waardering van het nieuwsbericht?</a:t>
            </a:r>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23</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3995936" y="6093296"/>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39953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Het effect van stijl  2		onderzoeksmateriaal</a:t>
            </a:r>
          </a:p>
        </p:txBody>
      </p:sp>
      <p:sp>
        <p:nvSpPr>
          <p:cNvPr id="3" name="Tijdelijke aanduiding voor inhoud 2"/>
          <p:cNvSpPr>
            <a:spLocks noGrp="1"/>
          </p:cNvSpPr>
          <p:nvPr>
            <p:ph idx="1"/>
          </p:nvPr>
        </p:nvSpPr>
        <p:spPr/>
        <p:txBody>
          <a:bodyPr/>
          <a:lstStyle/>
          <a:p>
            <a:pPr>
              <a:buNone/>
            </a:pPr>
            <a:r>
              <a:rPr lang="nl-NL" dirty="0"/>
              <a:t>Twee krantenberichten </a:t>
            </a:r>
            <a:endParaRPr lang="en-US" dirty="0"/>
          </a:p>
          <a:p>
            <a:pPr>
              <a:buNone/>
            </a:pPr>
            <a:r>
              <a:rPr lang="nl-NL" dirty="0"/>
              <a:t>Taalverruwing: informalisering met een intensivering</a:t>
            </a:r>
          </a:p>
          <a:p>
            <a:endParaRPr lang="en-US" dirty="0"/>
          </a:p>
          <a:p>
            <a:pPr>
              <a:buNone/>
            </a:pPr>
            <a:r>
              <a:rPr lang="nl-NL" dirty="0"/>
              <a:t>Vier factoren</a:t>
            </a:r>
            <a:endParaRPr lang="en-US" dirty="0"/>
          </a:p>
          <a:p>
            <a:pPr marL="457200" lvl="0" indent="-457200">
              <a:buFont typeface="+mj-lt"/>
              <a:buAutoNum type="arabicPeriod"/>
            </a:pPr>
            <a:r>
              <a:rPr lang="nl-NL" dirty="0"/>
              <a:t>taalgebruik (wel/niet verruwd)</a:t>
            </a:r>
            <a:endParaRPr lang="en-US" dirty="0"/>
          </a:p>
          <a:p>
            <a:pPr marL="457200" lvl="0" indent="-457200">
              <a:buFont typeface="+mj-lt"/>
              <a:buAutoNum type="arabicPeriod"/>
            </a:pPr>
            <a:r>
              <a:rPr lang="nl-NL" dirty="0"/>
              <a:t>besluitvorming (plaatselijk/landelijk)</a:t>
            </a:r>
            <a:endParaRPr lang="en-US" dirty="0"/>
          </a:p>
          <a:p>
            <a:pPr marL="457200" lvl="0" indent="-457200">
              <a:buFont typeface="+mj-lt"/>
              <a:buAutoNum type="arabicPeriod"/>
            </a:pPr>
            <a:r>
              <a:rPr lang="nl-NL" dirty="0"/>
              <a:t>positie van de geciteerde politicus (coalitie/oppositie)</a:t>
            </a:r>
          </a:p>
          <a:p>
            <a:pPr marL="457200" indent="-457200">
              <a:buFont typeface="+mj-lt"/>
              <a:buAutoNum type="arabicPeriod"/>
            </a:pPr>
            <a:r>
              <a:rPr lang="nl-NL" dirty="0"/>
              <a:t>persoonlijke kenmerken</a:t>
            </a:r>
          </a:p>
          <a:p>
            <a:pPr marL="0" indent="0">
              <a:buNone/>
            </a:pPr>
            <a:endParaRPr lang="nl-NL"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24</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3995936" y="6093296"/>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82368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effect van stijl  2		onderzoeksmateriaal</a:t>
            </a:r>
            <a:endParaRPr lang="nl-NL" dirty="0"/>
          </a:p>
        </p:txBody>
      </p:sp>
      <p:sp>
        <p:nvSpPr>
          <p:cNvPr id="3" name="Tijdelijke aanduiding voor inhoud 2"/>
          <p:cNvSpPr>
            <a:spLocks noGrp="1"/>
          </p:cNvSpPr>
          <p:nvPr>
            <p:ph idx="1"/>
          </p:nvPr>
        </p:nvSpPr>
        <p:spPr/>
        <p:txBody>
          <a:bodyPr>
            <a:normAutofit/>
          </a:bodyPr>
          <a:lstStyle/>
          <a:p>
            <a:pPr>
              <a:buNone/>
            </a:pPr>
            <a:r>
              <a:rPr lang="nl-NL" dirty="0" smtClean="0"/>
              <a:t>	Cafés voortaan om 01.00 dicht</a:t>
            </a:r>
          </a:p>
          <a:p>
            <a:pPr>
              <a:buNone/>
            </a:pPr>
            <a:r>
              <a:rPr lang="nl-NL" dirty="0" smtClean="0"/>
              <a:t>	Amersfoort – van onze verslaggever. </a:t>
            </a:r>
            <a:r>
              <a:rPr lang="nl-NL" i="1" dirty="0" smtClean="0"/>
              <a:t>Het college van B&amp;W / de rechtse oppositie</a:t>
            </a:r>
            <a:r>
              <a:rPr lang="nl-NL" dirty="0" smtClean="0"/>
              <a:t> van de gemeenteraad Amersfoort heeft voorgesteld de sluitingstijd van de cafés te vervroegen van 04.00 naar 01.00 uur. Aanleiding is de aanhoudende overlast. (…)</a:t>
            </a:r>
          </a:p>
          <a:p>
            <a:pPr>
              <a:buNone/>
            </a:pPr>
            <a:r>
              <a:rPr lang="nl-NL" dirty="0" smtClean="0"/>
              <a:t>	Jongeren mogen best wel een feestje vieren. Daar zijn ze immers jong voor. Maar moeten ze nou echt pas zo </a:t>
            </a:r>
            <a:r>
              <a:rPr lang="nl-NL" i="1" dirty="0" smtClean="0"/>
              <a:t>laat / belachelijk laat</a:t>
            </a:r>
            <a:r>
              <a:rPr lang="nl-NL" dirty="0" smtClean="0"/>
              <a:t> beginnen met stappen? Het helpt niet als we ze vragen minder lawaai te maken. Dus blijft er weinig anders over dan het verschuiven van het tijdstip, zodat voor mensen die ’s nachts willen slapen de nachtrust niet wordt verstoord. Als we niets doen, loopt het uit de </a:t>
            </a:r>
            <a:r>
              <a:rPr lang="nl-NL" i="1" dirty="0" smtClean="0"/>
              <a:t>hand / klauwen</a:t>
            </a:r>
            <a:r>
              <a:rPr lang="nl-NL" dirty="0" smtClean="0"/>
              <a:t>.</a:t>
            </a:r>
            <a:endParaRPr lang="nl-NL"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25</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3995936" y="6093296"/>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38786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effect van stijl  2		tekstvariaties</a:t>
            </a:r>
            <a:endParaRPr lang="nl-NL" dirty="0"/>
          </a:p>
        </p:txBody>
      </p:sp>
      <p:sp>
        <p:nvSpPr>
          <p:cNvPr id="3" name="Tijdelijke aanduiding voor inhoud 2"/>
          <p:cNvSpPr>
            <a:spLocks noGrp="1"/>
          </p:cNvSpPr>
          <p:nvPr>
            <p:ph idx="1"/>
          </p:nvPr>
        </p:nvSpPr>
        <p:spPr/>
        <p:txBody>
          <a:bodyPr>
            <a:normAutofit lnSpcReduction="10000"/>
          </a:bodyPr>
          <a:lstStyle/>
          <a:p>
            <a:pPr>
              <a:buNone/>
            </a:pPr>
            <a:r>
              <a:rPr lang="nl-NL" dirty="0" smtClean="0"/>
              <a:t>Zes varianten</a:t>
            </a:r>
          </a:p>
          <a:p>
            <a:pPr>
              <a:buNone/>
            </a:pPr>
            <a:endParaRPr lang="nl-NL" b="1" dirty="0" smtClean="0"/>
          </a:p>
          <a:p>
            <a:pPr>
              <a:buNone/>
            </a:pPr>
            <a:r>
              <a:rPr lang="nl-NL" b="1" dirty="0" smtClean="0"/>
              <a:t>neutraal 					verruwd</a:t>
            </a:r>
          </a:p>
          <a:p>
            <a:pPr>
              <a:buNone/>
            </a:pPr>
            <a:r>
              <a:rPr lang="nl-NL" i="1" dirty="0" smtClean="0"/>
              <a:t>zich behoorlijk ergeren 		zich dood ergeren</a:t>
            </a:r>
          </a:p>
          <a:p>
            <a:pPr>
              <a:buNone/>
            </a:pPr>
            <a:r>
              <a:rPr lang="nl-NL" i="1" dirty="0" smtClean="0"/>
              <a:t>bezwaarlijk 					van de gekke</a:t>
            </a:r>
          </a:p>
          <a:p>
            <a:pPr>
              <a:buNone/>
            </a:pPr>
            <a:r>
              <a:rPr lang="nl-NL" i="1" dirty="0" smtClean="0"/>
              <a:t>uit de hand lopen 			uit de klauwen lopen</a:t>
            </a:r>
          </a:p>
          <a:p>
            <a:pPr>
              <a:buNone/>
            </a:pPr>
            <a:endParaRPr lang="nl-NL" dirty="0" smtClean="0"/>
          </a:p>
          <a:p>
            <a:pPr>
              <a:buNone/>
            </a:pPr>
            <a:r>
              <a:rPr lang="nl-NL" b="1" dirty="0" smtClean="0"/>
              <a:t>neutraal 					toevoeging</a:t>
            </a:r>
          </a:p>
          <a:p>
            <a:pPr>
              <a:buNone/>
            </a:pPr>
            <a:r>
              <a:rPr lang="nl-NL" i="1" dirty="0" smtClean="0"/>
              <a:t>zat 							spuugzat</a:t>
            </a:r>
          </a:p>
          <a:p>
            <a:pPr>
              <a:buNone/>
            </a:pPr>
            <a:r>
              <a:rPr lang="nl-NL" i="1" dirty="0" smtClean="0"/>
              <a:t>streken 						idiote streken</a:t>
            </a:r>
          </a:p>
          <a:p>
            <a:pPr>
              <a:buNone/>
            </a:pPr>
            <a:r>
              <a:rPr lang="nl-NL" i="1" dirty="0" smtClean="0"/>
              <a:t>laat						 	belachelijk laat</a:t>
            </a:r>
            <a:endParaRPr lang="nl-NL" i="1"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26</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3995936" y="6093296"/>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55407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effect van stijl  2		resultaten I</a:t>
            </a:r>
            <a:endParaRPr lang="nl-NL" dirty="0"/>
          </a:p>
        </p:txBody>
      </p:sp>
      <p:sp>
        <p:nvSpPr>
          <p:cNvPr id="3" name="Tijdelijke aanduiding voor inhoud 2"/>
          <p:cNvSpPr>
            <a:spLocks noGrp="1"/>
          </p:cNvSpPr>
          <p:nvPr>
            <p:ph idx="1"/>
          </p:nvPr>
        </p:nvSpPr>
        <p:spPr/>
        <p:txBody>
          <a:bodyPr/>
          <a:lstStyle/>
          <a:p>
            <a:pPr marL="0">
              <a:buNone/>
            </a:pPr>
            <a:r>
              <a:rPr lang="nl-NL" dirty="0"/>
              <a:t>Geen significante effecten bij van de factoren </a:t>
            </a:r>
            <a:r>
              <a:rPr lang="nl-NL" i="1" dirty="0"/>
              <a:t>niveau besluitvorming</a:t>
            </a:r>
            <a:r>
              <a:rPr lang="nl-NL" dirty="0"/>
              <a:t> en </a:t>
            </a:r>
            <a:r>
              <a:rPr lang="nl-NL" i="1" dirty="0"/>
              <a:t>positie van de geciteerde politicus.</a:t>
            </a:r>
          </a:p>
          <a:p>
            <a:pPr marL="0"/>
            <a:endParaRPr lang="en-US" dirty="0"/>
          </a:p>
          <a:p>
            <a:pPr marL="0">
              <a:buNone/>
            </a:pPr>
            <a:r>
              <a:rPr lang="nl-NL" dirty="0"/>
              <a:t>Geen significante effecten bij de factor </a:t>
            </a:r>
            <a:r>
              <a:rPr lang="nl-NL" i="1" dirty="0"/>
              <a:t>persoonskenmerken.</a:t>
            </a:r>
            <a:endParaRPr lang="en-US" dirty="0"/>
          </a:p>
          <a:p>
            <a:endParaRPr lang="nl-NL" dirty="0"/>
          </a:p>
          <a:p>
            <a:pPr marL="0" indent="0">
              <a:buNone/>
            </a:pPr>
            <a:endParaRPr lang="nl-NL"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27</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3995936" y="6093296"/>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62883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effect van stijl  2		resultaten II</a:t>
            </a:r>
            <a:endParaRPr lang="nl-NL"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28</a:t>
            </a:fld>
            <a:endParaRPr lang="nl-NL"/>
          </a:p>
        </p:txBody>
      </p:sp>
      <p:pic>
        <p:nvPicPr>
          <p:cNvPr id="5" name="Content Placeholder 4"/>
          <p:cNvPicPr>
            <a:picLocks noGrp="1" noChangeAspect="1" noChangeArrowheads="1"/>
          </p:cNvPicPr>
          <p:nvPr>
            <p:ph idx="1"/>
          </p:nvPr>
        </p:nvPicPr>
        <p:blipFill>
          <a:blip r:embed="rId2" cstate="print"/>
          <a:srcRect/>
          <a:stretch>
            <a:fillRect/>
          </a:stretch>
        </p:blipFill>
        <p:spPr bwMode="auto">
          <a:xfrm>
            <a:off x="1619250" y="2478881"/>
            <a:ext cx="5905500" cy="2190750"/>
          </a:xfrm>
          <a:prstGeom prst="rect">
            <a:avLst/>
          </a:prstGeom>
          <a:noFill/>
          <a:ln w="9525">
            <a:noFill/>
            <a:miter lim="800000"/>
            <a:headEnd/>
            <a:tailEnd/>
          </a:ln>
        </p:spPr>
      </p:pic>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080" t="29281" r="18843" b="58562"/>
          <a:stretch/>
        </p:blipFill>
        <p:spPr bwMode="auto">
          <a:xfrm>
            <a:off x="3995936" y="6093296"/>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498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effect van stijl  2		resultaten III</a:t>
            </a:r>
            <a:endParaRPr lang="nl-NL" dirty="0"/>
          </a:p>
        </p:txBody>
      </p:sp>
      <p:sp>
        <p:nvSpPr>
          <p:cNvPr id="3" name="Tijdelijke aanduiding voor inhoud 2"/>
          <p:cNvSpPr>
            <a:spLocks noGrp="1"/>
          </p:cNvSpPr>
          <p:nvPr>
            <p:ph idx="1"/>
          </p:nvPr>
        </p:nvSpPr>
        <p:spPr/>
        <p:txBody>
          <a:bodyPr/>
          <a:lstStyle/>
          <a:p>
            <a:pPr>
              <a:buNone/>
            </a:pPr>
            <a:r>
              <a:rPr lang="nl-NL" dirty="0" smtClean="0"/>
              <a:t>Drie onderzoeksvragen</a:t>
            </a:r>
          </a:p>
          <a:p>
            <a:pPr>
              <a:buNone/>
            </a:pPr>
            <a:r>
              <a:rPr lang="nl-NL" dirty="0" smtClean="0"/>
              <a:t>1		Heeft verruwd taalgebruik effect op de attitude ten aanzien van de 	inhoud van de boodschap?</a:t>
            </a:r>
          </a:p>
          <a:p>
            <a:pPr>
              <a:buNone/>
            </a:pPr>
            <a:r>
              <a:rPr lang="nl-NL" dirty="0" smtClean="0"/>
              <a:t>			</a:t>
            </a:r>
            <a:r>
              <a:rPr lang="nl-NL" i="1" dirty="0" smtClean="0"/>
              <a:t>Nee</a:t>
            </a:r>
          </a:p>
          <a:p>
            <a:pPr marL="457200" indent="-457200">
              <a:buAutoNum type="arabicPlain" startAt="2"/>
            </a:pPr>
            <a:r>
              <a:rPr lang="nl-NL" dirty="0" smtClean="0"/>
              <a:t>Heeft verruwd taalgebruik effect op het imago van de politicus?</a:t>
            </a:r>
          </a:p>
          <a:p>
            <a:pPr marL="457200" indent="-457200">
              <a:buNone/>
            </a:pPr>
            <a:r>
              <a:rPr lang="nl-NL" dirty="0" smtClean="0"/>
              <a:t>		</a:t>
            </a:r>
            <a:r>
              <a:rPr lang="nl-NL" i="1" dirty="0" smtClean="0"/>
              <a:t>Ja, minder competent en aantrekkelijk</a:t>
            </a:r>
          </a:p>
          <a:p>
            <a:pPr marL="457200" indent="-457200">
              <a:buAutoNum type="arabicPlain" startAt="3"/>
            </a:pPr>
            <a:r>
              <a:rPr lang="nl-NL" dirty="0" smtClean="0"/>
              <a:t>Heeft verruwd taalgebruik effect op de waardering van het nieuwsbericht?</a:t>
            </a:r>
          </a:p>
          <a:p>
            <a:pPr marL="457200" indent="-457200">
              <a:buNone/>
            </a:pPr>
            <a:r>
              <a:rPr lang="nl-NL" dirty="0" smtClean="0"/>
              <a:t>		</a:t>
            </a:r>
            <a:r>
              <a:rPr lang="nl-NL" i="1" dirty="0" smtClean="0"/>
              <a:t>Ja, ongepaster en aantrekkelijker</a:t>
            </a:r>
          </a:p>
          <a:p>
            <a:pPr marL="457200" indent="-457200">
              <a:buNone/>
            </a:pPr>
            <a:endParaRPr lang="nl-NL" dirty="0" smtClean="0"/>
          </a:p>
          <a:p>
            <a:pPr marL="457200" indent="-457200">
              <a:buAutoNum type="arabicPlain" startAt="3"/>
            </a:pPr>
            <a:endParaRPr lang="nl-NL" dirty="0" smtClean="0"/>
          </a:p>
          <a:p>
            <a:pPr marL="457200" indent="-457200">
              <a:buNone/>
            </a:pPr>
            <a:endParaRPr lang="nl-NL" dirty="0" smtClean="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29</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3995936" y="6093296"/>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2124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3132320" y="6093296"/>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nl-NL" dirty="0" smtClean="0"/>
              <a:t>Stijl –</a:t>
            </a:r>
            <a:r>
              <a:rPr lang="nl-NL" dirty="0"/>
              <a:t> </a:t>
            </a:r>
            <a:r>
              <a:rPr lang="nl-NL" dirty="0" smtClean="0"/>
              <a:t>de Klassieke Oudheid</a:t>
            </a:r>
            <a:endParaRPr lang="nl-NL" dirty="0"/>
          </a:p>
        </p:txBody>
      </p:sp>
      <p:sp>
        <p:nvSpPr>
          <p:cNvPr id="3" name="Content Placeholder 2"/>
          <p:cNvSpPr>
            <a:spLocks noGrp="1"/>
          </p:cNvSpPr>
          <p:nvPr>
            <p:ph idx="1"/>
          </p:nvPr>
        </p:nvSpPr>
        <p:spPr>
          <a:xfrm>
            <a:off x="457199" y="1235520"/>
            <a:ext cx="8686801" cy="5361832"/>
          </a:xfrm>
        </p:spPr>
        <p:txBody>
          <a:bodyPr>
            <a:normAutofit fontScale="92500" lnSpcReduction="10000"/>
          </a:bodyPr>
          <a:lstStyle/>
          <a:p>
            <a:pPr>
              <a:buNone/>
            </a:pPr>
            <a:r>
              <a:rPr lang="nl-NL" sz="2200" dirty="0" smtClean="0"/>
              <a:t>Aristoteles </a:t>
            </a:r>
            <a:r>
              <a:rPr lang="nl-NL" sz="2200" dirty="0"/>
              <a:t> </a:t>
            </a:r>
            <a:r>
              <a:rPr lang="nl-NL" sz="2200" dirty="0" smtClean="0"/>
              <a:t>   </a:t>
            </a:r>
            <a:r>
              <a:rPr lang="nl-NL" sz="2200" i="1" dirty="0" smtClean="0"/>
              <a:t>Retorica </a:t>
            </a:r>
            <a:r>
              <a:rPr lang="nl-NL" sz="2200" dirty="0" smtClean="0"/>
              <a:t>(vierde eeuw v. C.)</a:t>
            </a:r>
            <a:r>
              <a:rPr lang="nl-NL" sz="2200" b="1" dirty="0" smtClean="0"/>
              <a:t>	</a:t>
            </a:r>
          </a:p>
          <a:p>
            <a:pPr>
              <a:buNone/>
            </a:pPr>
            <a:endParaRPr lang="nl-NL" sz="2200" dirty="0" smtClean="0"/>
          </a:p>
          <a:p>
            <a:pPr>
              <a:buNone/>
            </a:pPr>
            <a:r>
              <a:rPr lang="nl-NL" sz="2200" dirty="0" smtClean="0"/>
              <a:t>Stijlkwaliteiten</a:t>
            </a:r>
          </a:p>
          <a:p>
            <a:pPr>
              <a:buNone/>
            </a:pPr>
            <a:r>
              <a:rPr lang="nl-NL" sz="2200" dirty="0" smtClean="0"/>
              <a:t>1 helderheid, 2 passendheid, 3 ‘ongewoonheid’ </a:t>
            </a:r>
          </a:p>
          <a:p>
            <a:pPr>
              <a:buNone/>
            </a:pPr>
            <a:r>
              <a:rPr lang="nl-NL" sz="2200" dirty="0" smtClean="0"/>
              <a:t>(metaforen)</a:t>
            </a:r>
          </a:p>
          <a:p>
            <a:pPr>
              <a:buNone/>
            </a:pPr>
            <a:r>
              <a:rPr lang="en-US" sz="1700" dirty="0" smtClean="0"/>
              <a:t>														</a:t>
            </a:r>
            <a:r>
              <a:rPr lang="en-US" sz="1700" dirty="0"/>
              <a:t> </a:t>
            </a:r>
            <a:r>
              <a:rPr lang="en-US" sz="1700" dirty="0" smtClean="0"/>
              <a:t>         </a:t>
            </a:r>
            <a:r>
              <a:rPr lang="en-US" sz="1200" dirty="0" err="1" smtClean="0"/>
              <a:t>Aristoteles</a:t>
            </a:r>
            <a:r>
              <a:rPr lang="en-US" sz="1000" dirty="0" smtClean="0"/>
              <a:t> </a:t>
            </a:r>
            <a:r>
              <a:rPr lang="en-US" sz="1200" dirty="0" smtClean="0"/>
              <a:t>(384</a:t>
            </a:r>
            <a:r>
              <a:rPr lang="en-US" sz="1000" dirty="0" smtClean="0"/>
              <a:t> </a:t>
            </a:r>
            <a:r>
              <a:rPr lang="en-US" sz="1200" dirty="0"/>
              <a:t>v.</a:t>
            </a:r>
            <a:r>
              <a:rPr lang="en-US" sz="800" dirty="0"/>
              <a:t> </a:t>
            </a:r>
            <a:r>
              <a:rPr lang="en-US" sz="1200" dirty="0"/>
              <a:t>C.</a:t>
            </a:r>
            <a:r>
              <a:rPr lang="en-US" sz="800" dirty="0"/>
              <a:t> </a:t>
            </a:r>
            <a:r>
              <a:rPr lang="en-US" sz="1200" dirty="0"/>
              <a:t>-</a:t>
            </a:r>
            <a:r>
              <a:rPr lang="en-US" sz="800" dirty="0"/>
              <a:t> </a:t>
            </a:r>
            <a:r>
              <a:rPr lang="en-US" sz="1200" dirty="0"/>
              <a:t>322</a:t>
            </a:r>
            <a:r>
              <a:rPr lang="en-US" sz="900" dirty="0"/>
              <a:t> </a:t>
            </a:r>
            <a:r>
              <a:rPr lang="en-US" sz="1200" dirty="0"/>
              <a:t>v.</a:t>
            </a:r>
            <a:r>
              <a:rPr lang="en-US" sz="500" dirty="0"/>
              <a:t> </a:t>
            </a:r>
            <a:r>
              <a:rPr lang="en-US" sz="1200" dirty="0"/>
              <a:t>C.)</a:t>
            </a:r>
            <a:endParaRPr lang="nl-NL" sz="1200" dirty="0"/>
          </a:p>
          <a:p>
            <a:pPr>
              <a:buNone/>
            </a:pPr>
            <a:r>
              <a:rPr lang="nl-NL" sz="2200" dirty="0" err="1"/>
              <a:t>Quintilianus</a:t>
            </a:r>
            <a:r>
              <a:rPr lang="nl-NL" sz="2200" dirty="0"/>
              <a:t> </a:t>
            </a:r>
            <a:r>
              <a:rPr lang="nl-NL" sz="2200" dirty="0" smtClean="0"/>
              <a:t>  </a:t>
            </a:r>
            <a:r>
              <a:rPr lang="nl-NL" sz="2200" i="1" dirty="0" smtClean="0"/>
              <a:t>De </a:t>
            </a:r>
            <a:r>
              <a:rPr lang="nl-NL" sz="2200" i="1" dirty="0" err="1"/>
              <a:t>institutione</a:t>
            </a:r>
            <a:r>
              <a:rPr lang="nl-NL" sz="2200" i="1" dirty="0"/>
              <a:t> oratoria </a:t>
            </a:r>
            <a:r>
              <a:rPr lang="nl-NL" sz="2200" dirty="0" smtClean="0"/>
              <a:t>(over de opleiding  	</a:t>
            </a:r>
            <a:r>
              <a:rPr lang="nl-NL" sz="2200" dirty="0"/>
              <a:t> </a:t>
            </a:r>
            <a:r>
              <a:rPr lang="nl-NL" sz="2200" dirty="0" smtClean="0"/>
              <a:t>       						  </a:t>
            </a:r>
            <a:r>
              <a:rPr lang="nl-NL" sz="900" dirty="0" smtClean="0"/>
              <a:t> </a:t>
            </a:r>
            <a:r>
              <a:rPr lang="nl-NL" sz="2200" dirty="0" smtClean="0"/>
              <a:t>tot redenaar, eerste eeuw n. C.)</a:t>
            </a:r>
          </a:p>
          <a:p>
            <a:pPr>
              <a:buNone/>
            </a:pPr>
            <a:r>
              <a:rPr lang="nl-NL" sz="2200" dirty="0" smtClean="0"/>
              <a:t>		</a:t>
            </a:r>
          </a:p>
          <a:p>
            <a:pPr>
              <a:buNone/>
            </a:pPr>
            <a:r>
              <a:rPr lang="nl-NL" sz="2200" dirty="0" smtClean="0"/>
              <a:t>Stijlkwaliteiten</a:t>
            </a:r>
          </a:p>
          <a:p>
            <a:pPr>
              <a:buNone/>
            </a:pPr>
            <a:r>
              <a:rPr lang="nl-NL" sz="2200" dirty="0" smtClean="0"/>
              <a:t>1 taalzuiverheid, 2 duidelijkheid, </a:t>
            </a:r>
          </a:p>
          <a:p>
            <a:pPr>
              <a:buNone/>
            </a:pPr>
            <a:r>
              <a:rPr lang="nl-NL" sz="2200" dirty="0" smtClean="0"/>
              <a:t>3 versiering, 4 </a:t>
            </a:r>
            <a:r>
              <a:rPr lang="nl-NL" sz="2200" dirty="0" err="1" smtClean="0"/>
              <a:t>passendheid</a:t>
            </a:r>
            <a:r>
              <a:rPr lang="nl-NL" sz="2200" dirty="0" smtClean="0"/>
              <a:t> 							</a:t>
            </a:r>
            <a:r>
              <a:rPr lang="nl-NL" dirty="0"/>
              <a:t>	</a:t>
            </a:r>
            <a:r>
              <a:rPr lang="nl-NL" dirty="0" smtClean="0"/>
              <a:t>												      </a:t>
            </a:r>
            <a:r>
              <a:rPr lang="nl-NL" sz="2600" dirty="0" smtClean="0"/>
              <a:t>	   					    </a:t>
            </a:r>
            <a:r>
              <a:rPr lang="nl-NL" sz="1200" dirty="0" smtClean="0"/>
              <a:t>Marcus </a:t>
            </a:r>
            <a:r>
              <a:rPr lang="nl-NL" sz="1200" dirty="0" err="1" smtClean="0"/>
              <a:t>Fabius</a:t>
            </a:r>
            <a:r>
              <a:rPr lang="nl-NL" sz="1200" dirty="0" smtClean="0"/>
              <a:t> </a:t>
            </a:r>
            <a:r>
              <a:rPr lang="nl-NL" sz="1200" dirty="0" err="1" smtClean="0"/>
              <a:t>Quintilianus</a:t>
            </a:r>
            <a:endParaRPr lang="nl-NL" sz="1200" dirty="0" smtClean="0"/>
          </a:p>
          <a:p>
            <a:pPr>
              <a:buNone/>
            </a:pPr>
            <a:r>
              <a:rPr lang="nl-NL" sz="1200" dirty="0"/>
              <a:t>	</a:t>
            </a:r>
            <a:r>
              <a:rPr lang="nl-NL" sz="1200" dirty="0" smtClean="0"/>
              <a:t>														    	   (±35-±100 n. C.)</a:t>
            </a:r>
            <a:endParaRPr lang="nl-NL" dirty="0" smtClean="0"/>
          </a:p>
        </p:txBody>
      </p:sp>
      <p:pic>
        <p:nvPicPr>
          <p:cNvPr id="4" name="Afbeelding 3" descr="http://www.nvon.nl/sites/nvon.nl/files/u2458/aristoteles.jpg">
            <a:hlinkClick r:id="rId3"/>
          </p:cNvPr>
          <p:cNvPicPr/>
          <p:nvPr/>
        </p:nvPicPr>
        <p:blipFill rotWithShape="1">
          <a:blip r:embed="rId4" cstate="print">
            <a:extLst>
              <a:ext uri="{28A0092B-C50C-407E-A947-70E740481C1C}">
                <a14:useLocalDpi xmlns:a14="http://schemas.microsoft.com/office/drawing/2010/main" val="0"/>
              </a:ext>
            </a:extLst>
          </a:blip>
          <a:srcRect t="-4404" b="11694"/>
          <a:stretch/>
        </p:blipFill>
        <p:spPr bwMode="auto">
          <a:xfrm>
            <a:off x="6923780" y="908720"/>
            <a:ext cx="2159635" cy="2373099"/>
          </a:xfrm>
          <a:prstGeom prst="rect">
            <a:avLst/>
          </a:prstGeom>
          <a:noFill/>
          <a:ln>
            <a:noFill/>
          </a:ln>
        </p:spPr>
      </p:pic>
      <p:pic>
        <p:nvPicPr>
          <p:cNvPr id="5" name="Afbeelding 4" descr="http://3.bp.blogspot.com/-2viDxzZCzIc/T7_j6cTuBDI/AAAAAAAAJiQ/5yvtdozctlA/s400/Quintilianus.jpg">
            <a:hlinkClick r:id="rId5"/>
          </p:cNvPr>
          <p:cNvPicPr/>
          <p:nvPr/>
        </p:nvPicPr>
        <p:blipFill rotWithShape="1">
          <a:blip r:embed="rId6" cstate="print">
            <a:extLst>
              <a:ext uri="{28A0092B-C50C-407E-A947-70E740481C1C}">
                <a14:useLocalDpi xmlns:a14="http://schemas.microsoft.com/office/drawing/2010/main" val="0"/>
              </a:ext>
            </a:extLst>
          </a:blip>
          <a:srcRect l="5743" t="2810" r="8476" b="26783"/>
          <a:stretch/>
        </p:blipFill>
        <p:spPr bwMode="auto">
          <a:xfrm>
            <a:off x="7029218" y="3717032"/>
            <a:ext cx="2007278" cy="2232248"/>
          </a:xfrm>
          <a:prstGeom prst="rect">
            <a:avLst/>
          </a:prstGeom>
          <a:noFill/>
          <a:ln>
            <a:noFill/>
          </a:ln>
          <a:extLst>
            <a:ext uri="{53640926-AAD7-44D8-BBD7-CCE9431645EC}">
              <a14:shadowObscured xmlns:a14="http://schemas.microsoft.com/office/drawing/2010/main"/>
            </a:ext>
          </a:extLst>
        </p:spPr>
      </p:pic>
      <p:sp>
        <p:nvSpPr>
          <p:cNvPr id="6" name="Tijdelijke aanduiding voor dianummer 5"/>
          <p:cNvSpPr>
            <a:spLocks noGrp="1"/>
          </p:cNvSpPr>
          <p:nvPr>
            <p:ph type="sldNum" sz="quarter" idx="11"/>
          </p:nvPr>
        </p:nvSpPr>
        <p:spPr/>
        <p:txBody>
          <a:bodyPr/>
          <a:lstStyle/>
          <a:p>
            <a:fld id="{32CE18F7-E41C-44B1-8C41-BF396BD66115}" type="slidenum">
              <a:rPr lang="nl-NL" smtClean="0"/>
              <a:pPr/>
              <a:t>3</a:t>
            </a:fld>
            <a:endParaRPr lang="nl-NL"/>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effect van stijl  2		conclusie</a:t>
            </a:r>
            <a:endParaRPr lang="nl-NL" dirty="0"/>
          </a:p>
        </p:txBody>
      </p:sp>
      <p:sp>
        <p:nvSpPr>
          <p:cNvPr id="3" name="Tijdelijke aanduiding voor inhoud 2"/>
          <p:cNvSpPr>
            <a:spLocks noGrp="1"/>
          </p:cNvSpPr>
          <p:nvPr>
            <p:ph idx="1"/>
          </p:nvPr>
        </p:nvSpPr>
        <p:spPr/>
        <p:txBody>
          <a:bodyPr/>
          <a:lstStyle/>
          <a:p>
            <a:pPr algn="ctr">
              <a:buNone/>
            </a:pPr>
            <a:endParaRPr lang="nl-NL" dirty="0" smtClean="0"/>
          </a:p>
          <a:p>
            <a:pPr algn="ctr">
              <a:buNone/>
            </a:pPr>
            <a:endParaRPr lang="nl-NL" dirty="0"/>
          </a:p>
          <a:p>
            <a:pPr algn="ctr">
              <a:buNone/>
            </a:pPr>
            <a:r>
              <a:rPr lang="nl-NL" dirty="0" smtClean="0"/>
              <a:t>Liever </a:t>
            </a:r>
            <a:r>
              <a:rPr lang="nl-NL" dirty="0"/>
              <a:t>niet </a:t>
            </a:r>
            <a:r>
              <a:rPr lang="nl-NL" i="1" dirty="0"/>
              <a:t>knettergek</a:t>
            </a:r>
          </a:p>
          <a:p>
            <a:pPr algn="ctr">
              <a:buNone/>
            </a:pPr>
            <a:r>
              <a:rPr lang="nl-NL" dirty="0"/>
              <a:t>Toch maar een blad voor de mond.</a:t>
            </a:r>
            <a:endParaRPr lang="en-US" dirty="0"/>
          </a:p>
          <a:p>
            <a:endParaRPr lang="nl-NL" dirty="0"/>
          </a:p>
          <a:p>
            <a:endParaRPr lang="nl-NL"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30</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3995936" y="6093296"/>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09387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Toegift</a:t>
            </a:r>
            <a:r>
              <a:rPr lang="nl-NL" dirty="0"/>
              <a:t>: </a:t>
            </a:r>
            <a:r>
              <a:rPr lang="nl-NL" dirty="0" smtClean="0"/>
              <a:t>stilistiek en normen</a:t>
            </a:r>
            <a:endParaRPr lang="nl-NL" dirty="0"/>
          </a:p>
        </p:txBody>
      </p:sp>
      <p:sp>
        <p:nvSpPr>
          <p:cNvPr id="3" name="Tijdelijke aanduiding voor inhoud 2"/>
          <p:cNvSpPr>
            <a:spLocks noGrp="1"/>
          </p:cNvSpPr>
          <p:nvPr>
            <p:ph idx="1"/>
          </p:nvPr>
        </p:nvSpPr>
        <p:spPr/>
        <p:txBody>
          <a:bodyPr/>
          <a:lstStyle/>
          <a:p>
            <a:pPr>
              <a:buNone/>
            </a:pPr>
            <a:endParaRPr lang="nl-NL" dirty="0" smtClean="0"/>
          </a:p>
          <a:p>
            <a:pPr>
              <a:buNone/>
            </a:pPr>
            <a:endParaRPr lang="nl-NL" dirty="0" smtClean="0"/>
          </a:p>
          <a:p>
            <a:pPr>
              <a:buNone/>
            </a:pPr>
            <a:r>
              <a:rPr lang="nl-NL" i="1" dirty="0" smtClean="0"/>
              <a:t>Hun hebben meer zakgeld als mij.</a:t>
            </a:r>
          </a:p>
          <a:p>
            <a:pPr>
              <a:buNone/>
            </a:pPr>
            <a:endParaRPr lang="nl-NL" i="1" dirty="0" smtClean="0"/>
          </a:p>
          <a:p>
            <a:pPr>
              <a:buNone/>
            </a:pPr>
            <a:r>
              <a:rPr lang="nl-NL" dirty="0" smtClean="0"/>
              <a:t>Waarom zou dat fout zijn?  </a:t>
            </a:r>
          </a:p>
          <a:p>
            <a:pPr>
              <a:buNone/>
            </a:pPr>
            <a:r>
              <a:rPr lang="nl-NL" dirty="0" smtClean="0"/>
              <a:t>Wat heeft dit met stijl te maken?</a:t>
            </a:r>
            <a:endParaRPr lang="nl-NL"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31</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3995936" y="6093296"/>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0383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Stijloefeningen</a:t>
            </a:r>
            <a:endParaRPr lang="nl-NL" dirty="0"/>
          </a:p>
        </p:txBody>
      </p:sp>
      <p:sp>
        <p:nvSpPr>
          <p:cNvPr id="3" name="Tijdelijke aanduiding voor inhoud 2"/>
          <p:cNvSpPr>
            <a:spLocks noGrp="1"/>
          </p:cNvSpPr>
          <p:nvPr>
            <p:ph idx="1"/>
          </p:nvPr>
        </p:nvSpPr>
        <p:spPr>
          <a:xfrm>
            <a:off x="457199" y="1235520"/>
            <a:ext cx="8569027" cy="4677918"/>
          </a:xfrm>
        </p:spPr>
        <p:txBody>
          <a:bodyPr/>
          <a:lstStyle/>
          <a:p>
            <a:pPr>
              <a:buNone/>
            </a:pPr>
            <a:r>
              <a:rPr lang="nl-NL" dirty="0" smtClean="0"/>
              <a:t>Raymond </a:t>
            </a:r>
            <a:r>
              <a:rPr lang="nl-NL" dirty="0" err="1" smtClean="0"/>
              <a:t>Queneau</a:t>
            </a:r>
            <a:r>
              <a:rPr lang="nl-NL" dirty="0" smtClean="0"/>
              <a:t> (1947, 1978 </a:t>
            </a:r>
            <a:r>
              <a:rPr lang="nl-NL" dirty="0" err="1" smtClean="0"/>
              <a:t>Rudy</a:t>
            </a:r>
            <a:r>
              <a:rPr lang="nl-NL" dirty="0" smtClean="0"/>
              <a:t> </a:t>
            </a:r>
            <a:r>
              <a:rPr lang="nl-NL" dirty="0" err="1" smtClean="0"/>
              <a:t>Kousbroek</a:t>
            </a:r>
            <a:r>
              <a:rPr lang="nl-NL" dirty="0" smtClean="0"/>
              <a:t>)</a:t>
            </a:r>
          </a:p>
          <a:p>
            <a:pPr>
              <a:buNone/>
            </a:pPr>
            <a:endParaRPr lang="nl-NL" dirty="0" smtClean="0"/>
          </a:p>
          <a:p>
            <a:pPr>
              <a:buNone/>
            </a:pPr>
            <a:r>
              <a:rPr lang="nl-NL" dirty="0" smtClean="0"/>
              <a:t>99+ variaties op:</a:t>
            </a:r>
          </a:p>
          <a:p>
            <a:pPr>
              <a:buNone/>
            </a:pPr>
            <a:r>
              <a:rPr lang="nl-NL" dirty="0" smtClean="0"/>
              <a:t>	</a:t>
            </a:r>
            <a:endParaRPr lang="nl-NL" sz="1100" dirty="0" smtClean="0"/>
          </a:p>
          <a:p>
            <a:pPr>
              <a:buNone/>
            </a:pPr>
            <a:r>
              <a:rPr lang="nl-NL" sz="1100" dirty="0" smtClean="0"/>
              <a:t>	</a:t>
            </a:r>
            <a:r>
              <a:rPr lang="nl-NL" dirty="0" smtClean="0"/>
              <a:t>Ik stond in de tram, in lijn 16. Het was spitsuur. Ik zag </a:t>
            </a:r>
            <a:r>
              <a:rPr lang="nl-NL" dirty="0"/>
              <a:t>	 </a:t>
            </a:r>
            <a:r>
              <a:rPr lang="nl-NL" dirty="0" smtClean="0"/>
              <a:t>	            een</a:t>
            </a:r>
            <a:r>
              <a:rPr lang="nl-NL" sz="1400" dirty="0" smtClean="0"/>
              <a:t> </a:t>
            </a:r>
            <a:r>
              <a:rPr lang="nl-NL" dirty="0" smtClean="0"/>
              <a:t>man</a:t>
            </a:r>
            <a:r>
              <a:rPr lang="nl-NL" sz="1400" dirty="0" smtClean="0"/>
              <a:t> </a:t>
            </a:r>
            <a:r>
              <a:rPr lang="nl-NL" dirty="0" smtClean="0"/>
              <a:t>die</a:t>
            </a:r>
            <a:r>
              <a:rPr lang="nl-NL" sz="1400" dirty="0" smtClean="0"/>
              <a:t> </a:t>
            </a:r>
            <a:r>
              <a:rPr lang="nl-NL" dirty="0" smtClean="0"/>
              <a:t>opviel</a:t>
            </a:r>
            <a:r>
              <a:rPr lang="nl-NL" sz="1400" dirty="0" smtClean="0"/>
              <a:t> </a:t>
            </a:r>
            <a:r>
              <a:rPr lang="nl-NL" dirty="0" smtClean="0"/>
              <a:t>door</a:t>
            </a:r>
            <a:r>
              <a:rPr lang="nl-NL" sz="1400" dirty="0" smtClean="0"/>
              <a:t> </a:t>
            </a:r>
            <a:r>
              <a:rPr lang="nl-NL" dirty="0" smtClean="0"/>
              <a:t>een</a:t>
            </a:r>
            <a:r>
              <a:rPr lang="nl-NL" sz="1400" dirty="0" smtClean="0"/>
              <a:t> </a:t>
            </a:r>
            <a:r>
              <a:rPr lang="nl-NL" dirty="0" smtClean="0"/>
              <a:t>lange</a:t>
            </a:r>
            <a:r>
              <a:rPr lang="nl-NL" sz="1400" dirty="0" smtClean="0"/>
              <a:t> </a:t>
            </a:r>
            <a:r>
              <a:rPr lang="nl-NL" dirty="0" smtClean="0"/>
              <a:t>nek</a:t>
            </a:r>
            <a:r>
              <a:rPr lang="nl-NL" sz="1400" dirty="0" smtClean="0"/>
              <a:t> </a:t>
            </a:r>
            <a:r>
              <a:rPr lang="nl-NL" dirty="0" smtClean="0"/>
              <a:t>en</a:t>
            </a:r>
            <a:r>
              <a:rPr lang="nl-NL" sz="1400" dirty="0" smtClean="0"/>
              <a:t> </a:t>
            </a:r>
            <a:r>
              <a:rPr lang="nl-NL" dirty="0" smtClean="0"/>
              <a:t>een</a:t>
            </a:r>
            <a:r>
              <a:rPr lang="nl-NL" sz="1400" dirty="0" smtClean="0"/>
              <a:t> </a:t>
            </a:r>
            <a:r>
              <a:rPr lang="nl-NL" dirty="0" smtClean="0"/>
              <a:t>vreemde 		   hoed. Die man maakte ruzie met een medepassagier </a:t>
            </a:r>
            <a:r>
              <a:rPr lang="nl-NL" dirty="0"/>
              <a:t>die tegen </a:t>
            </a:r>
            <a:r>
              <a:rPr lang="nl-NL" dirty="0" smtClean="0"/>
              <a:t>	      </a:t>
            </a:r>
            <a:r>
              <a:rPr lang="nl-NL" dirty="0"/>
              <a:t>	</a:t>
            </a:r>
            <a:r>
              <a:rPr lang="nl-NL" dirty="0" smtClean="0"/>
              <a:t> </a:t>
            </a:r>
            <a:r>
              <a:rPr lang="nl-NL" sz="1100" dirty="0" smtClean="0"/>
              <a:t>Raymond </a:t>
            </a:r>
            <a:r>
              <a:rPr lang="nl-NL" sz="1100" dirty="0" err="1"/>
              <a:t>Queneau</a:t>
            </a:r>
            <a:r>
              <a:rPr lang="nl-NL" sz="1100" dirty="0"/>
              <a:t> </a:t>
            </a:r>
            <a:r>
              <a:rPr lang="nl-NL" dirty="0" smtClean="0"/>
              <a:t>	    hem was aangebotst. Maar het werd geen echte ruzie, 	   </a:t>
            </a:r>
            <a:r>
              <a:rPr lang="en-US" sz="1100" dirty="0" smtClean="0"/>
              <a:t>(</a:t>
            </a:r>
            <a:r>
              <a:rPr lang="en-US" sz="1100" dirty="0"/>
              <a:t>1903 – 1976) </a:t>
            </a:r>
            <a:r>
              <a:rPr lang="en-US" sz="1100" dirty="0" smtClean="0"/>
              <a:t>     </a:t>
            </a:r>
            <a:r>
              <a:rPr lang="nl-NL" dirty="0" smtClean="0"/>
              <a:t>en de man ging zitten.</a:t>
            </a:r>
          </a:p>
          <a:p>
            <a:pPr>
              <a:buNone/>
            </a:pPr>
            <a:r>
              <a:rPr lang="nl-NL" dirty="0" smtClean="0"/>
              <a:t>	Later op die dag zag ik dezelfde man bij toeval weer. 				      Er stond toen iemand bij hem die zei dat er een extra 			      knoop aan zijn jas moest.</a:t>
            </a:r>
            <a:endParaRPr lang="nl-NL" dirty="0"/>
          </a:p>
        </p:txBody>
      </p:sp>
      <p:pic>
        <p:nvPicPr>
          <p:cNvPr id="4" name="Afbeelding 3" descr="https://encrypted-tbn2.gstatic.com/images?q=tbn:ANd9GcQiXnxqGUmx2gamuAFdTsR8oXxbr729STdq5eUMOVh5Gx9Xv_bP">
            <a:hlinkClick r:id="rId2"/>
          </p:cNvPr>
          <p:cNvPicPr/>
          <p:nvPr/>
        </p:nvPicPr>
        <p:blipFill rotWithShape="1">
          <a:blip r:embed="rId3" cstate="print">
            <a:extLst>
              <a:ext uri="{28A0092B-C50C-407E-A947-70E740481C1C}">
                <a14:useLocalDpi xmlns:a14="http://schemas.microsoft.com/office/drawing/2010/main" val="0"/>
              </a:ext>
            </a:extLst>
          </a:blip>
          <a:srcRect/>
          <a:stretch/>
        </p:blipFill>
        <p:spPr bwMode="auto">
          <a:xfrm>
            <a:off x="7092280" y="1052736"/>
            <a:ext cx="1933947" cy="2736304"/>
          </a:xfrm>
          <a:prstGeom prst="rect">
            <a:avLst/>
          </a:prstGeom>
          <a:noFill/>
          <a:ln>
            <a:noFill/>
          </a:ln>
        </p:spPr>
      </p:pic>
      <p:sp>
        <p:nvSpPr>
          <p:cNvPr id="5" name="Tijdelijke aanduiding voor dianummer 4"/>
          <p:cNvSpPr>
            <a:spLocks noGrp="1"/>
          </p:cNvSpPr>
          <p:nvPr>
            <p:ph type="sldNum" sz="quarter" idx="11"/>
          </p:nvPr>
        </p:nvSpPr>
        <p:spPr/>
        <p:txBody>
          <a:bodyPr/>
          <a:lstStyle/>
          <a:p>
            <a:fld id="{32CE18F7-E41C-44B1-8C41-BF396BD66115}" type="slidenum">
              <a:rPr lang="nl-NL" smtClean="0"/>
              <a:pPr/>
              <a:t>4</a:t>
            </a:fld>
            <a:endParaRPr lang="nl-NL"/>
          </a:p>
        </p:txBody>
      </p:sp>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080" t="29281" r="18843" b="58562"/>
          <a:stretch/>
        </p:blipFill>
        <p:spPr bwMode="auto">
          <a:xfrm>
            <a:off x="3995936" y="6093296"/>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Stijloefening 1</a:t>
            </a:r>
            <a:endParaRPr lang="nl-NL" dirty="0"/>
          </a:p>
        </p:txBody>
      </p:sp>
      <p:sp>
        <p:nvSpPr>
          <p:cNvPr id="3" name="Tijdelijke aanduiding voor inhoud 2"/>
          <p:cNvSpPr>
            <a:spLocks noGrp="1"/>
          </p:cNvSpPr>
          <p:nvPr>
            <p:ph idx="1"/>
          </p:nvPr>
        </p:nvSpPr>
        <p:spPr/>
        <p:txBody>
          <a:bodyPr/>
          <a:lstStyle/>
          <a:p>
            <a:pPr>
              <a:buNone/>
            </a:pPr>
            <a:r>
              <a:rPr lang="nl-NL" dirty="0" smtClean="0"/>
              <a:t>	Wat stonden we op elkaar gepakt daar op dat achterbalkon van die tram! En die jongeman, wat zag die er stom en belachelijk uit! En wat </a:t>
            </a:r>
            <a:r>
              <a:rPr lang="nl-NL" dirty="0" err="1" smtClean="0"/>
              <a:t>doet-ie</a:t>
            </a:r>
            <a:r>
              <a:rPr lang="nl-NL" dirty="0" smtClean="0"/>
              <a:t>? </a:t>
            </a:r>
            <a:r>
              <a:rPr lang="nl-NL" dirty="0" err="1" smtClean="0"/>
              <a:t>Als-ie</a:t>
            </a:r>
            <a:r>
              <a:rPr lang="nl-NL" dirty="0" smtClean="0"/>
              <a:t> me daar geen ruzie gaat staan zoeken met de een of ander, die – volgens hem dan, dat jonge ventje – stond te dringen! En daarna </a:t>
            </a:r>
            <a:r>
              <a:rPr lang="nl-NL" dirty="0" err="1" smtClean="0"/>
              <a:t>weet-ie</a:t>
            </a:r>
            <a:r>
              <a:rPr lang="nl-NL" dirty="0" smtClean="0"/>
              <a:t> niets beters te doen dan gauw op een vrijgekomen plaats te gaan zitten. In plaats van ’m vrij te houden voor een dame! </a:t>
            </a:r>
          </a:p>
          <a:p>
            <a:pPr>
              <a:buNone/>
            </a:pPr>
            <a:r>
              <a:rPr lang="nl-NL" dirty="0" smtClean="0"/>
              <a:t>	Twee uur later, raad eens wie ik tegenkom bij het Concertgebouw? Diezelfde slungel! Bezig zich kleedkundige adviezen te laten geven door een vrind van ’m! Niet te geloven!</a:t>
            </a:r>
            <a:endParaRPr lang="nl-NL"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5</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3995936" y="6093296"/>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Stijloefening 2</a:t>
            </a:r>
            <a:endParaRPr lang="nl-NL" dirty="0"/>
          </a:p>
        </p:txBody>
      </p:sp>
      <p:sp>
        <p:nvSpPr>
          <p:cNvPr id="3" name="Tijdelijke aanduiding voor inhoud 2"/>
          <p:cNvSpPr>
            <a:spLocks noGrp="1"/>
          </p:cNvSpPr>
          <p:nvPr>
            <p:ph idx="1"/>
          </p:nvPr>
        </p:nvSpPr>
        <p:spPr/>
        <p:txBody>
          <a:bodyPr/>
          <a:lstStyle/>
          <a:p>
            <a:pPr>
              <a:buNone/>
            </a:pPr>
            <a:r>
              <a:rPr lang="nl-NL" dirty="0" smtClean="0"/>
              <a:t>	Ik was heden wel te spreken over mijn kledij. Ik wijdde een nieuwe hoed in, lang niet onchic, en een overjas waarvan ik vond dat hij er wezen mocht. Bij het Concertgebouw een vrind ontmoet, die mijn ongenoegen tracht te vergallen door me te willen bewijzen dat </a:t>
            </a:r>
            <a:r>
              <a:rPr lang="nl-NL" dirty="0" err="1" smtClean="0"/>
              <a:t>m’n</a:t>
            </a:r>
            <a:r>
              <a:rPr lang="nl-NL" dirty="0" smtClean="0"/>
              <a:t> jas wijkt bij de revers en dat ik er een extra knoop aan moet laten zetten. Aan kritiek op mijn hoofddeksel heeft hij zich toch maar niet gewaagd.</a:t>
            </a:r>
          </a:p>
          <a:p>
            <a:pPr>
              <a:buNone/>
            </a:pPr>
            <a:r>
              <a:rPr lang="nl-NL" dirty="0" smtClean="0"/>
              <a:t>	Even tevoren op een bevredigende wijze een toevallige vlegel op zijn nummer gezet die me opzettelijk onder zijn gewicht verpletterde telkens wanneer er bij het in- en uitstappen mensen langskwamen. Dit speelde zich af in een van die goedverlaten stukken gemeenteblik die zich tot de nok toe vullen met gepeupel precies op het ogenblik dat ik moet gedogen mij erdoor te laten vervoeren.</a:t>
            </a:r>
            <a:endParaRPr lang="nl-NL"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6</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3995936" y="6093296"/>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Stijloefening 3</a:t>
            </a:r>
            <a:endParaRPr lang="nl-NL" dirty="0"/>
          </a:p>
        </p:txBody>
      </p:sp>
      <p:sp>
        <p:nvSpPr>
          <p:cNvPr id="3" name="Tijdelijke aanduiding voor inhoud 2"/>
          <p:cNvSpPr>
            <a:spLocks noGrp="1"/>
          </p:cNvSpPr>
          <p:nvPr>
            <p:ph idx="1"/>
          </p:nvPr>
        </p:nvSpPr>
        <p:spPr/>
        <p:txBody>
          <a:bodyPr/>
          <a:lstStyle/>
          <a:p>
            <a:pPr>
              <a:buNone/>
            </a:pPr>
            <a:r>
              <a:rPr lang="nl-NL" dirty="0" smtClean="0"/>
              <a:t>	Kom, zegt moeder tegen Janneke, we gaan vandaag met de tram. Ha fijn, mag </a:t>
            </a:r>
            <a:r>
              <a:rPr lang="nl-NL" dirty="0" err="1" smtClean="0"/>
              <a:t>Jip</a:t>
            </a:r>
            <a:r>
              <a:rPr lang="nl-NL" dirty="0" smtClean="0"/>
              <a:t> ook mee? Nou, vooruit dan maar. Het is heel druk in de tram. Op alle stoelen zit al iemand. En er moeten nog veel mensen naar binnen. Die moeten blijven staan. Kijk eens, kijk eens, roepen </a:t>
            </a:r>
            <a:r>
              <a:rPr lang="nl-NL" dirty="0" err="1" smtClean="0"/>
              <a:t>Jip</a:t>
            </a:r>
            <a:r>
              <a:rPr lang="nl-NL" dirty="0" smtClean="0"/>
              <a:t> en Janneke. Die meneer! Dat lijkt wel een giraf. Moeder krijgt een kleur en fluistert: </a:t>
            </a:r>
            <a:r>
              <a:rPr lang="nl-NL" dirty="0" err="1" smtClean="0"/>
              <a:t>sstt</a:t>
            </a:r>
            <a:r>
              <a:rPr lang="nl-NL" dirty="0" smtClean="0"/>
              <a:t>, stil toch. Maar de meneer hoort gelukkig niets. Plotseling wordt de </a:t>
            </a:r>
            <a:r>
              <a:rPr lang="nl-NL" dirty="0" err="1" smtClean="0"/>
              <a:t>giraf-meneer</a:t>
            </a:r>
            <a:r>
              <a:rPr lang="nl-NL" dirty="0" smtClean="0"/>
              <a:t> heel boos. Hij schreeuwt allemaal lelijke woorden. </a:t>
            </a:r>
            <a:r>
              <a:rPr lang="nl-NL" dirty="0" err="1" smtClean="0"/>
              <a:t>Jip</a:t>
            </a:r>
            <a:r>
              <a:rPr lang="nl-NL" dirty="0" smtClean="0"/>
              <a:t> wordt bang, en Janneke ook. (…)</a:t>
            </a:r>
          </a:p>
          <a:p>
            <a:pPr>
              <a:buNone/>
            </a:pPr>
            <a:r>
              <a:rPr lang="nl-NL" dirty="0" smtClean="0"/>
              <a:t>	Als ze klaar zijn met boodschappen doen, mogen ze weer in de tram. Nu is de tram bijna leeg. Ga maar bij het raam zitten, zegt moeder. Kijk eens, roept </a:t>
            </a:r>
            <a:r>
              <a:rPr lang="nl-NL" dirty="0" err="1" smtClean="0"/>
              <a:t>Jip</a:t>
            </a:r>
            <a:r>
              <a:rPr lang="nl-NL" dirty="0" smtClean="0"/>
              <a:t>, ik zie die boze </a:t>
            </a:r>
            <a:r>
              <a:rPr lang="nl-NL" dirty="0" err="1" smtClean="0"/>
              <a:t>giraf-meneer</a:t>
            </a:r>
            <a:r>
              <a:rPr lang="nl-NL" dirty="0" smtClean="0"/>
              <a:t>. Ik wil later nooit zulke gekke kleren aan, zegt Janneke. Gek hoor, zegt moeder, zo’n jas met zo weinig knopen. De tram rijdt al weer verder..</a:t>
            </a:r>
            <a:endParaRPr lang="nl-NL"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7</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3995936" y="6093296"/>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Stijloordelen</a:t>
            </a:r>
            <a:endParaRPr lang="nl-NL" dirty="0"/>
          </a:p>
        </p:txBody>
      </p:sp>
      <p:sp>
        <p:nvSpPr>
          <p:cNvPr id="3" name="Tijdelijke aanduiding voor inhoud 2"/>
          <p:cNvSpPr>
            <a:spLocks noGrp="1"/>
          </p:cNvSpPr>
          <p:nvPr>
            <p:ph idx="1"/>
          </p:nvPr>
        </p:nvSpPr>
        <p:spPr/>
        <p:txBody>
          <a:bodyPr/>
          <a:lstStyle/>
          <a:p>
            <a:pPr>
              <a:buNone/>
            </a:pPr>
            <a:endParaRPr lang="nl-NL" dirty="0" smtClean="0"/>
          </a:p>
          <a:p>
            <a:pPr>
              <a:buNone/>
            </a:pPr>
            <a:endParaRPr lang="nl-NL" dirty="0" smtClean="0"/>
          </a:p>
          <a:p>
            <a:pPr>
              <a:buNone/>
            </a:pPr>
            <a:r>
              <a:rPr lang="nl-NL" dirty="0" smtClean="0"/>
              <a:t>	ouderwets   grappig   zakelijk  </a:t>
            </a:r>
          </a:p>
          <a:p>
            <a:pPr>
              <a:buNone/>
            </a:pPr>
            <a:r>
              <a:rPr lang="nl-NL" dirty="0" smtClean="0"/>
              <a:t>	prettig   ingewikkeld   informeel  </a:t>
            </a:r>
          </a:p>
          <a:p>
            <a:pPr>
              <a:buNone/>
            </a:pPr>
            <a:r>
              <a:rPr lang="nl-NL" dirty="0" smtClean="0"/>
              <a:t>	levendig   wijdlopig   beeldend  </a:t>
            </a:r>
          </a:p>
          <a:p>
            <a:pPr>
              <a:buNone/>
            </a:pPr>
            <a:r>
              <a:rPr lang="nl-NL" dirty="0" smtClean="0"/>
              <a:t>	kinderlijk   snobistisch …  </a:t>
            </a:r>
          </a:p>
          <a:p>
            <a:pPr>
              <a:buNone/>
            </a:pPr>
            <a:r>
              <a:rPr lang="nl-NL" dirty="0" smtClean="0"/>
              <a:t>	…</a:t>
            </a:r>
            <a:endParaRPr lang="nl-NL"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8</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3995936" y="6093296"/>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Stijltyperingen</a:t>
            </a:r>
            <a:endParaRPr lang="nl-NL" dirty="0"/>
          </a:p>
        </p:txBody>
      </p:sp>
      <p:sp>
        <p:nvSpPr>
          <p:cNvPr id="3" name="Tijdelijke aanduiding voor inhoud 2"/>
          <p:cNvSpPr>
            <a:spLocks noGrp="1"/>
          </p:cNvSpPr>
          <p:nvPr>
            <p:ph idx="1"/>
          </p:nvPr>
        </p:nvSpPr>
        <p:spPr/>
        <p:txBody>
          <a:bodyPr>
            <a:normAutofit/>
          </a:bodyPr>
          <a:lstStyle/>
          <a:p>
            <a:pPr algn="just">
              <a:buNone/>
            </a:pPr>
            <a:r>
              <a:rPr lang="nl-NL" dirty="0" smtClean="0"/>
              <a:t>1  		persoonlijkheid			</a:t>
            </a:r>
            <a:r>
              <a:rPr lang="nl-NL" i="1" dirty="0" smtClean="0"/>
              <a:t>de stijl van Grunberg</a:t>
            </a:r>
          </a:p>
          <a:p>
            <a:pPr marL="457200" indent="-457200">
              <a:buAutoNum type="arabicPlain" startAt="2"/>
            </a:pPr>
            <a:r>
              <a:rPr lang="nl-NL" dirty="0" smtClean="0"/>
              <a:t>geslacht				</a:t>
            </a:r>
            <a:r>
              <a:rPr lang="nl-NL" i="1" dirty="0" smtClean="0"/>
              <a:t>mannentaal, vrouwenpraat</a:t>
            </a:r>
          </a:p>
          <a:p>
            <a:pPr marL="457200" indent="-457200">
              <a:buAutoNum type="arabicPlain" startAt="3"/>
            </a:pPr>
            <a:r>
              <a:rPr lang="nl-NL" dirty="0" smtClean="0"/>
              <a:t>leeftijd					</a:t>
            </a:r>
            <a:r>
              <a:rPr lang="nl-NL" i="1" dirty="0" smtClean="0"/>
              <a:t>kleutertaal</a:t>
            </a:r>
          </a:p>
          <a:p>
            <a:pPr marL="457200" indent="-457200">
              <a:buAutoNum type="arabicPlain" startAt="4"/>
            </a:pPr>
            <a:r>
              <a:rPr lang="nl-NL" dirty="0" smtClean="0"/>
              <a:t>beroep	 				</a:t>
            </a:r>
            <a:r>
              <a:rPr lang="nl-NL" i="1" dirty="0" smtClean="0"/>
              <a:t>ambtenarentaal </a:t>
            </a:r>
          </a:p>
          <a:p>
            <a:pPr marL="457200" indent="-457200">
              <a:buAutoNum type="arabicPlain" startAt="4"/>
            </a:pPr>
            <a:endParaRPr lang="nl-NL" i="1" dirty="0" smtClean="0"/>
          </a:p>
          <a:p>
            <a:pPr marL="457200" indent="-457200">
              <a:buAutoNum type="arabicPlain" startAt="4"/>
            </a:pPr>
            <a:r>
              <a:rPr lang="nl-NL" dirty="0" smtClean="0"/>
              <a:t>relatie S en L 			</a:t>
            </a:r>
            <a:r>
              <a:rPr lang="nl-NL" i="1" dirty="0" smtClean="0"/>
              <a:t>informeel taalgebruik</a:t>
            </a:r>
          </a:p>
          <a:p>
            <a:pPr marL="457200" indent="-457200">
              <a:buNone/>
            </a:pPr>
            <a:r>
              <a:rPr lang="nl-NL" dirty="0" smtClean="0"/>
              <a:t>6	relatie </a:t>
            </a:r>
            <a:r>
              <a:rPr lang="nl-NL" dirty="0" err="1" smtClean="0"/>
              <a:t>vorm-inhoud</a:t>
            </a:r>
            <a:r>
              <a:rPr lang="nl-NL" dirty="0" smtClean="0"/>
              <a:t>		</a:t>
            </a:r>
            <a:r>
              <a:rPr lang="nl-NL" i="1" dirty="0" smtClean="0"/>
              <a:t>omslachtig taalgebruik</a:t>
            </a:r>
          </a:p>
          <a:p>
            <a:pPr marL="457200" indent="-457200">
              <a:buNone/>
            </a:pPr>
            <a:r>
              <a:rPr lang="nl-NL" dirty="0" smtClean="0"/>
              <a:t>7	attitude					</a:t>
            </a:r>
            <a:r>
              <a:rPr lang="nl-NL" i="1" dirty="0" smtClean="0"/>
              <a:t>geëmotioneerd taalgebruik</a:t>
            </a:r>
          </a:p>
          <a:p>
            <a:pPr marL="457200" indent="-457200">
              <a:buNone/>
            </a:pPr>
            <a:r>
              <a:rPr lang="nl-NL" dirty="0" smtClean="0"/>
              <a:t>8	tekstsoort				</a:t>
            </a:r>
            <a:r>
              <a:rPr lang="nl-NL" i="1" dirty="0" smtClean="0"/>
              <a:t>wetstaal</a:t>
            </a:r>
          </a:p>
          <a:p>
            <a:pPr marL="457200" indent="-457200">
              <a:buNone/>
            </a:pPr>
            <a:r>
              <a:rPr lang="nl-NL" dirty="0" smtClean="0"/>
              <a:t>…</a:t>
            </a:r>
          </a:p>
          <a:p>
            <a:pPr marL="457200" indent="-457200">
              <a:buNone/>
            </a:pPr>
            <a:endParaRPr lang="nl-NL" dirty="0" smtClean="0"/>
          </a:p>
          <a:p>
            <a:pPr marL="457200" indent="-457200">
              <a:buAutoNum type="arabicPlain" startAt="4"/>
            </a:pPr>
            <a:endParaRPr lang="nl-NL"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9</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3995936" y="6093296"/>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_TilburgUniversity">
  <a:themeElements>
    <a:clrScheme name="Universiteit van Tilburg">
      <a:dk1>
        <a:sysClr val="windowText" lastClr="000000"/>
      </a:dk1>
      <a:lt1>
        <a:sysClr val="window" lastClr="FFFFFF"/>
      </a:lt1>
      <a:dk2>
        <a:srgbClr val="003366"/>
      </a:dk2>
      <a:lt2>
        <a:srgbClr val="EEECE1"/>
      </a:lt2>
      <a:accent1>
        <a:srgbClr val="CC9933"/>
      </a:accent1>
      <a:accent2>
        <a:srgbClr val="339900"/>
      </a:accent2>
      <a:accent3>
        <a:srgbClr val="C3BCB2"/>
      </a:accent3>
      <a:accent4>
        <a:srgbClr val="008EC6"/>
      </a:accent4>
      <a:accent5>
        <a:srgbClr val="D9BC74"/>
      </a:accent5>
      <a:accent6>
        <a:srgbClr val="66CC33"/>
      </a:accent6>
      <a:hlink>
        <a:srgbClr val="003366"/>
      </a:hlink>
      <a:folHlink>
        <a:srgbClr val="CC99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_TilburgUniversity</Template>
  <TotalTime>744</TotalTime>
  <Words>417</Words>
  <Application>Microsoft Office PowerPoint</Application>
  <PresentationFormat>Předvádění na obrazovce (4:3)</PresentationFormat>
  <Paragraphs>240</Paragraphs>
  <Slides>31</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31</vt:i4>
      </vt:variant>
    </vt:vector>
  </HeadingPairs>
  <TitlesOfParts>
    <vt:vector size="37" baseType="lpstr">
      <vt:lpstr>Arial</vt:lpstr>
      <vt:lpstr>Calibri</vt:lpstr>
      <vt:lpstr>ScalaSans</vt:lpstr>
      <vt:lpstr>Wingdings</vt:lpstr>
      <vt:lpstr>ヒラギノ角ゴ Pro W3</vt:lpstr>
      <vt:lpstr>_TilburgUniversity</vt:lpstr>
      <vt:lpstr>Stilistiek   Gastcollege ONETS  Jan Renkema</vt:lpstr>
      <vt:lpstr>De vormen</vt:lpstr>
      <vt:lpstr>Stijl – de Klassieke Oudheid</vt:lpstr>
      <vt:lpstr>Stijloefeningen</vt:lpstr>
      <vt:lpstr>Stijloefening 1</vt:lpstr>
      <vt:lpstr>Stijloefening 2</vt:lpstr>
      <vt:lpstr>Stijloefening 3</vt:lpstr>
      <vt:lpstr>Stijloordelen</vt:lpstr>
      <vt:lpstr>Stijltyperingen</vt:lpstr>
      <vt:lpstr>Stijldefinities</vt:lpstr>
      <vt:lpstr>Een voorbeeld van een stijlverschijnsel</vt:lpstr>
      <vt:lpstr>Stijlevaluatie –  een aankondiging I</vt:lpstr>
      <vt:lpstr>Stijlevaluatie – een aankondiging II</vt:lpstr>
      <vt:lpstr>Verschil in opening</vt:lpstr>
      <vt:lpstr>Het effect van stijl  1</vt:lpstr>
      <vt:lpstr>Het effect van stijl  1  originele tekst</vt:lpstr>
      <vt:lpstr>Het effect van stijl  1  objectieve tekst</vt:lpstr>
      <vt:lpstr>Het effect van stijl  1  neutrale informatie </vt:lpstr>
      <vt:lpstr>Het effect van stijl  1  resultaten</vt:lpstr>
      <vt:lpstr>Het effect van stijl  2  registerbreuk</vt:lpstr>
      <vt:lpstr>Het effect van stijl  2  woordtripletten</vt:lpstr>
      <vt:lpstr>Het effect van stijl  2  verruwd taalgebruik</vt:lpstr>
      <vt:lpstr>Het effect van stijl  2  drie vragen</vt:lpstr>
      <vt:lpstr>Het effect van stijl  2  onderzoeksmateriaal</vt:lpstr>
      <vt:lpstr>Het effect van stijl  2  onderzoeksmateriaal</vt:lpstr>
      <vt:lpstr>Het effect van stijl  2  tekstvariaties</vt:lpstr>
      <vt:lpstr>Het effect van stijl  2  resultaten I</vt:lpstr>
      <vt:lpstr>Het effect van stijl  2  resultaten II</vt:lpstr>
      <vt:lpstr>Het effect van stijl  2  resultaten III</vt:lpstr>
      <vt:lpstr>Het effect van stijl  2  conclusie</vt:lpstr>
      <vt:lpstr>Toegift: stilistiek en normen</vt:lpstr>
    </vt:vector>
  </TitlesOfParts>
  <Company>Tilburg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LUCL Wie is de baas over de taal?</dc:title>
  <dc:creator>Tilburg University</dc:creator>
  <cp:lastModifiedBy>Marta Kostelecká</cp:lastModifiedBy>
  <cp:revision>79</cp:revision>
  <dcterms:created xsi:type="dcterms:W3CDTF">2013-06-06T09:06:56Z</dcterms:created>
  <dcterms:modified xsi:type="dcterms:W3CDTF">2014-03-18T09:45:20Z</dcterms:modified>
</cp:coreProperties>
</file>