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2" r:id="rId6"/>
    <p:sldId id="261" r:id="rId7"/>
    <p:sldId id="298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71BC5-A4AD-48A4-9FDD-38196AB8E261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2FABE-BDA5-40D3-A445-72AD868A6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32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Podsystém na sběr a přenos informací (zabezpečuje sběr informací na místech,</a:t>
            </a:r>
          </a:p>
          <a:p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kde vznikají, kontrolu a přenos na místo zpracování).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Podsystém na zapamatování informací (vytváří organizované soubory a báze dát</a:t>
            </a:r>
          </a:p>
          <a:p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tak, aby sloužili k dalšímu zpracování).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 Podsystém na zpracování informací (zpracovává informace dle požadavků uživatele).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D) Podsystém na distribuci informací (zabezpečuje přenos zpracovaných informací</a:t>
            </a:r>
          </a:p>
          <a:p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místa, kde jsou potřebné).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469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SGML (Standard </a:t>
            </a:r>
            <a:r>
              <a:rPr lang="cs-CZ" dirty="0" err="1" smtClean="0"/>
              <a:t>Generalized</a:t>
            </a:r>
            <a:r>
              <a:rPr lang="cs-CZ" dirty="0" smtClean="0"/>
              <a:t> </a:t>
            </a:r>
            <a:r>
              <a:rPr lang="cs-CZ" dirty="0" err="1" smtClean="0"/>
              <a:t>Markup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 je univerzální značkovací metajazyk, který umožňuje definovat značkovací jazyky jako své vlastní podmnožiny. SGML je komplexní jazyk poskytující mnoho značkovacích syntaxí, ale jeho složitost brání většímu rozšíření.</a:t>
            </a:r>
          </a:p>
          <a:p>
            <a:endParaRPr lang="cs-CZ" dirty="0" smtClean="0"/>
          </a:p>
          <a:p>
            <a:r>
              <a:rPr lang="cs-CZ" dirty="0" smtClean="0"/>
              <a:t>SGML je ISO standard nazvaný ISO 8879:1986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r>
              <a:rPr lang="cs-CZ" dirty="0" smtClean="0"/>
              <a:t>—Text </a:t>
            </a:r>
            <a:r>
              <a:rPr lang="cs-CZ" dirty="0" err="1" smtClean="0"/>
              <a:t>and</a:t>
            </a:r>
            <a:r>
              <a:rPr lang="cs-CZ" dirty="0" smtClean="0"/>
              <a:t> office </a:t>
            </a:r>
            <a:r>
              <a:rPr lang="cs-CZ" dirty="0" err="1" smtClean="0"/>
              <a:t>systems</a:t>
            </a:r>
            <a:r>
              <a:rPr lang="cs-CZ" dirty="0" smtClean="0"/>
              <a:t>—Standard </a:t>
            </a:r>
            <a:r>
              <a:rPr lang="cs-CZ" dirty="0" err="1" smtClean="0"/>
              <a:t>Generalized</a:t>
            </a:r>
            <a:r>
              <a:rPr lang="cs-CZ" dirty="0" smtClean="0"/>
              <a:t> </a:t>
            </a:r>
            <a:r>
              <a:rPr lang="cs-CZ" dirty="0" err="1" smtClean="0"/>
              <a:t>Markup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(SGML)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707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79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07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51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83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12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77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73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20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99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88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51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9261-403A-4E35-984A-D0C14841E38E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6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VIKBA18 Informační systémy</a:t>
            </a:r>
          </a:p>
          <a:p>
            <a:r>
              <a:rPr lang="cs-CZ" dirty="0" smtClean="0"/>
              <a:t>jan.matula@fpf.slu.cz</a:t>
            </a:r>
          </a:p>
          <a:p>
            <a:r>
              <a:rPr lang="cs-CZ" dirty="0" smtClean="0"/>
              <a:t>21. 2. 2014 &amp; 28. 2. 2014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188" y="262345"/>
            <a:ext cx="6135624" cy="117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991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Úvod do problematiky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 rozvojem lidského poznání roste množství informací</a:t>
            </a:r>
          </a:p>
          <a:p>
            <a:pPr eaLnBrk="1" hangingPunct="1"/>
            <a:r>
              <a:rPr lang="cs-CZ" smtClean="0"/>
              <a:t>pro efektivní práci s informacemi začaly vznikat specializované IS </a:t>
            </a:r>
          </a:p>
          <a:p>
            <a:pPr eaLnBrk="1" hangingPunct="1"/>
            <a:r>
              <a:rPr lang="cs-CZ" smtClean="0"/>
              <a:t>IS = systémy pro sběr, uchování, vyhledávání a zpracování informací (dat, údajů) za účelem jejich poskytování</a:t>
            </a:r>
          </a:p>
        </p:txBody>
      </p:sp>
    </p:spTree>
    <p:extLst>
      <p:ext uri="{BB962C8B-B14F-4D97-AF65-F5344CB8AC3E}">
        <p14:creationId xmlns:p14="http://schemas.microsoft.com/office/powerpoint/2010/main" val="595474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Historie IS – </a:t>
            </a:r>
            <a:r>
              <a:rPr lang="cs-CZ" dirty="0" err="1"/>
              <a:t>agendové</a:t>
            </a:r>
            <a:r>
              <a:rPr lang="cs-CZ" dirty="0"/>
              <a:t>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rozvoj spjat s vývojem ICT zejména PC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na počátku – zpracování velkých informačních objemů na jednom PC = SYSTÉMY HROMADNÉHO ZPRACOVÁNÍ DAT nebo AGENDOVÉ ZPRACOVÁNÍ.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Data se zaznamenávala do formulářů, následoval přepis na vhodné médium (děrné štítky, disketa), poté primární a sekundární zpracování, výsledkem jsou tištěné výstupní sestavy.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869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Agendové</a:t>
            </a:r>
            <a:r>
              <a:rPr lang="cs-CZ" dirty="0"/>
              <a:t> zpracování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b="1" dirty="0" smtClean="0"/>
              <a:t>ZÁVISLOST DAT A PROGRAMŮ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Každý </a:t>
            </a:r>
            <a:r>
              <a:rPr lang="cs-CZ" dirty="0"/>
              <a:t>program ř</a:t>
            </a:r>
            <a:r>
              <a:rPr lang="cs-CZ" dirty="0" smtClean="0"/>
              <a:t>eší </a:t>
            </a:r>
            <a:r>
              <a:rPr lang="cs-CZ" dirty="0"/>
              <a:t>nejen vlastní </a:t>
            </a:r>
            <a:r>
              <a:rPr lang="cs-CZ" dirty="0" smtClean="0"/>
              <a:t>aplikační </a:t>
            </a:r>
            <a:r>
              <a:rPr lang="cs-CZ" dirty="0"/>
              <a:t>problém, ale i </a:t>
            </a:r>
            <a:r>
              <a:rPr lang="cs-CZ" dirty="0" smtClean="0"/>
              <a:t>formát </a:t>
            </a:r>
            <a:r>
              <a:rPr lang="cs-CZ" b="1" dirty="0" smtClean="0"/>
              <a:t>fyzického </a:t>
            </a:r>
            <a:r>
              <a:rPr lang="cs-CZ" b="1" dirty="0"/>
              <a:t>uložení </a:t>
            </a:r>
            <a:r>
              <a:rPr lang="cs-CZ" dirty="0"/>
              <a:t>dat na médiu.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Navazující </a:t>
            </a:r>
            <a:r>
              <a:rPr lang="cs-CZ" b="1" dirty="0"/>
              <a:t>úlohy </a:t>
            </a:r>
            <a:r>
              <a:rPr lang="cs-CZ" dirty="0"/>
              <a:t>musí </a:t>
            </a:r>
            <a:r>
              <a:rPr lang="cs-CZ" b="1" dirty="0"/>
              <a:t>respektovat již </a:t>
            </a:r>
            <a:r>
              <a:rPr lang="cs-CZ" b="1" dirty="0" smtClean="0"/>
              <a:t>vytvo</a:t>
            </a:r>
            <a:r>
              <a:rPr lang="cs-CZ" b="1" dirty="0"/>
              <a:t>ř</a:t>
            </a:r>
            <a:r>
              <a:rPr lang="cs-CZ" b="1" dirty="0" smtClean="0"/>
              <a:t>ené – deklarované </a:t>
            </a:r>
            <a:r>
              <a:rPr lang="cs-CZ" b="1" dirty="0"/>
              <a:t>fyzické struktury dat</a:t>
            </a:r>
            <a:r>
              <a:rPr lang="cs-CZ" dirty="0"/>
              <a:t>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pl-PL" dirty="0" smtClean="0"/>
              <a:t>Při změne </a:t>
            </a:r>
            <a:r>
              <a:rPr lang="pl-PL" dirty="0"/>
              <a:t>datové struktury v jednom programu je nutné </a:t>
            </a:r>
            <a:r>
              <a:rPr lang="pl-PL" dirty="0" smtClean="0"/>
              <a:t>měnit a </a:t>
            </a:r>
            <a:r>
              <a:rPr lang="cs-CZ" dirty="0" smtClean="0"/>
              <a:t>kompilovat </a:t>
            </a:r>
            <a:r>
              <a:rPr lang="cs-CZ" dirty="0"/>
              <a:t>i všechny další programy, které s touto </a:t>
            </a:r>
            <a:r>
              <a:rPr lang="cs-CZ" dirty="0" smtClean="0"/>
              <a:t>strukturou </a:t>
            </a:r>
            <a:r>
              <a:rPr lang="pl-PL" dirty="0" smtClean="0"/>
              <a:t>pracují</a:t>
            </a:r>
            <a:r>
              <a:rPr lang="pl-PL" dirty="0"/>
              <a:t>, i když se v jejich </a:t>
            </a:r>
            <a:r>
              <a:rPr lang="pl-PL" dirty="0" smtClean="0"/>
              <a:t>funkčnosti </a:t>
            </a:r>
            <a:r>
              <a:rPr lang="pl-PL" dirty="0"/>
              <a:t>nic </a:t>
            </a:r>
            <a:r>
              <a:rPr lang="pl-PL" dirty="0" smtClean="0"/>
              <a:t>nemění</a:t>
            </a:r>
            <a:r>
              <a:rPr lang="pl-PL" dirty="0"/>
              <a:t>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Nízká efektivnost </a:t>
            </a:r>
            <a:r>
              <a:rPr lang="cs-CZ" dirty="0"/>
              <a:t>datových struktur i programu.</a:t>
            </a:r>
          </a:p>
        </p:txBody>
      </p:sp>
    </p:spTree>
    <p:extLst>
      <p:ext uri="{BB962C8B-B14F-4D97-AF65-F5344CB8AC3E}">
        <p14:creationId xmlns:p14="http://schemas.microsoft.com/office/powerpoint/2010/main" val="1035568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Agendové</a:t>
            </a:r>
            <a:r>
              <a:rPr lang="cs-CZ" dirty="0"/>
              <a:t> zpracování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  <a:defRPr/>
            </a:pPr>
            <a:r>
              <a:rPr lang="cs-CZ" b="1" dirty="0" smtClean="0"/>
              <a:t>PROBLÉMY AGENDOVÉHO ZPRACOVÁNÍ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Redundance</a:t>
            </a:r>
            <a:r>
              <a:rPr lang="cs-CZ" b="1" dirty="0"/>
              <a:t>: </a:t>
            </a:r>
            <a:r>
              <a:rPr lang="cs-CZ" dirty="0" smtClean="0"/>
              <a:t>některé </a:t>
            </a:r>
            <a:r>
              <a:rPr lang="cs-CZ" dirty="0"/>
              <a:t>informace ve více souborech opakují, </a:t>
            </a:r>
            <a:r>
              <a:rPr lang="cs-CZ" dirty="0" smtClean="0"/>
              <a:t>jsou </a:t>
            </a:r>
            <a:r>
              <a:rPr lang="cs-CZ" dirty="0" err="1" smtClean="0"/>
              <a:t>redundandní</a:t>
            </a:r>
            <a:r>
              <a:rPr lang="cs-CZ" dirty="0"/>
              <a:t>. Redundance je zdrojem mnoha dalších problému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pt-BR" b="1" dirty="0" smtClean="0"/>
              <a:t>Konzistence</a:t>
            </a:r>
            <a:r>
              <a:rPr lang="pt-BR" b="1" dirty="0"/>
              <a:t>: </a:t>
            </a:r>
            <a:r>
              <a:rPr lang="pt-BR" dirty="0"/>
              <a:t>vzájemná shoda údaju. Postupem </a:t>
            </a:r>
            <a:r>
              <a:rPr lang="cs-CZ" dirty="0" smtClean="0"/>
              <a:t>č</a:t>
            </a:r>
            <a:r>
              <a:rPr lang="pt-BR" dirty="0" smtClean="0"/>
              <a:t>asu – vlivem</a:t>
            </a:r>
            <a:r>
              <a:rPr lang="cs-CZ" dirty="0" smtClean="0"/>
              <a:t> nedostatečné </a:t>
            </a:r>
            <a:r>
              <a:rPr lang="cs-CZ" dirty="0"/>
              <a:t>kontroly v programech se stejné hodnoty na </a:t>
            </a:r>
            <a:r>
              <a:rPr lang="cs-CZ" dirty="0" smtClean="0"/>
              <a:t>různých místech </a:t>
            </a:r>
            <a:r>
              <a:rPr lang="cs-CZ" dirty="0"/>
              <a:t>v datových souborech, </a:t>
            </a:r>
            <a:r>
              <a:rPr lang="cs-CZ" dirty="0" smtClean="0"/>
              <a:t>začnou </a:t>
            </a:r>
            <a:r>
              <a:rPr lang="cs-CZ" dirty="0"/>
              <a:t>rozcházet.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Integrita</a:t>
            </a:r>
            <a:r>
              <a:rPr lang="cs-CZ" b="1" dirty="0"/>
              <a:t>: </a:t>
            </a:r>
            <a:r>
              <a:rPr lang="cs-CZ" dirty="0"/>
              <a:t>data aktuální, odrážejí </a:t>
            </a:r>
            <a:r>
              <a:rPr lang="cs-CZ" dirty="0" smtClean="0"/>
              <a:t>skutečnost </a:t>
            </a:r>
            <a:r>
              <a:rPr lang="cs-CZ" dirty="0"/>
              <a:t>z reálného </a:t>
            </a:r>
            <a:r>
              <a:rPr lang="cs-CZ" dirty="0" smtClean="0"/>
              <a:t>světa. </a:t>
            </a:r>
            <a:r>
              <a:rPr lang="pl-PL" dirty="0" smtClean="0"/>
              <a:t> </a:t>
            </a:r>
            <a:r>
              <a:rPr lang="pl-PL" dirty="0"/>
              <a:t>Problémem tedy je </a:t>
            </a:r>
            <a:r>
              <a:rPr lang="pl-PL" b="1" dirty="0" smtClean="0"/>
              <a:t>zabezpe</a:t>
            </a:r>
            <a:r>
              <a:rPr lang="pl-PL" b="1" dirty="0"/>
              <a:t>č</a:t>
            </a:r>
            <a:r>
              <a:rPr lang="pl-PL" b="1" dirty="0" smtClean="0"/>
              <a:t>it</a:t>
            </a:r>
            <a:r>
              <a:rPr lang="pl-PL" b="1" dirty="0"/>
              <a:t>, aby chybou č</a:t>
            </a:r>
            <a:r>
              <a:rPr lang="pl-PL" b="1" dirty="0" smtClean="0"/>
              <a:t>i nedůsledností </a:t>
            </a:r>
            <a:r>
              <a:rPr lang="cs-CZ" b="1" dirty="0" smtClean="0"/>
              <a:t>uživatele </a:t>
            </a:r>
            <a:r>
              <a:rPr lang="cs-CZ" dirty="0"/>
              <a:t>nebyla porušena integrita a konzistence dat</a:t>
            </a:r>
            <a:r>
              <a:rPr lang="cs-CZ" b="1" dirty="0"/>
              <a:t>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Obtížná </a:t>
            </a:r>
            <a:r>
              <a:rPr lang="cs-CZ" b="1" dirty="0"/>
              <a:t>dosažitelnost dat: </a:t>
            </a:r>
            <a:r>
              <a:rPr lang="cs-CZ" dirty="0" smtClean="0"/>
              <a:t>aplikační </a:t>
            </a:r>
            <a:r>
              <a:rPr lang="cs-CZ" dirty="0"/>
              <a:t>programy pro </a:t>
            </a:r>
            <a:r>
              <a:rPr lang="cs-CZ" dirty="0" smtClean="0"/>
              <a:t>konkrétní požadavky</a:t>
            </a:r>
            <a:r>
              <a:rPr lang="cs-CZ" dirty="0"/>
              <a:t>; pro nový požadavek nutno napsat nový </a:t>
            </a:r>
            <a:r>
              <a:rPr lang="cs-CZ" dirty="0" smtClean="0"/>
              <a:t>aplikační </a:t>
            </a:r>
            <a:r>
              <a:rPr lang="cs-CZ" dirty="0"/>
              <a:t>program </a:t>
            </a:r>
            <a:r>
              <a:rPr lang="cs-CZ" dirty="0" smtClean="0"/>
              <a:t>- bez </a:t>
            </a:r>
            <a:r>
              <a:rPr lang="cs-CZ" dirty="0"/>
              <a:t>pomoci programátora nelze.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Izolovanost </a:t>
            </a:r>
            <a:r>
              <a:rPr lang="cs-CZ" b="1" dirty="0"/>
              <a:t>dat - </a:t>
            </a:r>
            <a:r>
              <a:rPr lang="cs-CZ" dirty="0"/>
              <a:t>data roztroušena v </a:t>
            </a:r>
            <a:r>
              <a:rPr lang="cs-CZ" dirty="0" smtClean="0"/>
              <a:t>různých </a:t>
            </a:r>
            <a:r>
              <a:rPr lang="cs-CZ" dirty="0"/>
              <a:t>souborech, </a:t>
            </a:r>
            <a:r>
              <a:rPr lang="cs-CZ" dirty="0" smtClean="0"/>
              <a:t>soubory mohou </a:t>
            </a:r>
            <a:r>
              <a:rPr lang="cs-CZ" dirty="0"/>
              <a:t>být </a:t>
            </a:r>
            <a:r>
              <a:rPr lang="cs-CZ" dirty="0" smtClean="0"/>
              <a:t>různě </a:t>
            </a:r>
            <a:r>
              <a:rPr lang="cs-CZ" dirty="0"/>
              <a:t>organizovány, data </a:t>
            </a:r>
            <a:r>
              <a:rPr lang="cs-CZ" dirty="0" smtClean="0"/>
              <a:t>různě </a:t>
            </a:r>
            <a:r>
              <a:rPr lang="cs-CZ" dirty="0"/>
              <a:t>formátována. To </a:t>
            </a:r>
            <a:r>
              <a:rPr lang="cs-CZ" dirty="0" smtClean="0"/>
              <a:t>komplikuje tvorbu </a:t>
            </a:r>
            <a:r>
              <a:rPr lang="cs-CZ" dirty="0"/>
              <a:t>nových </a:t>
            </a:r>
            <a:r>
              <a:rPr lang="cs-CZ" dirty="0" smtClean="0"/>
              <a:t>aplikačních </a:t>
            </a:r>
            <a:r>
              <a:rPr lang="cs-CZ" dirty="0"/>
              <a:t>programu a možnost </a:t>
            </a:r>
            <a:r>
              <a:rPr lang="cs-CZ" dirty="0" smtClean="0"/>
              <a:t>realizovat </a:t>
            </a:r>
            <a:r>
              <a:rPr lang="cs-CZ" dirty="0"/>
              <a:t>vazby </a:t>
            </a:r>
            <a:r>
              <a:rPr lang="cs-CZ" dirty="0" smtClean="0"/>
              <a:t>mezi datovými </a:t>
            </a:r>
            <a:r>
              <a:rPr lang="cs-CZ" dirty="0"/>
              <a:t>strukturami</a:t>
            </a:r>
            <a:r>
              <a:rPr lang="cs-CZ" b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927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Agendové</a:t>
            </a:r>
            <a:r>
              <a:rPr lang="cs-CZ" dirty="0"/>
              <a:t> zpracování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b="1" dirty="0" smtClean="0"/>
              <a:t>PROBLÉMY AGENDOVÉHO ZPRACOVÁNÍ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Současný p</a:t>
            </a:r>
            <a:r>
              <a:rPr lang="cs-CZ" b="1" dirty="0"/>
              <a:t>ř</a:t>
            </a:r>
            <a:r>
              <a:rPr lang="cs-CZ" b="1" dirty="0" smtClean="0"/>
              <a:t>ístup </a:t>
            </a:r>
            <a:r>
              <a:rPr lang="cs-CZ" b="1" dirty="0"/>
              <a:t>více </a:t>
            </a:r>
            <a:r>
              <a:rPr lang="cs-CZ" b="1" dirty="0" smtClean="0"/>
              <a:t>uživatel</a:t>
            </a:r>
            <a:r>
              <a:rPr lang="cs-CZ" b="1" dirty="0"/>
              <a:t>ů</a:t>
            </a:r>
            <a:r>
              <a:rPr lang="cs-CZ" b="1" dirty="0" smtClean="0"/>
              <a:t>: </a:t>
            </a:r>
            <a:r>
              <a:rPr lang="cs-CZ" dirty="0" smtClean="0"/>
              <a:t>větší </a:t>
            </a:r>
            <a:r>
              <a:rPr lang="cs-CZ" dirty="0"/>
              <a:t>systémy </a:t>
            </a:r>
            <a:r>
              <a:rPr lang="cs-CZ" dirty="0" smtClean="0"/>
              <a:t>vyžadují současný přístup </a:t>
            </a:r>
            <a:r>
              <a:rPr lang="cs-CZ" dirty="0"/>
              <a:t>k </a:t>
            </a:r>
            <a:r>
              <a:rPr lang="cs-CZ" dirty="0" smtClean="0"/>
              <a:t>datům </a:t>
            </a:r>
            <a:r>
              <a:rPr lang="cs-CZ" dirty="0"/>
              <a:t>více </a:t>
            </a:r>
            <a:r>
              <a:rPr lang="cs-CZ" dirty="0" smtClean="0"/>
              <a:t>uživatelů. </a:t>
            </a:r>
            <a:r>
              <a:rPr lang="cs-CZ" dirty="0"/>
              <a:t>Pak je nutné, </a:t>
            </a:r>
            <a:r>
              <a:rPr lang="cs-CZ" dirty="0" smtClean="0"/>
              <a:t>aby programy vzájemně </a:t>
            </a:r>
            <a:r>
              <a:rPr lang="cs-CZ" dirty="0"/>
              <a:t>spolupracovaly, jejich č</a:t>
            </a:r>
            <a:r>
              <a:rPr lang="cs-CZ" dirty="0" smtClean="0"/>
              <a:t>innosti byly koordinovány</a:t>
            </a:r>
            <a:r>
              <a:rPr lang="cs-CZ" dirty="0"/>
              <a:t>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Ochrana </a:t>
            </a:r>
            <a:r>
              <a:rPr lang="cs-CZ" b="1" dirty="0"/>
              <a:t>proti zneužití: </a:t>
            </a:r>
            <a:r>
              <a:rPr lang="cs-CZ" dirty="0" smtClean="0"/>
              <a:t>při </a:t>
            </a:r>
            <a:r>
              <a:rPr lang="cs-CZ" dirty="0"/>
              <a:t>zpracování </a:t>
            </a:r>
            <a:r>
              <a:rPr lang="cs-CZ" dirty="0" smtClean="0"/>
              <a:t>důvěrných </a:t>
            </a:r>
            <a:r>
              <a:rPr lang="cs-CZ" dirty="0"/>
              <a:t>č</a:t>
            </a:r>
            <a:r>
              <a:rPr lang="cs-CZ" dirty="0" smtClean="0"/>
              <a:t>i </a:t>
            </a:r>
            <a:r>
              <a:rPr lang="cs-CZ" dirty="0"/>
              <a:t>tajných </a:t>
            </a:r>
            <a:r>
              <a:rPr lang="cs-CZ" dirty="0" smtClean="0"/>
              <a:t>dat není přípustné</a:t>
            </a:r>
            <a:r>
              <a:rPr lang="cs-CZ" dirty="0"/>
              <a:t>, aby </a:t>
            </a:r>
            <a:r>
              <a:rPr lang="cs-CZ" dirty="0" smtClean="0"/>
              <a:t>měl </a:t>
            </a:r>
            <a:r>
              <a:rPr lang="cs-CZ" dirty="0"/>
              <a:t>kdokoliv </a:t>
            </a:r>
            <a:r>
              <a:rPr lang="cs-CZ" dirty="0" smtClean="0"/>
              <a:t>přístup </a:t>
            </a:r>
            <a:r>
              <a:rPr lang="cs-CZ" dirty="0"/>
              <a:t>ke všem informacím. </a:t>
            </a:r>
            <a:r>
              <a:rPr lang="cs-CZ" dirty="0" smtClean="0"/>
              <a:t>Při klasickém </a:t>
            </a:r>
            <a:r>
              <a:rPr lang="cs-CZ" dirty="0"/>
              <a:t>zpracování však musí mít programátor </a:t>
            </a:r>
            <a:r>
              <a:rPr lang="cs-CZ" dirty="0" smtClean="0"/>
              <a:t>aplikačních </a:t>
            </a:r>
            <a:r>
              <a:rPr lang="pl-PL" dirty="0" smtClean="0"/>
              <a:t>programů </a:t>
            </a:r>
            <a:r>
              <a:rPr lang="pl-PL" dirty="0"/>
              <a:t>k dispozici tolik podrobností, že to ochranu </a:t>
            </a:r>
            <a:r>
              <a:rPr lang="pl-PL" dirty="0" smtClean="0"/>
              <a:t>dat </a:t>
            </a:r>
            <a:r>
              <a:rPr lang="cs-CZ" dirty="0" smtClean="0"/>
              <a:t>prakticky znemožňuje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3928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Agendové</a:t>
            </a:r>
            <a:r>
              <a:rPr lang="cs-CZ" dirty="0"/>
              <a:t> zpracování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b="1" dirty="0" smtClean="0"/>
              <a:t>POUČENÍ Z AGENDOVÉHO ZPRACOVÁNÍ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Vedlo </a:t>
            </a:r>
            <a:r>
              <a:rPr lang="cs-CZ" dirty="0"/>
              <a:t>k návrhu a </a:t>
            </a:r>
            <a:r>
              <a:rPr lang="cs-CZ" dirty="0" smtClean="0"/>
              <a:t>vytvoření </a:t>
            </a:r>
            <a:r>
              <a:rPr lang="cs-CZ" dirty="0"/>
              <a:t>programových systému (systému ř</a:t>
            </a:r>
            <a:r>
              <a:rPr lang="cs-CZ" dirty="0" smtClean="0"/>
              <a:t>ízení báze dat </a:t>
            </a:r>
            <a:r>
              <a:rPr lang="cs-CZ" dirty="0"/>
              <a:t>– </a:t>
            </a:r>
            <a:r>
              <a:rPr lang="cs-CZ" dirty="0" smtClean="0"/>
              <a:t>SŘBD</a:t>
            </a:r>
            <a:r>
              <a:rPr lang="cs-CZ" dirty="0"/>
              <a:t>) následujících vlastností: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existuje </a:t>
            </a:r>
            <a:r>
              <a:rPr lang="cs-CZ" b="1" dirty="0"/>
              <a:t>seznam datových </a:t>
            </a:r>
            <a:r>
              <a:rPr lang="cs-CZ" b="1" dirty="0" smtClean="0"/>
              <a:t>typů</a:t>
            </a:r>
            <a:r>
              <a:rPr lang="cs-CZ" dirty="0" smtClean="0"/>
              <a:t>, </a:t>
            </a:r>
            <a:r>
              <a:rPr lang="cs-CZ" dirty="0"/>
              <a:t>které jsou v </a:t>
            </a:r>
            <a:r>
              <a:rPr lang="cs-CZ" dirty="0" smtClean="0"/>
              <a:t>programovém systému </a:t>
            </a:r>
            <a:r>
              <a:rPr lang="cs-CZ" dirty="0"/>
              <a:t>definovány; pro tyto typy dat programový </a:t>
            </a:r>
            <a:r>
              <a:rPr lang="cs-CZ" dirty="0" smtClean="0"/>
              <a:t>systém </a:t>
            </a:r>
            <a:r>
              <a:rPr lang="cs-CZ" b="1" dirty="0" smtClean="0"/>
              <a:t>vytváří </a:t>
            </a:r>
            <a:r>
              <a:rPr lang="cs-CZ" b="1" dirty="0"/>
              <a:t>fyzickou strukturu </a:t>
            </a:r>
            <a:r>
              <a:rPr lang="cs-CZ" dirty="0"/>
              <a:t>na disku a automaticky ř</a:t>
            </a:r>
            <a:r>
              <a:rPr lang="cs-CZ" dirty="0" smtClean="0"/>
              <a:t>eší všechny přístupy </a:t>
            </a:r>
            <a:r>
              <a:rPr lang="cs-CZ" dirty="0"/>
              <a:t>k </a:t>
            </a:r>
            <a:r>
              <a:rPr lang="cs-CZ" dirty="0" smtClean="0"/>
              <a:t>datům</a:t>
            </a:r>
            <a:endParaRPr lang="cs-CZ" dirty="0"/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existují prostředky </a:t>
            </a:r>
            <a:r>
              <a:rPr lang="cs-CZ" dirty="0"/>
              <a:t>pro definování všech </a:t>
            </a:r>
            <a:r>
              <a:rPr lang="cs-CZ" b="1" dirty="0" smtClean="0"/>
              <a:t>sledovaných vlastností </a:t>
            </a:r>
            <a:r>
              <a:rPr lang="cs-CZ" dirty="0"/>
              <a:t>popisovaných objektu;</a:t>
            </a:r>
          </a:p>
        </p:txBody>
      </p:sp>
    </p:spTree>
    <p:extLst>
      <p:ext uri="{BB962C8B-B14F-4D97-AF65-F5344CB8AC3E}">
        <p14:creationId xmlns:p14="http://schemas.microsoft.com/office/powerpoint/2010/main" val="4229024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Agendové</a:t>
            </a:r>
            <a:r>
              <a:rPr lang="cs-CZ" dirty="0"/>
              <a:t> zpracování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b="1" dirty="0" smtClean="0"/>
              <a:t>POUČENÍ Z AGENDOVÉHO ZPRACOVÁNÍ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existuje </a:t>
            </a:r>
            <a:r>
              <a:rPr lang="cs-CZ" b="1" dirty="0"/>
              <a:t>soubor instrukcí</a:t>
            </a:r>
            <a:r>
              <a:rPr lang="cs-CZ" dirty="0"/>
              <a:t>, které nad definovanými </a:t>
            </a:r>
            <a:r>
              <a:rPr lang="cs-CZ" dirty="0" smtClean="0"/>
              <a:t>daty provádějí </a:t>
            </a:r>
            <a:r>
              <a:rPr lang="cs-CZ" dirty="0"/>
              <a:t>jednotlivé operace; každá instrukce je </a:t>
            </a:r>
            <a:r>
              <a:rPr lang="cs-CZ" dirty="0" smtClean="0"/>
              <a:t>vlastně mohutnou </a:t>
            </a:r>
            <a:r>
              <a:rPr lang="cs-CZ" dirty="0"/>
              <a:t>procedurou, v níž je ř</a:t>
            </a:r>
            <a:r>
              <a:rPr lang="cs-CZ" dirty="0" smtClean="0"/>
              <a:t>ešen </a:t>
            </a:r>
            <a:r>
              <a:rPr lang="cs-CZ" dirty="0"/>
              <a:t>fyzický </a:t>
            </a:r>
            <a:r>
              <a:rPr lang="cs-CZ" dirty="0" smtClean="0"/>
              <a:t>přístup </a:t>
            </a:r>
            <a:r>
              <a:rPr lang="cs-CZ" dirty="0"/>
              <a:t>k datum </a:t>
            </a:r>
            <a:r>
              <a:rPr lang="cs-CZ" dirty="0" smtClean="0"/>
              <a:t>i realizace </a:t>
            </a:r>
            <a:r>
              <a:rPr lang="cs-CZ" dirty="0"/>
              <a:t>vlastní operace; jinak než </a:t>
            </a:r>
            <a:r>
              <a:rPr lang="cs-CZ" dirty="0" smtClean="0"/>
              <a:t>prostřednictvím systému </a:t>
            </a:r>
            <a:r>
              <a:rPr lang="pl-PL" dirty="0" smtClean="0"/>
              <a:t>není </a:t>
            </a:r>
            <a:r>
              <a:rPr lang="pl-PL" dirty="0"/>
              <a:t>možno s daty pracovat;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programový </a:t>
            </a:r>
            <a:r>
              <a:rPr lang="cs-CZ" dirty="0"/>
              <a:t>systém ř</a:t>
            </a:r>
            <a:r>
              <a:rPr lang="cs-CZ" dirty="0" smtClean="0"/>
              <a:t>eší způsob</a:t>
            </a:r>
            <a:r>
              <a:rPr lang="cs-CZ" dirty="0"/>
              <a:t>, jak zaznamenat </a:t>
            </a:r>
            <a:r>
              <a:rPr lang="cs-CZ" b="1" dirty="0"/>
              <a:t>vztahy </a:t>
            </a:r>
            <a:r>
              <a:rPr lang="cs-CZ" b="1" dirty="0" smtClean="0"/>
              <a:t>mezi objekty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6854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</a:t>
            </a:r>
            <a:r>
              <a:rPr lang="cs-CZ" dirty="0" smtClean="0"/>
              <a:t> do terminologie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Systém řízení báze dat (SŘBD) </a:t>
            </a:r>
            <a:r>
              <a:rPr lang="cs-CZ" dirty="0"/>
              <a:t>lze chápat jako souhrn procedur a datových struktur, které </a:t>
            </a:r>
            <a:r>
              <a:rPr lang="cs-CZ" dirty="0" smtClean="0"/>
              <a:t>zajišťují </a:t>
            </a:r>
            <a:r>
              <a:rPr lang="cs-CZ" dirty="0"/>
              <a:t>nezávislost databázových aplikací </a:t>
            </a:r>
            <a:r>
              <a:rPr lang="cs-CZ" dirty="0" smtClean="0"/>
              <a:t>na detailech </a:t>
            </a:r>
            <a:r>
              <a:rPr lang="cs-CZ" dirty="0"/>
              <a:t>vytváření, výběru, uchování, modifikaci a zabezpečení ochrany databází na fyzických </a:t>
            </a:r>
            <a:r>
              <a:rPr lang="cs-CZ" dirty="0" smtClean="0"/>
              <a:t>paměťových </a:t>
            </a:r>
            <a:r>
              <a:rPr lang="cs-CZ" dirty="0"/>
              <a:t>strukturách </a:t>
            </a:r>
            <a:r>
              <a:rPr lang="cs-CZ" dirty="0" smtClean="0"/>
              <a:t>počítače. </a:t>
            </a:r>
          </a:p>
          <a:p>
            <a:pPr marL="0" indent="0">
              <a:buNone/>
            </a:pPr>
            <a:r>
              <a:rPr lang="cs-CZ" b="1" dirty="0" smtClean="0"/>
              <a:t>Pro práci </a:t>
            </a:r>
            <a:r>
              <a:rPr lang="pl-PL" b="1" dirty="0" smtClean="0"/>
              <a:t>s </a:t>
            </a:r>
            <a:r>
              <a:rPr lang="pl-PL" b="1" dirty="0"/>
              <a:t>daty SŘBD podporují zejména tyto funkce</a:t>
            </a:r>
            <a:r>
              <a:rPr lang="pl-PL" b="1" dirty="0" smtClean="0"/>
              <a:t>:</a:t>
            </a:r>
          </a:p>
          <a:p>
            <a:r>
              <a:rPr lang="cs-CZ" dirty="0"/>
              <a:t>vytvoření báze dat (CREATE),</a:t>
            </a:r>
          </a:p>
          <a:p>
            <a:r>
              <a:rPr lang="cs-CZ" dirty="0"/>
              <a:t>vkládání dat (INSERT),</a:t>
            </a:r>
          </a:p>
          <a:p>
            <a:r>
              <a:rPr lang="cs-CZ" dirty="0"/>
              <a:t>aktualizace dat (UPDATE),</a:t>
            </a:r>
          </a:p>
          <a:p>
            <a:r>
              <a:rPr lang="cs-CZ" dirty="0"/>
              <a:t>rušení dat (DELETE),</a:t>
            </a:r>
          </a:p>
          <a:p>
            <a:r>
              <a:rPr lang="nl-NL" dirty="0"/>
              <a:t>výběr z báze dat (SELECT</a:t>
            </a:r>
            <a:r>
              <a:rPr lang="nl-NL" dirty="0" smtClean="0"/>
              <a:t>).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Dále je podporována tvorba </a:t>
            </a:r>
            <a:r>
              <a:rPr lang="cs-CZ" b="1" dirty="0"/>
              <a:t>formulářů </a:t>
            </a:r>
            <a:r>
              <a:rPr lang="cs-CZ" dirty="0"/>
              <a:t>(vstupních obrazovek, </a:t>
            </a:r>
            <a:r>
              <a:rPr lang="cs-CZ" dirty="0" err="1"/>
              <a:t>Forms</a:t>
            </a:r>
            <a:r>
              <a:rPr lang="cs-CZ" dirty="0"/>
              <a:t>), </a:t>
            </a:r>
            <a:r>
              <a:rPr lang="cs-CZ" b="1" dirty="0"/>
              <a:t>výstupních sestav </a:t>
            </a:r>
            <a:r>
              <a:rPr lang="cs-CZ" dirty="0"/>
              <a:t>(</a:t>
            </a:r>
            <a:r>
              <a:rPr lang="cs-CZ" dirty="0" err="1"/>
              <a:t>Reports</a:t>
            </a:r>
            <a:r>
              <a:rPr lang="cs-CZ" dirty="0"/>
              <a:t>) a aplikačních </a:t>
            </a:r>
            <a:r>
              <a:rPr lang="cs-CZ" dirty="0" smtClean="0"/>
              <a:t>programů.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0394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Data</a:t>
            </a:r>
          </a:p>
          <a:p>
            <a:r>
              <a:rPr lang="cs-CZ" sz="2400" dirty="0"/>
              <a:t>údaje, které mají určitou vypovídací schopnost. Mohou být určitým způsobem uspořádány (seřazeny, např. podle velikosti, chronologicky atd.) a jsou uživateli k dispozici v různých formách (tabulky, grafy, zvukové signály, grafická forma atd.). Data jsou obvykle rozdělena na dílčí údaje (</a:t>
            </a:r>
            <a:r>
              <a:rPr lang="cs-CZ" sz="2400" b="1" dirty="0"/>
              <a:t>atributy</a:t>
            </a:r>
            <a:r>
              <a:rPr lang="cs-CZ" sz="2400" dirty="0"/>
              <a:t>) o dané množině objektů (entit), na základě nichž lze získat určitou informaci, která může vést k rozhodovacímu procesu.</a:t>
            </a:r>
          </a:p>
        </p:txBody>
      </p:sp>
    </p:spTree>
    <p:extLst>
      <p:ext uri="{BB962C8B-B14F-4D97-AF65-F5344CB8AC3E}">
        <p14:creationId xmlns:p14="http://schemas.microsoft.com/office/powerpoint/2010/main" val="404594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3781" y="1443220"/>
            <a:ext cx="9400991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Záznam</a:t>
            </a:r>
          </a:p>
          <a:p>
            <a:r>
              <a:rPr lang="cs-CZ" dirty="0" smtClean="0"/>
              <a:t>je </a:t>
            </a:r>
            <a:r>
              <a:rPr lang="cs-CZ" dirty="0"/>
              <a:t>souhrn údajů (</a:t>
            </a:r>
            <a:r>
              <a:rPr lang="cs-CZ" b="1" dirty="0"/>
              <a:t>atributů</a:t>
            </a:r>
            <a:r>
              <a:rPr lang="cs-CZ" dirty="0"/>
              <a:t>) o dané části objektu, které jsou uloženy </a:t>
            </a:r>
            <a:r>
              <a:rPr lang="cs-CZ" b="1" dirty="0"/>
              <a:t>v položkách (polích, </a:t>
            </a:r>
            <a:r>
              <a:rPr lang="cs-CZ" b="1" dirty="0" err="1"/>
              <a:t>Fields</a:t>
            </a:r>
            <a:r>
              <a:rPr lang="cs-CZ" b="1" dirty="0"/>
              <a:t>) </a:t>
            </a:r>
            <a:r>
              <a:rPr lang="cs-CZ" dirty="0"/>
              <a:t>charakterizovaných názvem </a:t>
            </a:r>
            <a:r>
              <a:rPr lang="cs-CZ" dirty="0" smtClean="0"/>
              <a:t>a datovým </a:t>
            </a:r>
            <a:r>
              <a:rPr lang="cs-CZ" dirty="0"/>
              <a:t>typem. Význam pojmu </a:t>
            </a:r>
            <a:r>
              <a:rPr lang="cs-CZ" b="1" dirty="0"/>
              <a:t>záznam (</a:t>
            </a:r>
            <a:r>
              <a:rPr lang="cs-CZ" b="1" dirty="0" err="1"/>
              <a:t>Record</a:t>
            </a:r>
            <a:r>
              <a:rPr lang="cs-CZ" b="1" dirty="0"/>
              <a:t>) </a:t>
            </a:r>
            <a:r>
              <a:rPr lang="cs-CZ" dirty="0"/>
              <a:t>a </a:t>
            </a:r>
            <a:r>
              <a:rPr lang="cs-CZ" b="1" dirty="0"/>
              <a:t>položka </a:t>
            </a:r>
            <a:r>
              <a:rPr lang="cs-CZ" dirty="0"/>
              <a:t>lze snadno ukázat na bázi dat STUDENT.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Abychom </a:t>
            </a:r>
            <a:r>
              <a:rPr lang="cs-CZ" dirty="0"/>
              <a:t>mohli </a:t>
            </a:r>
            <a:r>
              <a:rPr lang="cs-CZ" dirty="0" smtClean="0"/>
              <a:t>u každého </a:t>
            </a:r>
            <a:r>
              <a:rPr lang="cs-CZ" dirty="0"/>
              <a:t>studenta zaznamenat potřebné údaje, musí mít záznam 5 položek, které mohou mít tyto </a:t>
            </a:r>
            <a:r>
              <a:rPr lang="cs-CZ" dirty="0" smtClean="0"/>
              <a:t>názvy:</a:t>
            </a:r>
            <a:endParaRPr lang="cs-CZ" dirty="0"/>
          </a:p>
          <a:p>
            <a:r>
              <a:rPr lang="cs-CZ" dirty="0"/>
              <a:t>identifikační číslo,</a:t>
            </a:r>
          </a:p>
          <a:p>
            <a:r>
              <a:rPr lang="cs-CZ" dirty="0"/>
              <a:t>jméno,</a:t>
            </a:r>
          </a:p>
          <a:p>
            <a:r>
              <a:rPr lang="cs-CZ" dirty="0"/>
              <a:t>příjmení,</a:t>
            </a:r>
          </a:p>
          <a:p>
            <a:r>
              <a:rPr lang="cs-CZ" dirty="0"/>
              <a:t>datum narození,</a:t>
            </a:r>
          </a:p>
          <a:p>
            <a:r>
              <a:rPr lang="cs-CZ" dirty="0"/>
              <a:t>bydliště,</a:t>
            </a:r>
          </a:p>
          <a:p>
            <a:r>
              <a:rPr lang="cs-CZ" dirty="0"/>
              <a:t>pohlaví.</a:t>
            </a:r>
          </a:p>
        </p:txBody>
      </p:sp>
    </p:spTree>
    <p:extLst>
      <p:ext uri="{BB962C8B-B14F-4D97-AF65-F5344CB8AC3E}">
        <p14:creationId xmlns:p14="http://schemas.microsoft.com/office/powerpoint/2010/main" val="276616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SODOMKA, P. Informační systémy v podnikové praxi. 1. vyd. Praha: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2006. 351 s. ISBN 80-251-1200-4.</a:t>
            </a:r>
          </a:p>
          <a:p>
            <a:r>
              <a:rPr lang="cs-CZ" dirty="0" smtClean="0"/>
              <a:t>DOUCEK, P. Řízení projektů informačních systémů. 2. vyd. Praha: Professional Publishing, 2006. 180 s. ISBN 80-86946-17-7.</a:t>
            </a:r>
          </a:p>
          <a:p>
            <a:r>
              <a:rPr lang="cs-CZ" dirty="0" smtClean="0"/>
              <a:t>KAJZAR, D. – POLÁŠEK, I. Projektování informačních systémů. 1. vyd. Opava: Ediční středisko FPF SU v Opavě, 2003. 219 s. ISBN 80-7248-214-9.</a:t>
            </a:r>
          </a:p>
          <a:p>
            <a:r>
              <a:rPr lang="cs-CZ" dirty="0" smtClean="0"/>
              <a:t>VLASÁK, R. – BULÍČKOVÁ, S. Základy projektování informačních systémů. 1. vyd. Praha: Karolinum, 2003. 144 s. ISBN 80-246-0727-1.</a:t>
            </a:r>
          </a:p>
          <a:p>
            <a:r>
              <a:rPr lang="cs-CZ" dirty="0" smtClean="0"/>
              <a:t>KIMLIČKA, Š. </a:t>
            </a:r>
            <a:r>
              <a:rPr lang="cs-CZ" dirty="0" err="1" smtClean="0"/>
              <a:t>Princípy</a:t>
            </a:r>
            <a:r>
              <a:rPr lang="cs-CZ" dirty="0" smtClean="0"/>
              <a:t> </a:t>
            </a:r>
            <a:r>
              <a:rPr lang="cs-CZ" dirty="0" err="1" smtClean="0"/>
              <a:t>informačných</a:t>
            </a:r>
            <a:r>
              <a:rPr lang="cs-CZ" dirty="0" smtClean="0"/>
              <a:t> </a:t>
            </a:r>
            <a:r>
              <a:rPr lang="cs-CZ" dirty="0" err="1" smtClean="0"/>
              <a:t>systémov</a:t>
            </a:r>
            <a:r>
              <a:rPr lang="cs-CZ" dirty="0" smtClean="0"/>
              <a:t>. Bratislava: STU, 2006. 250 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684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Datové typy</a:t>
            </a:r>
          </a:p>
          <a:p>
            <a:pPr marL="0" indent="0">
              <a:buNone/>
            </a:pPr>
            <a:r>
              <a:rPr lang="cs-CZ" sz="2400" dirty="0" smtClean="0"/>
              <a:t>každá položka musí být určitého datového typu. Obecně akceptované jsou tyto typy dat :</a:t>
            </a:r>
          </a:p>
          <a:p>
            <a:r>
              <a:rPr lang="cs-CZ" sz="2400" b="1" dirty="0" smtClean="0"/>
              <a:t>Textový typ </a:t>
            </a:r>
            <a:r>
              <a:rPr lang="cs-CZ" sz="2400" dirty="0" smtClean="0"/>
              <a:t>- textový řetězec, zpravidla do max. délky 255 znaků.</a:t>
            </a:r>
          </a:p>
          <a:p>
            <a:r>
              <a:rPr lang="cs-CZ" sz="2400" b="1" dirty="0" smtClean="0"/>
              <a:t>Číselné typy </a:t>
            </a:r>
            <a:r>
              <a:rPr lang="cs-CZ" sz="2400" dirty="0" smtClean="0"/>
              <a:t>- pro uložení celých a reálných čísel s pevnou i plovoucí desetinnou tečkou.</a:t>
            </a:r>
          </a:p>
          <a:p>
            <a:r>
              <a:rPr lang="cs-CZ" sz="2400" b="1" dirty="0" smtClean="0"/>
              <a:t>Logický typ </a:t>
            </a:r>
            <a:r>
              <a:rPr lang="cs-CZ" sz="2400" dirty="0" smtClean="0"/>
              <a:t>- slouží k uložení logické hodnoty Ano/Ne (</a:t>
            </a:r>
            <a:r>
              <a:rPr lang="cs-CZ" sz="2400" dirty="0" err="1" smtClean="0"/>
              <a:t>True</a:t>
            </a:r>
            <a:r>
              <a:rPr lang="cs-CZ" sz="2400" dirty="0" smtClean="0"/>
              <a:t>/</a:t>
            </a:r>
            <a:r>
              <a:rPr lang="cs-CZ" sz="2400" dirty="0" err="1" smtClean="0"/>
              <a:t>False</a:t>
            </a:r>
            <a:r>
              <a:rPr lang="cs-CZ" sz="2400" dirty="0" smtClean="0"/>
              <a:t>, </a:t>
            </a:r>
            <a:r>
              <a:rPr lang="cs-CZ" sz="2400" dirty="0" err="1" smtClean="0"/>
              <a:t>Yes</a:t>
            </a:r>
            <a:r>
              <a:rPr lang="cs-CZ" sz="2400" dirty="0" smtClean="0"/>
              <a:t>/No).</a:t>
            </a:r>
          </a:p>
          <a:p>
            <a:r>
              <a:rPr lang="cs-CZ" sz="2400" b="1" dirty="0" err="1" smtClean="0"/>
              <a:t>Memo</a:t>
            </a:r>
            <a:r>
              <a:rPr lang="cs-CZ" sz="2400" dirty="0" smtClean="0"/>
              <a:t> - pro uložení textu proměnné délky.</a:t>
            </a:r>
          </a:p>
          <a:p>
            <a:r>
              <a:rPr lang="cs-CZ" sz="2400" b="1" dirty="0" smtClean="0"/>
              <a:t>Datumový typ </a:t>
            </a:r>
            <a:r>
              <a:rPr lang="cs-CZ" sz="2400" dirty="0" smtClean="0"/>
              <a:t>- pro uložení datumových a časových hodnot.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545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Model </a:t>
            </a:r>
            <a:endParaRPr lang="cs-CZ" b="1" dirty="0" smtClean="0"/>
          </a:p>
          <a:p>
            <a:r>
              <a:rPr lang="cs-CZ" dirty="0" smtClean="0"/>
              <a:t>je </a:t>
            </a:r>
            <a:r>
              <a:rPr lang="cs-CZ" dirty="0"/>
              <a:t>souhrn pravidel pro reprezentaci logické organizace dat v </a:t>
            </a:r>
            <a:r>
              <a:rPr lang="cs-CZ" dirty="0" smtClean="0"/>
              <a:t>databázi.</a:t>
            </a:r>
          </a:p>
          <a:p>
            <a:r>
              <a:rPr lang="cs-CZ" dirty="0" smtClean="0"/>
              <a:t>Základní typy modelů: hierarchický, síťový, relační, objektový.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KONCEPTUÁLNÍ MODEL </a:t>
            </a:r>
            <a:r>
              <a:rPr lang="cs-CZ" dirty="0"/>
              <a:t>je formalizovaný </a:t>
            </a:r>
            <a:r>
              <a:rPr lang="cs-CZ" dirty="0" smtClean="0"/>
              <a:t>popis zájmové </a:t>
            </a:r>
            <a:r>
              <a:rPr lang="cs-CZ" dirty="0"/>
              <a:t>reality. Popisuje fakta o reálném světě, která jsou v čase neměnná nebo </a:t>
            </a:r>
            <a:r>
              <a:rPr lang="cs-CZ" dirty="0" smtClean="0"/>
              <a:t>se mění </a:t>
            </a:r>
            <a:r>
              <a:rPr lang="cs-CZ" dirty="0"/>
              <a:t>pouze málo. Nejedná se o popis dat v počítači. Důvodem </a:t>
            </a:r>
            <a:r>
              <a:rPr lang="cs-CZ" dirty="0" smtClean="0"/>
              <a:t>zavedení konceptuálního </a:t>
            </a:r>
            <a:r>
              <a:rPr lang="cs-CZ" dirty="0"/>
              <a:t>schématu je odstranit náhlý přechod od zájmové reality přímo </a:t>
            </a:r>
            <a:r>
              <a:rPr lang="cs-CZ" dirty="0" smtClean="0"/>
              <a:t>k logickému </a:t>
            </a:r>
            <a:r>
              <a:rPr lang="cs-CZ" dirty="0"/>
              <a:t>schématu báze dat.</a:t>
            </a:r>
          </a:p>
        </p:txBody>
      </p:sp>
    </p:spTree>
    <p:extLst>
      <p:ext uri="{BB962C8B-B14F-4D97-AF65-F5344CB8AC3E}">
        <p14:creationId xmlns:p14="http://schemas.microsoft.com/office/powerpoint/2010/main" val="180550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Relační model – rozšíření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byl popsán v roce 1970 Dr. </a:t>
            </a:r>
            <a:r>
              <a:rPr lang="cs-CZ" dirty="0" err="1"/>
              <a:t>Coddem</a:t>
            </a:r>
            <a:r>
              <a:rPr lang="cs-CZ" dirty="0"/>
              <a:t>. V současnosti je tento model </a:t>
            </a:r>
            <a:r>
              <a:rPr lang="cs-CZ" b="1" dirty="0" smtClean="0"/>
              <a:t>nejčastěji využíván </a:t>
            </a:r>
            <a:r>
              <a:rPr lang="cs-CZ" b="1" dirty="0"/>
              <a:t>u komerčních SŘBD. </a:t>
            </a:r>
            <a:r>
              <a:rPr lang="cs-CZ" dirty="0"/>
              <a:t>Relační databázový model má jednoduchou strukturu. Data jsou organizována v tabulkách, které se skládají </a:t>
            </a:r>
            <a:r>
              <a:rPr lang="cs-CZ" dirty="0" smtClean="0"/>
              <a:t>z řádků </a:t>
            </a:r>
            <a:r>
              <a:rPr lang="cs-CZ" dirty="0"/>
              <a:t>a sloupců. Všechny databázové operace jsou prováděny na těchto tabulkách.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1871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Relační model - rozšíření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Dr. </a:t>
            </a:r>
            <a:r>
              <a:rPr lang="cs-CZ" dirty="0" err="1"/>
              <a:t>Codd</a:t>
            </a:r>
            <a:r>
              <a:rPr lang="cs-CZ" dirty="0"/>
              <a:t> definoval jako minimalisticky relační ty systémy, které splňují tyto dvě vlastnosti: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Databáze je chápana uživatelem jako množina relací a nic jiného.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 relačním SŘBD jsou k dispozici minimálně operace selekce, projekce a spojení, aniž by se vyžadovaly explicitně předdefinované přístupové cesty pro realizaci těchto operací.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8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12 pravidel pro relační SŘBD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Dále definoval Dr. </a:t>
            </a:r>
            <a:r>
              <a:rPr lang="cs-CZ" dirty="0" err="1"/>
              <a:t>Codd</a:t>
            </a:r>
            <a:r>
              <a:rPr lang="cs-CZ" dirty="0"/>
              <a:t> dalších 12 pravidel pro </a:t>
            </a:r>
            <a:r>
              <a:rPr lang="cs-CZ" dirty="0" smtClean="0"/>
              <a:t>relační SŘBD:</a:t>
            </a:r>
          </a:p>
          <a:p>
            <a:pPr marL="0" indent="0">
              <a:buNone/>
            </a:pPr>
            <a:r>
              <a:rPr lang="cs-CZ" b="1" dirty="0" smtClean="0"/>
              <a:t>1) Informační </a:t>
            </a:r>
            <a:r>
              <a:rPr lang="cs-CZ" b="1" dirty="0"/>
              <a:t>pravidlo</a:t>
            </a:r>
          </a:p>
          <a:p>
            <a:pPr marL="0" indent="0">
              <a:buNone/>
            </a:pPr>
            <a:r>
              <a:rPr lang="cs-CZ" dirty="0"/>
              <a:t>Všechny informace v </a:t>
            </a:r>
            <a:r>
              <a:rPr lang="cs-CZ" dirty="0" smtClean="0"/>
              <a:t>relační </a:t>
            </a:r>
            <a:r>
              <a:rPr lang="cs-CZ" dirty="0"/>
              <a:t>databázi jsou </a:t>
            </a:r>
            <a:r>
              <a:rPr lang="cs-CZ" dirty="0" smtClean="0"/>
              <a:t>vyjádřeny explicitně </a:t>
            </a:r>
            <a:r>
              <a:rPr lang="cs-CZ" dirty="0"/>
              <a:t>na logické úrovni </a:t>
            </a:r>
            <a:r>
              <a:rPr lang="cs-CZ" dirty="0" smtClean="0"/>
              <a:t>jediným způsobem </a:t>
            </a:r>
            <a:r>
              <a:rPr lang="cs-CZ" dirty="0"/>
              <a:t>- hodnotami v tabulkách.</a:t>
            </a:r>
          </a:p>
          <a:p>
            <a:pPr marL="0" indent="0">
              <a:buNone/>
            </a:pPr>
            <a:r>
              <a:rPr lang="cs-CZ" b="1" dirty="0" smtClean="0"/>
              <a:t>2) Pravidlo </a:t>
            </a:r>
            <a:r>
              <a:rPr lang="cs-CZ" b="1" dirty="0"/>
              <a:t>jistoty</a:t>
            </a:r>
          </a:p>
          <a:p>
            <a:pPr marL="0" indent="0">
              <a:buNone/>
            </a:pPr>
            <a:r>
              <a:rPr lang="cs-CZ" dirty="0"/>
              <a:t>Všechna data v </a:t>
            </a:r>
            <a:r>
              <a:rPr lang="cs-CZ" dirty="0" smtClean="0"/>
              <a:t>relační </a:t>
            </a:r>
            <a:r>
              <a:rPr lang="cs-CZ" dirty="0"/>
              <a:t>databázi jsou </a:t>
            </a:r>
            <a:r>
              <a:rPr lang="cs-CZ" dirty="0" smtClean="0"/>
              <a:t>zaručeně přístupná </a:t>
            </a:r>
            <a:r>
              <a:rPr lang="cs-CZ" dirty="0"/>
              <a:t>kombinací jména tabulky </a:t>
            </a:r>
            <a:r>
              <a:rPr lang="cs-CZ" dirty="0" smtClean="0"/>
              <a:t>s hodnotami </a:t>
            </a:r>
            <a:r>
              <a:rPr lang="cs-CZ" dirty="0"/>
              <a:t>primárního klíce a jménem sloupce.</a:t>
            </a:r>
          </a:p>
          <a:p>
            <a:pPr marL="0" indent="0">
              <a:buNone/>
            </a:pPr>
            <a:r>
              <a:rPr lang="cs-CZ" b="1" dirty="0" smtClean="0"/>
              <a:t>3) </a:t>
            </a:r>
            <a:r>
              <a:rPr lang="cs-CZ" b="1" dirty="0"/>
              <a:t>Systematické zpracování nulových hodnot</a:t>
            </a:r>
          </a:p>
          <a:p>
            <a:pPr marL="0" indent="0">
              <a:buNone/>
            </a:pPr>
            <a:r>
              <a:rPr lang="cs-CZ" dirty="0"/>
              <a:t>Nulové hodnoty jsou </a:t>
            </a:r>
            <a:r>
              <a:rPr lang="cs-CZ" dirty="0" smtClean="0"/>
              <a:t>plně </a:t>
            </a:r>
            <a:r>
              <a:rPr lang="cs-CZ" dirty="0"/>
              <a:t>podporovány </a:t>
            </a:r>
            <a:r>
              <a:rPr lang="cs-CZ" dirty="0" smtClean="0"/>
              <a:t>relačním SŘBD </a:t>
            </a:r>
            <a:r>
              <a:rPr lang="cs-CZ" dirty="0"/>
              <a:t>pro reprezentaci informace, </a:t>
            </a:r>
            <a:r>
              <a:rPr lang="cs-CZ" dirty="0" smtClean="0"/>
              <a:t>která </a:t>
            </a:r>
            <a:r>
              <a:rPr lang="cs-CZ" dirty="0"/>
              <a:t>není definována a to nezávisle na datovém typu.</a:t>
            </a:r>
          </a:p>
        </p:txBody>
      </p:sp>
    </p:spTree>
    <p:extLst>
      <p:ext uri="{BB962C8B-B14F-4D97-AF65-F5344CB8AC3E}">
        <p14:creationId xmlns:p14="http://schemas.microsoft.com/office/powerpoint/2010/main" val="265434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 pravidel pro relační SŘBD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4) Dynamický on-line katalog založený na relačním modelu</a:t>
            </a:r>
          </a:p>
          <a:p>
            <a:pPr marL="0" indent="0">
              <a:buNone/>
            </a:pPr>
            <a:r>
              <a:rPr lang="cs-CZ" sz="2000" dirty="0"/>
              <a:t>Popis databáze je vyjádřen na logické úrovni stejným způsobem jako zákaznická data, takže autorizovaný uživatel muže aplikovat stejný relační jazyk ke svému dotazu jako </a:t>
            </a:r>
            <a:r>
              <a:rPr lang="it-IT" sz="2000" dirty="0"/>
              <a:t>uživatel pri práci s daty.</a:t>
            </a:r>
          </a:p>
          <a:p>
            <a:pPr marL="0" indent="0">
              <a:buNone/>
            </a:pPr>
            <a:r>
              <a:rPr lang="cs-CZ" sz="2000" b="1" dirty="0"/>
              <a:t>5) Obsáhlý datový </a:t>
            </a:r>
            <a:r>
              <a:rPr lang="cs-CZ" sz="2000" b="1" dirty="0" err="1"/>
              <a:t>podjazyk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Relační systém muže podporovat několik jazyků a různých módu použitých při provozu terminálu. Nicméně musí být nejméně jeden příkazový jazyk s dobře definovanou syntaxí, který obsáhle podporuje definici dat, definici pohledů, manipulaci s daty jak interaktivně, tak programem, integritní omezení, autorizovaný přístup k databázi, transakční příkazy apod.</a:t>
            </a:r>
          </a:p>
          <a:p>
            <a:pPr marL="0" indent="0">
              <a:buNone/>
            </a:pPr>
            <a:r>
              <a:rPr lang="cs-CZ" sz="2000" b="1" dirty="0"/>
              <a:t>6) Pravidlo vytvoření pohledů</a:t>
            </a:r>
          </a:p>
          <a:p>
            <a:pPr marL="0" indent="0">
              <a:buNone/>
            </a:pPr>
            <a:r>
              <a:rPr lang="cs-CZ" sz="2000" dirty="0"/>
              <a:t>Všechny pohledy, které jsou teoreticky možné, jsou také systémem </a:t>
            </a:r>
            <a:r>
              <a:rPr lang="cs-CZ" sz="2000" dirty="0" err="1"/>
              <a:t>vytvořitelné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288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 pravidel pro relační SŘBD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7) Schopnost vkládání, vytvo</a:t>
            </a:r>
            <a:r>
              <a:rPr lang="cs-CZ" sz="2400" dirty="0"/>
              <a:t>ř</a:t>
            </a:r>
            <a:r>
              <a:rPr lang="cs-CZ" sz="2400" b="1" dirty="0"/>
              <a:t>ení a mazání</a:t>
            </a:r>
          </a:p>
          <a:p>
            <a:pPr marL="0" indent="0">
              <a:buNone/>
            </a:pPr>
            <a:r>
              <a:rPr lang="cs-CZ" sz="2400" dirty="0"/>
              <a:t>Schopnost zachování relačních pravidel u základních i odvozených relací je zachována nejen při pohledu na data, ale i při operacích průniku, přidání a mazání dat.</a:t>
            </a:r>
          </a:p>
          <a:p>
            <a:pPr marL="0" indent="0">
              <a:buNone/>
            </a:pPr>
            <a:r>
              <a:rPr lang="cs-CZ" sz="2400" b="1" dirty="0"/>
              <a:t>8) Fyzická datová nezávislost</a:t>
            </a:r>
          </a:p>
          <a:p>
            <a:pPr marL="0" indent="0">
              <a:buNone/>
            </a:pPr>
            <a:r>
              <a:rPr lang="cs-CZ" sz="2400" dirty="0"/>
              <a:t>Aplikační programy jsou nezávislé na fyzické datové struktuře.</a:t>
            </a:r>
          </a:p>
          <a:p>
            <a:pPr marL="0" indent="0">
              <a:buNone/>
            </a:pPr>
            <a:r>
              <a:rPr lang="cs-CZ" sz="2400" b="1" dirty="0"/>
              <a:t>9) Logická datová nezávislost</a:t>
            </a:r>
          </a:p>
          <a:p>
            <a:pPr marL="0" indent="0">
              <a:buNone/>
            </a:pPr>
            <a:r>
              <a:rPr lang="cs-CZ" sz="2400" dirty="0"/>
              <a:t>Aplikační programy jsou nezávislé na změnách v logické struktuře databázového souboru.</a:t>
            </a:r>
          </a:p>
        </p:txBody>
      </p:sp>
    </p:spTree>
    <p:extLst>
      <p:ext uri="{BB962C8B-B14F-4D97-AF65-F5344CB8AC3E}">
        <p14:creationId xmlns:p14="http://schemas.microsoft.com/office/powerpoint/2010/main" val="94835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 pravidel pro relační SŘBD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10) Integritní </a:t>
            </a:r>
            <a:r>
              <a:rPr lang="cs-CZ" b="1" dirty="0"/>
              <a:t>nezávislost</a:t>
            </a:r>
          </a:p>
          <a:p>
            <a:pPr marL="0" indent="0">
              <a:buNone/>
            </a:pPr>
            <a:r>
              <a:rPr lang="cs-CZ" dirty="0"/>
              <a:t>Integritní omezení se musí dát definovat </a:t>
            </a:r>
            <a:r>
              <a:rPr lang="cs-CZ" dirty="0" smtClean="0"/>
              <a:t>prostředky relační </a:t>
            </a:r>
            <a:r>
              <a:rPr lang="cs-CZ" dirty="0"/>
              <a:t>databáze nebo jejím jazykem </a:t>
            </a:r>
            <a:r>
              <a:rPr lang="cs-CZ" dirty="0" smtClean="0"/>
              <a:t>a musí </a:t>
            </a:r>
            <a:r>
              <a:rPr lang="cs-CZ" dirty="0"/>
              <a:t>být schopna uložení v katalogu a nikoliv v </a:t>
            </a:r>
            <a:r>
              <a:rPr lang="cs-CZ" dirty="0" smtClean="0"/>
              <a:t>aplikačním </a:t>
            </a:r>
            <a:r>
              <a:rPr lang="cs-CZ" dirty="0"/>
              <a:t>programu.</a:t>
            </a:r>
          </a:p>
          <a:p>
            <a:pPr marL="0" indent="0">
              <a:buNone/>
            </a:pPr>
            <a:r>
              <a:rPr lang="cs-CZ" b="1" dirty="0" smtClean="0"/>
              <a:t>11) </a:t>
            </a:r>
            <a:r>
              <a:rPr lang="cs-CZ" b="1" dirty="0"/>
              <a:t>Nezávislost distribuce</a:t>
            </a:r>
          </a:p>
          <a:p>
            <a:pPr marL="0" indent="0">
              <a:buNone/>
            </a:pPr>
            <a:r>
              <a:rPr lang="cs-CZ" dirty="0" smtClean="0"/>
              <a:t>Relační SŘBD </a:t>
            </a:r>
            <a:r>
              <a:rPr lang="cs-CZ" dirty="0"/>
              <a:t>musí být schopny implementace na jiných </a:t>
            </a:r>
            <a:r>
              <a:rPr lang="cs-CZ" dirty="0" smtClean="0"/>
              <a:t>počítačových </a:t>
            </a:r>
            <a:r>
              <a:rPr lang="cs-CZ" dirty="0"/>
              <a:t>architekturách.</a:t>
            </a:r>
          </a:p>
          <a:p>
            <a:pPr marL="0" indent="0">
              <a:buNone/>
            </a:pPr>
            <a:r>
              <a:rPr lang="pt-BR" b="1" dirty="0" smtClean="0"/>
              <a:t>12</a:t>
            </a:r>
            <a:r>
              <a:rPr lang="cs-CZ" b="1" dirty="0" smtClean="0"/>
              <a:t>)</a:t>
            </a:r>
            <a:r>
              <a:rPr lang="pt-BR" b="1" dirty="0" smtClean="0"/>
              <a:t> </a:t>
            </a:r>
            <a:r>
              <a:rPr lang="pt-BR" b="1" dirty="0"/>
              <a:t>Pravidlo </a:t>
            </a:r>
            <a:r>
              <a:rPr lang="pt-BR" b="1" dirty="0" smtClean="0"/>
              <a:t>p</a:t>
            </a:r>
            <a:r>
              <a:rPr lang="cs-CZ" b="1" dirty="0"/>
              <a:t>ř</a:t>
            </a:r>
            <a:r>
              <a:rPr lang="pt-BR" b="1" dirty="0" smtClean="0"/>
              <a:t>ístupu </a:t>
            </a:r>
            <a:r>
              <a:rPr lang="pt-BR" b="1" dirty="0"/>
              <a:t>do databáze</a:t>
            </a:r>
          </a:p>
          <a:p>
            <a:pPr marL="0" indent="0">
              <a:buNone/>
            </a:pPr>
            <a:r>
              <a:rPr lang="cs-CZ" dirty="0"/>
              <a:t>Jestliže má </a:t>
            </a:r>
            <a:r>
              <a:rPr lang="cs-CZ" dirty="0" smtClean="0"/>
              <a:t>relační </a:t>
            </a:r>
            <a:r>
              <a:rPr lang="cs-CZ" dirty="0"/>
              <a:t>systém jazyk nízké </a:t>
            </a:r>
            <a:r>
              <a:rPr lang="cs-CZ" dirty="0" smtClean="0"/>
              <a:t>úrovně, </a:t>
            </a:r>
            <a:r>
              <a:rPr lang="cs-CZ" dirty="0"/>
              <a:t>pak tato </a:t>
            </a:r>
            <a:r>
              <a:rPr lang="cs-CZ" dirty="0" smtClean="0"/>
              <a:t>úroveň nemůže </a:t>
            </a:r>
            <a:r>
              <a:rPr lang="cs-CZ" dirty="0"/>
              <a:t>být použita </a:t>
            </a:r>
            <a:r>
              <a:rPr lang="cs-CZ" dirty="0" smtClean="0"/>
              <a:t>k vytváření </a:t>
            </a:r>
            <a:r>
              <a:rPr lang="cs-CZ" dirty="0"/>
              <a:t>integritních omezení a je nutno </a:t>
            </a:r>
            <a:r>
              <a:rPr lang="cs-CZ" dirty="0" smtClean="0"/>
              <a:t>vyjádřit </a:t>
            </a:r>
            <a:r>
              <a:rPr lang="cs-CZ" dirty="0"/>
              <a:t>se v </a:t>
            </a:r>
            <a:r>
              <a:rPr lang="cs-CZ" dirty="0" smtClean="0"/>
              <a:t>relačním </a:t>
            </a:r>
            <a:r>
              <a:rPr lang="cs-CZ" dirty="0"/>
              <a:t>jazyce vyšší </a:t>
            </a:r>
            <a:r>
              <a:rPr lang="cs-CZ" dirty="0" smtClean="0"/>
              <a:t>úrovně.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37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ARCHITEKTURA DATABÁZÍ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U databází rozlišujeme 3 základní architektury:</a:t>
            </a:r>
          </a:p>
          <a:p>
            <a:endParaRPr lang="cs-CZ" b="1" dirty="0" smtClean="0"/>
          </a:p>
          <a:p>
            <a:r>
              <a:rPr lang="cs-CZ" b="1" dirty="0" smtClean="0"/>
              <a:t>Centrální architektura</a:t>
            </a:r>
          </a:p>
          <a:p>
            <a:r>
              <a:rPr lang="cs-CZ" b="1" dirty="0" smtClean="0"/>
              <a:t>Architektura file – server</a:t>
            </a:r>
          </a:p>
          <a:p>
            <a:r>
              <a:rPr lang="cs-CZ" b="1" dirty="0" smtClean="0"/>
              <a:t>Architektura klient - server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9244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Centrální architektura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data i SŘBD jsou uložena v centrálním počítaci.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Tato architektura je typická </a:t>
            </a:r>
            <a:r>
              <a:rPr lang="cs-CZ" dirty="0"/>
              <a:t>pro terminálovou síť, kdy se po síti přenáší vstupní údaje z terminálu na centrální počítač do příslušné aplikace, výstupy z této aplikace se přenáší na terminál. Protože aplikační program i vlastní zpracování probíhá na centrálním počítači, který může zpracovávat více úloh, mají </a:t>
            </a:r>
            <a:r>
              <a:rPr lang="pl-PL" dirty="0"/>
              <a:t>odezvy na dotazy určité zpoždení.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47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Úspěšné absolvování písemného testu (nad 70 %) – 2 varianty:</a:t>
            </a:r>
          </a:p>
          <a:p>
            <a:r>
              <a:rPr lang="cs-CZ" dirty="0" smtClean="0"/>
              <a:t>Průběžné testy (celkem 3 v průběhu semestru, v termínech výuky kombinovaného studia) – ve všech 3 testech je třeba získat nad 70 %. Chybějící body (do 70 %) lze získat za aktivitu v hodinách (nelze je však použít u testu, ve kterém bylo získáno &gt;=70  %). 1 získaný bod na hodině reprezentuje 10 % v testu.</a:t>
            </a:r>
          </a:p>
          <a:p>
            <a:r>
              <a:rPr lang="cs-CZ" dirty="0" smtClean="0"/>
              <a:t>Písemný test (shrnující za celý semestr) v zápočtovém týdnu či zkouškovém období.</a:t>
            </a:r>
          </a:p>
        </p:txBody>
      </p:sp>
    </p:spTree>
    <p:extLst>
      <p:ext uri="{BB962C8B-B14F-4D97-AF65-F5344CB8AC3E}">
        <p14:creationId xmlns:p14="http://schemas.microsoft.com/office/powerpoint/2010/main" val="28979168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Centrální architektury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9" y="2241426"/>
            <a:ext cx="6998917" cy="2640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18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Architektura file - server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metoda souvisí zejména s rozšířením osobních počítačů a sítí LAN. SŘBD </a:t>
            </a:r>
            <a:r>
              <a:rPr lang="cs-CZ" dirty="0" smtClean="0"/>
              <a:t>a příslušné </a:t>
            </a:r>
            <a:r>
              <a:rPr lang="cs-CZ" dirty="0"/>
              <a:t>databázové aplikace jsou provozovány na jednotlivých počítačích, </a:t>
            </a:r>
            <a:r>
              <a:rPr lang="cs-CZ" dirty="0" smtClean="0"/>
              <a:t>data jsou </a:t>
            </a:r>
            <a:r>
              <a:rPr lang="cs-CZ" dirty="0"/>
              <a:t>umístěna na file-serveru a mohou být sdílena. Aby nedocházelo ke kolizím </a:t>
            </a:r>
            <a:r>
              <a:rPr lang="cs-CZ" dirty="0" smtClean="0"/>
              <a:t>při přístupu </a:t>
            </a:r>
            <a:r>
              <a:rPr lang="cs-CZ" dirty="0"/>
              <a:t>více uživatelů k jedněm datům, musí SŘBD používat vhodný </a:t>
            </a:r>
            <a:r>
              <a:rPr lang="cs-CZ" dirty="0" smtClean="0"/>
              <a:t>systém zamykání </a:t>
            </a:r>
            <a:r>
              <a:rPr lang="cs-CZ" dirty="0"/>
              <a:t>(položek nebo celých tabulek).</a:t>
            </a:r>
          </a:p>
        </p:txBody>
      </p:sp>
    </p:spTree>
    <p:extLst>
      <p:ext uri="{BB962C8B-B14F-4D97-AF65-F5344CB8AC3E}">
        <p14:creationId xmlns:p14="http://schemas.microsoft.com/office/powerpoint/2010/main" val="291388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Architektura file - server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Komunikace uživatele se systémem probíhá následujícím způsobem: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• uživatel zadá dotaz,</a:t>
            </a:r>
          </a:p>
          <a:p>
            <a:pPr marL="0" indent="0">
              <a:buNone/>
            </a:pPr>
            <a:r>
              <a:rPr lang="pt-BR" sz="2400" dirty="0"/>
              <a:t>• S</a:t>
            </a:r>
            <a:r>
              <a:rPr lang="cs-CZ" sz="2400" dirty="0"/>
              <a:t>Ř</a:t>
            </a:r>
            <a:r>
              <a:rPr lang="pt-BR" sz="2400" dirty="0"/>
              <a:t>BD p</a:t>
            </a:r>
            <a:r>
              <a:rPr lang="cs-CZ" sz="2400" dirty="0"/>
              <a:t>ří</a:t>
            </a:r>
            <a:r>
              <a:rPr lang="pt-BR" sz="2400" dirty="0"/>
              <a:t>jme dotaz, zasílá požadavky na data file-serveru,</a:t>
            </a:r>
          </a:p>
          <a:p>
            <a:pPr marL="0" indent="0">
              <a:buNone/>
            </a:pPr>
            <a:r>
              <a:rPr lang="cs-CZ" sz="2400" dirty="0"/>
              <a:t>• file-server posílá bloky dat na lokální počítač, kde jsou data zpracovávána podle zadaného dotazu (vyhledávání, setřídění atd.),</a:t>
            </a:r>
          </a:p>
          <a:p>
            <a:pPr marL="0" indent="0">
              <a:buNone/>
            </a:pPr>
            <a:r>
              <a:rPr lang="cs-CZ" sz="2400" dirty="0"/>
              <a:t>• výsledek dotazu se zobrazí na obrazovce osobního počítače.</a:t>
            </a:r>
          </a:p>
        </p:txBody>
      </p:sp>
    </p:spTree>
    <p:extLst>
      <p:ext uri="{BB962C8B-B14F-4D97-AF65-F5344CB8AC3E}">
        <p14:creationId xmlns:p14="http://schemas.microsoft.com/office/powerpoint/2010/main" val="119326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 architektury file - server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374" y="2090799"/>
            <a:ext cx="8621252" cy="3015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948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Architektura klient - server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7800"/>
            <a:ext cx="9620250" cy="406943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 podstatě je založena na lokální síti (LAN), personálních počítačích a databázovém serveru. Na personálních počítačích běží program podporující např. vstup dat, formulaci dotazu atd. </a:t>
            </a:r>
          </a:p>
          <a:p>
            <a:pPr marL="0" indent="0">
              <a:buNone/>
            </a:pPr>
            <a:r>
              <a:rPr lang="cs-CZ" b="1" dirty="0"/>
              <a:t>Dotaz se dále předává pomocí jazyka SQL </a:t>
            </a:r>
            <a:r>
              <a:rPr lang="cs-CZ" dirty="0"/>
              <a:t>(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 na databázový server, který jej vykoná a vrátí výsledky zpět na personální počítač. Databázový server je tedy nejvíce zatíženým prvkem systému a musí být tvořen dostatečně výkonným počítačem.</a:t>
            </a:r>
          </a:p>
        </p:txBody>
      </p:sp>
    </p:spTree>
    <p:extLst>
      <p:ext uri="{BB962C8B-B14F-4D97-AF65-F5344CB8AC3E}">
        <p14:creationId xmlns:p14="http://schemas.microsoft.com/office/powerpoint/2010/main" val="218926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Architektura klient - server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Komunikace </a:t>
            </a:r>
            <a:r>
              <a:rPr lang="cs-CZ" dirty="0"/>
              <a:t>probíhá tímto způsobem:</a:t>
            </a:r>
          </a:p>
          <a:p>
            <a:pPr marL="0" indent="0">
              <a:buNone/>
            </a:pPr>
            <a:r>
              <a:rPr lang="cs-CZ" dirty="0"/>
              <a:t>• uživatel zadává dotaz (</a:t>
            </a:r>
            <a:r>
              <a:rPr lang="cs-CZ" dirty="0" smtClean="0"/>
              <a:t>buď přímo </a:t>
            </a:r>
            <a:r>
              <a:rPr lang="cs-CZ" dirty="0"/>
              <a:t>v SQL nebo musí být do tohoto jazyka </a:t>
            </a:r>
            <a:r>
              <a:rPr lang="cs-CZ" dirty="0" smtClean="0"/>
              <a:t>přeložen</a:t>
            </a:r>
            <a:r>
              <a:rPr lang="cs-CZ" dirty="0"/>
              <a:t>),</a:t>
            </a:r>
          </a:p>
          <a:p>
            <a:pPr marL="0" indent="0">
              <a:buNone/>
            </a:pPr>
            <a:r>
              <a:rPr lang="pl-PL" dirty="0"/>
              <a:t>• dotaz je odeslán na databázový server,</a:t>
            </a:r>
          </a:p>
          <a:p>
            <a:pPr marL="0" indent="0">
              <a:buNone/>
            </a:pPr>
            <a:r>
              <a:rPr lang="cs-CZ" dirty="0"/>
              <a:t>• databázový server vykoná dotaz,</a:t>
            </a:r>
          </a:p>
          <a:p>
            <a:pPr marL="0" indent="0">
              <a:buNone/>
            </a:pPr>
            <a:r>
              <a:rPr lang="cs-CZ" dirty="0"/>
              <a:t>• výsledek dotazu je poslán </a:t>
            </a:r>
            <a:r>
              <a:rPr lang="cs-CZ" dirty="0" smtClean="0"/>
              <a:t>zpět </a:t>
            </a:r>
            <a:r>
              <a:rPr lang="cs-CZ" dirty="0"/>
              <a:t>na vysílací </a:t>
            </a:r>
            <a:r>
              <a:rPr lang="cs-CZ" dirty="0" smtClean="0"/>
              <a:t>počítač, </a:t>
            </a:r>
            <a:r>
              <a:rPr lang="cs-CZ" dirty="0"/>
              <a:t>kde je zobrazen.</a:t>
            </a:r>
          </a:p>
        </p:txBody>
      </p:sp>
    </p:spTree>
    <p:extLst>
      <p:ext uri="{BB962C8B-B14F-4D97-AF65-F5344CB8AC3E}">
        <p14:creationId xmlns:p14="http://schemas.microsoft.com/office/powerpoint/2010/main" val="174031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Architektura klient - server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Architektura klient-server redukuje přenos dat po síti, protože dotazy jsou </a:t>
            </a:r>
            <a:r>
              <a:rPr lang="cs-CZ" dirty="0" smtClean="0"/>
              <a:t>prováděny </a:t>
            </a:r>
            <a:r>
              <a:rPr lang="pt-BR" dirty="0" smtClean="0"/>
              <a:t>přímo </a:t>
            </a:r>
            <a:r>
              <a:rPr lang="pt-BR" dirty="0"/>
              <a:t>na databázovém serveru a na personální počítač jsou posílány </a:t>
            </a:r>
            <a:r>
              <a:rPr lang="pt-BR" dirty="0" smtClean="0"/>
              <a:t>pouze</a:t>
            </a:r>
            <a:r>
              <a:rPr lang="cs-CZ" dirty="0" smtClean="0"/>
              <a:t> výsledky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Např.: </a:t>
            </a:r>
            <a:r>
              <a:rPr lang="cs-CZ" i="1" dirty="0"/>
              <a:t>pokud je mezi 10 000 záznamy pouze 100 záznamů, které </a:t>
            </a:r>
            <a:r>
              <a:rPr lang="cs-CZ" i="1" dirty="0" smtClean="0"/>
              <a:t>splňují podmínku </a:t>
            </a:r>
            <a:r>
              <a:rPr lang="cs-CZ" i="1" dirty="0"/>
              <a:t>dotazu, pak na personální počítač putuje pouze těchto 100 záznamů. </a:t>
            </a:r>
            <a:r>
              <a:rPr lang="cs-CZ" i="1" dirty="0" smtClean="0"/>
              <a:t>V případě </a:t>
            </a:r>
            <a:r>
              <a:rPr lang="cs-CZ" i="1" dirty="0"/>
              <a:t>architektury file-server je však nutné poslat všech 10 000 záznamů </a:t>
            </a:r>
            <a:r>
              <a:rPr lang="cs-CZ" i="1" dirty="0" smtClean="0"/>
              <a:t>na personální </a:t>
            </a:r>
            <a:r>
              <a:rPr lang="cs-CZ" i="1" dirty="0"/>
              <a:t>počítač, tam se teprve provede dotaz a zpracuje nalezených </a:t>
            </a:r>
            <a:r>
              <a:rPr lang="cs-CZ" i="1" dirty="0" smtClean="0"/>
              <a:t>100 záznamů.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Architektura klient-server vyhovuje i náročným aplikacím a je využívána </a:t>
            </a:r>
            <a:r>
              <a:rPr lang="cs-CZ" dirty="0" smtClean="0"/>
              <a:t>většinou renomovaných </a:t>
            </a:r>
            <a:r>
              <a:rPr lang="cs-CZ" dirty="0"/>
              <a:t>databázových firem.</a:t>
            </a:r>
          </a:p>
        </p:txBody>
      </p:sp>
    </p:spTree>
    <p:extLst>
      <p:ext uri="{BB962C8B-B14F-4D97-AF65-F5344CB8AC3E}">
        <p14:creationId xmlns:p14="http://schemas.microsoft.com/office/powerpoint/2010/main" val="50895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 architektury klient - server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540" y="2210170"/>
            <a:ext cx="8184919" cy="2777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08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DISTRIBUOVANÁ DATABÁZE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8153" y="1517073"/>
            <a:ext cx="9275693" cy="492514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Distribuovaná databáze je množina databází, která je uložena na </a:t>
            </a:r>
            <a:r>
              <a:rPr lang="cs-CZ" dirty="0" smtClean="0"/>
              <a:t>několika počítačích</a:t>
            </a:r>
            <a:r>
              <a:rPr lang="cs-CZ" dirty="0"/>
              <a:t>. Uživateli se však jeví jako jedna velká databáze.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Distribuovanou databázi charakterizujeme 3 vlastnostmi:</a:t>
            </a:r>
          </a:p>
          <a:p>
            <a:r>
              <a:rPr lang="cs-CZ" dirty="0" smtClean="0"/>
              <a:t>Transparentnost</a:t>
            </a:r>
          </a:p>
          <a:p>
            <a:r>
              <a:rPr lang="cs-CZ" dirty="0" smtClean="0"/>
              <a:t>Autonomnost</a:t>
            </a:r>
          </a:p>
          <a:p>
            <a:r>
              <a:rPr lang="cs-CZ" dirty="0" smtClean="0"/>
              <a:t>Nezávislost na počítačové síti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35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DD - TRANSPARENTOST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pohledu klienta se zdá, že všechna data jsou zpracovávána na jednom serveru v lokální databázi. Uživatel používá syntakticky shodné příkazy pro lokální i vzdálená data, nespecifikuje místo uložení dat, o to se stará distribuovaný SŘBD.</a:t>
            </a:r>
          </a:p>
        </p:txBody>
      </p:sp>
    </p:spTree>
    <p:extLst>
      <p:ext uri="{BB962C8B-B14F-4D97-AF65-F5344CB8AC3E}">
        <p14:creationId xmlns:p14="http://schemas.microsoft.com/office/powerpoint/2010/main" val="406508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předmětu je seznámit posluchače s teoretickými základy informačních systému, se základními principy fungování IS. Pozornost je také věnována analýze, projektování a zabezpečení IS. Na konci tohoto kurzu bude student schopen: porozumět a vysvětlit základní principy teorie systému; vytvořit projektový úkol a navrhnout IS.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7284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- </a:t>
            </a:r>
            <a:r>
              <a:rPr lang="cs-CZ" dirty="0" smtClean="0"/>
              <a:t>AUTONOMNOST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2776"/>
            <a:ext cx="10515600" cy="4800600"/>
          </a:xfrm>
        </p:spPr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 </a:t>
            </a:r>
            <a:r>
              <a:rPr lang="cs-CZ" dirty="0"/>
              <a:t>každou lokální bází dat zapojenou do distribuované databáze </a:t>
            </a:r>
            <a:r>
              <a:rPr lang="cs-CZ" dirty="0" smtClean="0"/>
              <a:t>je možno </a:t>
            </a:r>
            <a:r>
              <a:rPr lang="cs-CZ" dirty="0"/>
              <a:t>pracovat nezávisle na ostatních databázích. </a:t>
            </a:r>
            <a:endParaRPr lang="cs-CZ" dirty="0" smtClean="0"/>
          </a:p>
          <a:p>
            <a:r>
              <a:rPr lang="cs-CZ" dirty="0"/>
              <a:t>L</a:t>
            </a:r>
            <a:r>
              <a:rPr lang="cs-CZ" dirty="0" smtClean="0"/>
              <a:t>okální databáze </a:t>
            </a:r>
            <a:r>
              <a:rPr lang="cs-CZ" dirty="0"/>
              <a:t>je </a:t>
            </a:r>
            <a:r>
              <a:rPr lang="cs-CZ" dirty="0" smtClean="0"/>
              <a:t>funkčně </a:t>
            </a:r>
            <a:r>
              <a:rPr lang="cs-CZ" dirty="0"/>
              <a:t>samostatná, propojení do jiné č</a:t>
            </a:r>
            <a:r>
              <a:rPr lang="cs-CZ" dirty="0" smtClean="0"/>
              <a:t>ásti distribuované </a:t>
            </a:r>
            <a:r>
              <a:rPr lang="cs-CZ" dirty="0"/>
              <a:t>databáze se v </a:t>
            </a:r>
            <a:r>
              <a:rPr lang="cs-CZ" dirty="0" smtClean="0"/>
              <a:t>případe potřeby zřizují </a:t>
            </a:r>
            <a:r>
              <a:rPr lang="cs-CZ" dirty="0"/>
              <a:t>dynamicky. </a:t>
            </a:r>
            <a:endParaRPr lang="cs-CZ" dirty="0" smtClean="0"/>
          </a:p>
          <a:p>
            <a:r>
              <a:rPr lang="cs-CZ" dirty="0" smtClean="0"/>
              <a:t>V distribuované </a:t>
            </a:r>
            <a:r>
              <a:rPr lang="cs-CZ" dirty="0"/>
              <a:t>databázi neexistuje žádný centrální uzel </a:t>
            </a:r>
            <a:r>
              <a:rPr lang="cs-CZ" dirty="0" smtClean="0"/>
              <a:t>nebo proces odpovědný </a:t>
            </a:r>
            <a:r>
              <a:rPr lang="cs-CZ" dirty="0"/>
              <a:t>za vrcholové ř</a:t>
            </a:r>
            <a:r>
              <a:rPr lang="cs-CZ" dirty="0" smtClean="0"/>
              <a:t>ízení </a:t>
            </a:r>
            <a:r>
              <a:rPr lang="cs-CZ" dirty="0"/>
              <a:t>funkcí celého systému, </a:t>
            </a:r>
            <a:r>
              <a:rPr lang="cs-CZ" dirty="0" smtClean="0"/>
              <a:t>což výrazně </a:t>
            </a:r>
            <a:r>
              <a:rPr lang="cs-CZ" dirty="0"/>
              <a:t>zvyšuje odolnost systému proti </a:t>
            </a:r>
            <a:r>
              <a:rPr lang="cs-CZ" dirty="0" smtClean="0"/>
              <a:t>výpadkům </a:t>
            </a:r>
            <a:r>
              <a:rPr lang="cs-CZ" dirty="0"/>
              <a:t>jeho č</a:t>
            </a:r>
            <a:r>
              <a:rPr lang="cs-CZ" dirty="0" smtClean="0"/>
              <a:t>ástí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089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DD – NEZÁVISLOST NA POČ. SÍTI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Jsou podporovány různé typy architektur lokálních i globálních počítačových sítí (LAN, WAN). V jedné distribuované databázi tedy mohou být zapojeny počítače i počítačové sítě různých </a:t>
            </a:r>
            <a:r>
              <a:rPr lang="pl-PL" sz="3200" dirty="0"/>
              <a:t>architektur, pro komunikaci se používá jazyk SQL.</a:t>
            </a:r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188" y="5528310"/>
            <a:ext cx="6135624" cy="117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25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6672"/>
            <a:ext cx="9372600" cy="990600"/>
          </a:xfrm>
        </p:spPr>
        <p:txBody>
          <a:bodyPr/>
          <a:lstStyle/>
          <a:p>
            <a:r>
              <a:rPr lang="cs-CZ" dirty="0" smtClean="0"/>
              <a:t>Obecná charakteristika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systém umožnující komunikaci a transformaci informací - </a:t>
            </a:r>
            <a:r>
              <a:rPr lang="pl-PL" dirty="0" smtClean="0"/>
              <a:t>časove</a:t>
            </a:r>
            <a:r>
              <a:rPr lang="pl-PL" dirty="0"/>
              <a:t>, </a:t>
            </a:r>
            <a:r>
              <a:rPr lang="pl-PL" dirty="0" smtClean="0"/>
              <a:t>prostorově </a:t>
            </a:r>
            <a:r>
              <a:rPr lang="pl-PL" dirty="0"/>
              <a:t>i co do formy tak, aby byly </a:t>
            </a:r>
            <a:r>
              <a:rPr lang="pl-PL" dirty="0" smtClean="0"/>
              <a:t>lépe </a:t>
            </a:r>
            <a:r>
              <a:rPr lang="cs-CZ" dirty="0" smtClean="0"/>
              <a:t>využity </a:t>
            </a:r>
            <a:r>
              <a:rPr lang="cs-CZ" dirty="0"/>
              <a:t>než v </a:t>
            </a:r>
            <a:r>
              <a:rPr lang="cs-CZ" dirty="0" smtClean="0"/>
              <a:t>původním </a:t>
            </a:r>
            <a:r>
              <a:rPr lang="cs-CZ" dirty="0"/>
              <a:t>stavu (systém, který </a:t>
            </a:r>
            <a:r>
              <a:rPr lang="cs-CZ" dirty="0" smtClean="0"/>
              <a:t>přidává </a:t>
            </a:r>
            <a:r>
              <a:rPr lang="cs-CZ" dirty="0"/>
              <a:t>hodnotu k zpracovávaným č</a:t>
            </a:r>
            <a:r>
              <a:rPr lang="cs-CZ" dirty="0" smtClean="0"/>
              <a:t>i </a:t>
            </a:r>
            <a:r>
              <a:rPr lang="cs-CZ" dirty="0"/>
              <a:t>komunikovaným informacím)</a:t>
            </a:r>
          </a:p>
          <a:p>
            <a:r>
              <a:rPr lang="cs-CZ" dirty="0"/>
              <a:t>speciální typ </a:t>
            </a:r>
            <a:r>
              <a:rPr lang="cs-CZ" dirty="0" smtClean="0"/>
              <a:t>komunikačního </a:t>
            </a:r>
            <a:r>
              <a:rPr lang="cs-CZ" dirty="0"/>
              <a:t>média, jehož cílem je odstranit bariéry v </a:t>
            </a:r>
            <a:r>
              <a:rPr lang="cs-CZ" dirty="0" smtClean="0"/>
              <a:t>přístupu </a:t>
            </a:r>
            <a:r>
              <a:rPr lang="cs-CZ" dirty="0"/>
              <a:t>k informacím</a:t>
            </a:r>
          </a:p>
          <a:p>
            <a:r>
              <a:rPr lang="cs-CZ" dirty="0" smtClean="0"/>
              <a:t>účelové uspořádání </a:t>
            </a:r>
            <a:r>
              <a:rPr lang="cs-CZ" dirty="0"/>
              <a:t>vztahu a </a:t>
            </a:r>
            <a:r>
              <a:rPr lang="cs-CZ" dirty="0" smtClean="0"/>
              <a:t>informačních toků </a:t>
            </a:r>
            <a:r>
              <a:rPr lang="cs-CZ" dirty="0"/>
              <a:t>mezi </a:t>
            </a:r>
            <a:r>
              <a:rPr lang="cs-CZ" dirty="0" smtClean="0"/>
              <a:t>informačními </a:t>
            </a:r>
            <a:r>
              <a:rPr lang="cs-CZ" dirty="0"/>
              <a:t>zdroji, lidmi a technologickými </a:t>
            </a:r>
            <a:r>
              <a:rPr lang="cs-CZ" dirty="0" smtClean="0"/>
              <a:t>prostředky spolu </a:t>
            </a:r>
            <a:r>
              <a:rPr lang="pl-PL" dirty="0" smtClean="0"/>
              <a:t>s </a:t>
            </a:r>
            <a:r>
              <a:rPr lang="pl-PL" dirty="0"/>
              <a:t>procesy zpracování a komunikace informací</a:t>
            </a:r>
          </a:p>
          <a:p>
            <a:r>
              <a:rPr lang="cs-CZ" dirty="0"/>
              <a:t>model reálného </a:t>
            </a:r>
            <a:r>
              <a:rPr lang="cs-CZ" dirty="0" smtClean="0"/>
              <a:t>světa</a:t>
            </a:r>
            <a:r>
              <a:rPr lang="cs-CZ" dirty="0"/>
              <a:t>, jehož základními prvky jsou informace</a:t>
            </a:r>
          </a:p>
        </p:txBody>
      </p:sp>
    </p:spTree>
    <p:extLst>
      <p:ext uri="{BB962C8B-B14F-4D97-AF65-F5344CB8AC3E}">
        <p14:creationId xmlns:p14="http://schemas.microsoft.com/office/powerpoint/2010/main" val="334885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Konceptuální model  IS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74822" y="1772934"/>
            <a:ext cx="643044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87473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informace zpracovává IS?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strukturované data popisující neprostorové </a:t>
            </a:r>
            <a:r>
              <a:rPr lang="cs-CZ" dirty="0">
                <a:solidFill>
                  <a:srgbClr val="FF0000"/>
                </a:solidFill>
              </a:rPr>
              <a:t>objekty </a:t>
            </a:r>
            <a:r>
              <a:rPr lang="cs-CZ" dirty="0"/>
              <a:t>(záznamy v </a:t>
            </a:r>
            <a:r>
              <a:rPr lang="cs-CZ" dirty="0" smtClean="0"/>
              <a:t>databázích, souborech </a:t>
            </a:r>
            <a:r>
              <a:rPr lang="cs-CZ" dirty="0"/>
              <a:t>a pod.) ─ </a:t>
            </a:r>
            <a:r>
              <a:rPr lang="cs-CZ" dirty="0" smtClean="0"/>
              <a:t>dělíme na numerické </a:t>
            </a:r>
            <a:r>
              <a:rPr lang="cs-CZ" dirty="0"/>
              <a:t>a </a:t>
            </a:r>
            <a:r>
              <a:rPr lang="cs-CZ" dirty="0" smtClean="0"/>
              <a:t>nenumerické</a:t>
            </a: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strukturované data popisující prostorové </a:t>
            </a:r>
            <a:r>
              <a:rPr lang="cs-CZ" dirty="0">
                <a:solidFill>
                  <a:srgbClr val="FF0000"/>
                </a:solidFill>
              </a:rPr>
              <a:t>objekty </a:t>
            </a:r>
            <a:r>
              <a:rPr lang="cs-CZ" dirty="0" smtClean="0"/>
              <a:t>ve formě souřadnic </a:t>
            </a:r>
            <a:r>
              <a:rPr lang="cs-CZ" dirty="0"/>
              <a:t>(</a:t>
            </a:r>
            <a:r>
              <a:rPr lang="cs-CZ" dirty="0" smtClean="0"/>
              <a:t>geografické informační </a:t>
            </a:r>
            <a:r>
              <a:rPr lang="cs-CZ" dirty="0"/>
              <a:t>systémy) ─ </a:t>
            </a:r>
            <a:r>
              <a:rPr lang="cs-CZ" dirty="0" smtClean="0"/>
              <a:t>převážně </a:t>
            </a:r>
            <a:r>
              <a:rPr lang="cs-CZ" dirty="0"/>
              <a:t>numerické </a:t>
            </a:r>
            <a:r>
              <a:rPr lang="cs-CZ" dirty="0" smtClean="0"/>
              <a:t>data</a:t>
            </a:r>
            <a:r>
              <a:rPr lang="cs-CZ" dirty="0"/>
              <a:t>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nestrukturované data </a:t>
            </a:r>
            <a:r>
              <a:rPr lang="cs-CZ" dirty="0"/>
              <a:t>(</a:t>
            </a:r>
            <a:r>
              <a:rPr lang="cs-CZ" dirty="0" smtClean="0"/>
              <a:t>volné </a:t>
            </a:r>
            <a:r>
              <a:rPr lang="cs-CZ" dirty="0"/>
              <a:t>texty, záznamy </a:t>
            </a:r>
            <a:r>
              <a:rPr lang="cs-CZ" dirty="0" smtClean="0"/>
              <a:t>rozhovorů </a:t>
            </a:r>
            <a:r>
              <a:rPr lang="cs-CZ" dirty="0"/>
              <a:t>a pod.),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metadata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(popis dat pomocí </a:t>
            </a:r>
            <a:r>
              <a:rPr lang="cs-CZ" dirty="0"/>
              <a:t>SGML </a:t>
            </a:r>
            <a:r>
              <a:rPr lang="cs-CZ" dirty="0" smtClean="0"/>
              <a:t>jazyků </a:t>
            </a:r>
            <a:r>
              <a:rPr lang="cs-CZ" dirty="0"/>
              <a:t>─ HTML, XML, </a:t>
            </a:r>
            <a:r>
              <a:rPr lang="cs-CZ" dirty="0" smtClean="0"/>
              <a:t>struktury typu MARC</a:t>
            </a:r>
            <a:r>
              <a:rPr lang="cs-CZ" dirty="0"/>
              <a:t>, Dublin </a:t>
            </a:r>
            <a:r>
              <a:rPr lang="cs-CZ" dirty="0" err="1"/>
              <a:t>Core</a:t>
            </a:r>
            <a:r>
              <a:rPr lang="cs-CZ" dirty="0"/>
              <a:t> a pod.), </a:t>
            </a:r>
            <a:r>
              <a:rPr lang="cs-CZ" dirty="0" smtClean="0"/>
              <a:t>které jsou často spojené s nestrukturovanými daty (plné </a:t>
            </a:r>
            <a:r>
              <a:rPr lang="cs-CZ" dirty="0"/>
              <a:t>texty </a:t>
            </a:r>
            <a:r>
              <a:rPr lang="cs-CZ" dirty="0" smtClean="0"/>
              <a:t>dokumentů </a:t>
            </a:r>
            <a:r>
              <a:rPr lang="cs-CZ" dirty="0"/>
              <a:t>typu </a:t>
            </a:r>
            <a:r>
              <a:rPr lang="cs-CZ" dirty="0" smtClean="0"/>
              <a:t>článek</a:t>
            </a:r>
            <a:r>
              <a:rPr lang="cs-CZ" dirty="0"/>
              <a:t>, </a:t>
            </a:r>
            <a:r>
              <a:rPr lang="cs-CZ" dirty="0" smtClean="0"/>
              <a:t>zpráva</a:t>
            </a:r>
            <a:r>
              <a:rPr lang="cs-CZ" dirty="0"/>
              <a:t>, kniha, ...) </a:t>
            </a:r>
            <a:r>
              <a:rPr lang="cs-CZ" dirty="0" smtClean="0"/>
              <a:t>nebo obrázky, </a:t>
            </a:r>
            <a:r>
              <a:rPr lang="cs-CZ" dirty="0"/>
              <a:t>mapami, </a:t>
            </a:r>
            <a:r>
              <a:rPr lang="cs-CZ" dirty="0" smtClean="0"/>
              <a:t>schématy, multimediálními dokumenty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60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problémy řešené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informací (pro poznání, pro rozhodování, pro realizaci určité činnosti)</a:t>
            </a:r>
          </a:p>
          <a:p>
            <a:r>
              <a:rPr lang="cs-CZ" dirty="0" smtClean="0"/>
              <a:t>složitost (</a:t>
            </a:r>
            <a:r>
              <a:rPr lang="cs-CZ" dirty="0" err="1" smtClean="0"/>
              <a:t>complexity</a:t>
            </a:r>
            <a:r>
              <a:rPr lang="cs-CZ" dirty="0" smtClean="0"/>
              <a:t>)</a:t>
            </a:r>
          </a:p>
          <a:p>
            <a:r>
              <a:rPr lang="cs-CZ" dirty="0" smtClean="0"/>
              <a:t>Znovu použitelnost (</a:t>
            </a:r>
            <a:r>
              <a:rPr lang="cs-CZ" dirty="0" err="1" smtClean="0"/>
              <a:t>reusability</a:t>
            </a:r>
            <a:r>
              <a:rPr lang="cs-CZ" dirty="0" smtClean="0"/>
              <a:t>)</a:t>
            </a:r>
          </a:p>
          <a:p>
            <a:r>
              <a:rPr lang="cs-CZ" dirty="0" smtClean="0"/>
              <a:t>automatizace</a:t>
            </a:r>
          </a:p>
          <a:p>
            <a:r>
              <a:rPr lang="cs-CZ" dirty="0" smtClean="0"/>
              <a:t>komunikace</a:t>
            </a:r>
          </a:p>
          <a:p>
            <a:r>
              <a:rPr lang="cs-CZ" dirty="0" smtClean="0"/>
              <a:t>bezpečnost, spolehlivost, minimalizace rizik…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613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Automatizovaný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systém fungující s podporou informačních a komunikačních technologií</a:t>
            </a:r>
          </a:p>
          <a:p>
            <a:r>
              <a:rPr lang="cs-CZ" dirty="0" smtClean="0"/>
              <a:t>automatizace procesu</a:t>
            </a:r>
          </a:p>
          <a:p>
            <a:r>
              <a:rPr lang="cs-CZ" dirty="0" smtClean="0"/>
              <a:t>digitalizace datové základny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395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2618</Words>
  <Application>Microsoft Office PowerPoint</Application>
  <PresentationFormat>Vlastní</PresentationFormat>
  <Paragraphs>206</Paragraphs>
  <Slides>41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Motiv Office</vt:lpstr>
      <vt:lpstr>Úvod do IS</vt:lpstr>
      <vt:lpstr>Doporučená literatura</vt:lpstr>
      <vt:lpstr>Ukončení předmětu</vt:lpstr>
      <vt:lpstr>Cíle předmětu</vt:lpstr>
      <vt:lpstr>Obecná charakteristika IS</vt:lpstr>
      <vt:lpstr>Konceptuální model  IS</vt:lpstr>
      <vt:lpstr>Jaké informace zpracovává IS?</vt:lpstr>
      <vt:lpstr>Typické problémy řešené IS</vt:lpstr>
      <vt:lpstr>Automatizovaný IS</vt:lpstr>
      <vt:lpstr>Úvod do problematiky</vt:lpstr>
      <vt:lpstr>Historie IS – agendové zpracování</vt:lpstr>
      <vt:lpstr>Agendové zpracování dat</vt:lpstr>
      <vt:lpstr>Agendové zpracování dat</vt:lpstr>
      <vt:lpstr>Agendové zpracování dat</vt:lpstr>
      <vt:lpstr>Agendové zpracování dat</vt:lpstr>
      <vt:lpstr>Agendové zpracování dat</vt:lpstr>
      <vt:lpstr>Úvod do terminologie - pokračování</vt:lpstr>
      <vt:lpstr>Úvod do terminologie</vt:lpstr>
      <vt:lpstr>Úvod do terminologie</vt:lpstr>
      <vt:lpstr>Úvod do terminologie</vt:lpstr>
      <vt:lpstr>Úvod do terminologie</vt:lpstr>
      <vt:lpstr>Relační model – rozšíření </vt:lpstr>
      <vt:lpstr>Relační model - rozšíření</vt:lpstr>
      <vt:lpstr>12 pravidel pro relační SŘBD</vt:lpstr>
      <vt:lpstr>12 pravidel pro relační SŘBD</vt:lpstr>
      <vt:lpstr>12 pravidel pro relační SŘBD</vt:lpstr>
      <vt:lpstr>12 pravidel pro relační SŘBD</vt:lpstr>
      <vt:lpstr>ARCHITEKTURA DATABÁZÍ</vt:lpstr>
      <vt:lpstr>Centrální architektura</vt:lpstr>
      <vt:lpstr>Obr. Centrální architektury</vt:lpstr>
      <vt:lpstr>Architektura file - server</vt:lpstr>
      <vt:lpstr>Architektura file - server</vt:lpstr>
      <vt:lpstr>Obrázek architektury file - server</vt:lpstr>
      <vt:lpstr>Architektura klient - server</vt:lpstr>
      <vt:lpstr>Architektura klient - server</vt:lpstr>
      <vt:lpstr>Architektura klient - server</vt:lpstr>
      <vt:lpstr>Obrázek architektury klient - server</vt:lpstr>
      <vt:lpstr>DISTRIBUOVANÁ DATABÁZE</vt:lpstr>
      <vt:lpstr>DD - TRANSPARENTOST</vt:lpstr>
      <vt:lpstr>DD - AUTONOMNOST</vt:lpstr>
      <vt:lpstr>DD – NEZÁVISLOST NA POČ. SÍTI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IS</dc:title>
  <dc:creator>Honza Matula</dc:creator>
  <cp:lastModifiedBy>Pavla Kovářová</cp:lastModifiedBy>
  <cp:revision>6</cp:revision>
  <dcterms:created xsi:type="dcterms:W3CDTF">2014-02-28T08:17:51Z</dcterms:created>
  <dcterms:modified xsi:type="dcterms:W3CDTF">2014-08-08T12:48:25Z</dcterms:modified>
</cp:coreProperties>
</file>