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9"/>
  </p:notesMasterIdLst>
  <p:sldIdLst>
    <p:sldId id="256" r:id="rId2"/>
    <p:sldId id="262" r:id="rId3"/>
    <p:sldId id="257" r:id="rId4"/>
    <p:sldId id="263" r:id="rId5"/>
    <p:sldId id="258" r:id="rId6"/>
    <p:sldId id="259" r:id="rId7"/>
    <p:sldId id="264" r:id="rId8"/>
    <p:sldId id="265" r:id="rId9"/>
    <p:sldId id="266" r:id="rId10"/>
    <p:sldId id="267" r:id="rId11"/>
    <p:sldId id="268" r:id="rId12"/>
    <p:sldId id="270" r:id="rId13"/>
    <p:sldId id="271" r:id="rId14"/>
    <p:sldId id="272" r:id="rId15"/>
    <p:sldId id="273" r:id="rId16"/>
    <p:sldId id="286" r:id="rId17"/>
    <p:sldId id="276" r:id="rId18"/>
    <p:sldId id="285" r:id="rId19"/>
    <p:sldId id="274" r:id="rId20"/>
    <p:sldId id="281" r:id="rId21"/>
    <p:sldId id="282" r:id="rId22"/>
    <p:sldId id="283" r:id="rId23"/>
    <p:sldId id="284" r:id="rId24"/>
    <p:sldId id="277" r:id="rId25"/>
    <p:sldId id="279" r:id="rId26"/>
    <p:sldId id="280" r:id="rId27"/>
    <p:sldId id="278" r:id="rId2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439" autoAdjust="0"/>
  </p:normalViewPr>
  <p:slideViewPr>
    <p:cSldViewPr>
      <p:cViewPr varScale="1">
        <p:scale>
          <a:sx n="69" d="100"/>
          <a:sy n="69" d="100"/>
        </p:scale>
        <p:origin x="200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C958DD-B5E6-4F32-BBA1-A8ECB727BC10}" type="datetimeFigureOut">
              <a:rPr lang="cs-CZ" smtClean="0"/>
              <a:t>7. 3. 2014</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35E6AE-1233-4C5B-A700-5951DBED62FF}" type="slidenum">
              <a:rPr lang="cs-CZ" smtClean="0"/>
              <a:t>‹#›</a:t>
            </a:fld>
            <a:endParaRPr lang="cs-CZ"/>
          </a:p>
        </p:txBody>
      </p:sp>
    </p:spTree>
    <p:extLst>
      <p:ext uri="{BB962C8B-B14F-4D97-AF65-F5344CB8AC3E}">
        <p14:creationId xmlns:p14="http://schemas.microsoft.com/office/powerpoint/2010/main" val="1929976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None/>
            </a:pPr>
            <a:r>
              <a:rPr lang="cs-CZ" dirty="0" smtClean="0"/>
              <a:t>O kvalitě internetového připojení rozhoduje:</a:t>
            </a:r>
          </a:p>
          <a:p>
            <a:r>
              <a:rPr lang="cs-CZ" dirty="0" smtClean="0"/>
              <a:t>agregace (tj. kolik uživatelů sdílí jednu linku)</a:t>
            </a:r>
          </a:p>
          <a:p>
            <a:r>
              <a:rPr lang="cs-CZ" dirty="0" smtClean="0"/>
              <a:t>doba odezvy (dlouhé odezvy mohou mít negativní vliv např. při internetové telefonii)</a:t>
            </a:r>
          </a:p>
          <a:p>
            <a:r>
              <a:rPr lang="cs-CZ" dirty="0" smtClean="0"/>
              <a:t>rychlost připojení poslední míle</a:t>
            </a:r>
          </a:p>
          <a:p>
            <a:r>
              <a:rPr lang="cs-CZ" dirty="0" smtClean="0"/>
              <a:t>technologie použitá pro připojení poslední míle</a:t>
            </a:r>
          </a:p>
          <a:p>
            <a:endParaRPr lang="cs-CZ" dirty="0"/>
          </a:p>
        </p:txBody>
      </p:sp>
      <p:sp>
        <p:nvSpPr>
          <p:cNvPr id="4" name="Zástupný symbol pro číslo snímku 3"/>
          <p:cNvSpPr>
            <a:spLocks noGrp="1"/>
          </p:cNvSpPr>
          <p:nvPr>
            <p:ph type="sldNum" sz="quarter" idx="10"/>
          </p:nvPr>
        </p:nvSpPr>
        <p:spPr/>
        <p:txBody>
          <a:bodyPr/>
          <a:lstStyle/>
          <a:p>
            <a:fld id="{C535E6AE-1233-4C5B-A700-5951DBED62FF}" type="slidenum">
              <a:rPr lang="cs-CZ" smtClean="0"/>
              <a:t>5</a:t>
            </a:fld>
            <a:endParaRPr lang="cs-CZ"/>
          </a:p>
        </p:txBody>
      </p:sp>
    </p:spTree>
    <p:extLst>
      <p:ext uri="{BB962C8B-B14F-4D97-AF65-F5344CB8AC3E}">
        <p14:creationId xmlns:p14="http://schemas.microsoft.com/office/powerpoint/2010/main" val="3940767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535E6AE-1233-4C5B-A700-5951DBED62FF}" type="slidenum">
              <a:rPr lang="cs-CZ" smtClean="0"/>
              <a:t>16</a:t>
            </a:fld>
            <a:endParaRPr lang="cs-CZ"/>
          </a:p>
        </p:txBody>
      </p:sp>
    </p:spTree>
    <p:extLst>
      <p:ext uri="{BB962C8B-B14F-4D97-AF65-F5344CB8AC3E}">
        <p14:creationId xmlns:p14="http://schemas.microsoft.com/office/powerpoint/2010/main" val="488654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0" i="0" kern="1200" dirty="0" smtClean="0">
                <a:solidFill>
                  <a:schemeClr val="tx1"/>
                </a:solidFill>
                <a:effectLst/>
                <a:latin typeface="+mn-lt"/>
                <a:ea typeface="+mn-ea"/>
                <a:cs typeface="+mn-cs"/>
              </a:rPr>
              <a:t>Dodáním jednoho fyzického serveru do </a:t>
            </a:r>
            <a:r>
              <a:rPr lang="cs-CZ" sz="1200" b="0" i="0" kern="1200" dirty="0" err="1" smtClean="0">
                <a:solidFill>
                  <a:schemeClr val="tx1"/>
                </a:solidFill>
                <a:effectLst/>
                <a:latin typeface="+mn-lt"/>
                <a:ea typeface="+mn-ea"/>
                <a:cs typeface="+mn-cs"/>
              </a:rPr>
              <a:t>virtualizační</a:t>
            </a:r>
            <a:r>
              <a:rPr lang="cs-CZ" sz="1200" b="0" i="0" kern="1200" dirty="0" smtClean="0">
                <a:solidFill>
                  <a:schemeClr val="tx1"/>
                </a:solidFill>
                <a:effectLst/>
                <a:latin typeface="+mn-lt"/>
                <a:ea typeface="+mn-ea"/>
                <a:cs typeface="+mn-cs"/>
              </a:rPr>
              <a:t> infrastruktury, získá IT kapacitu potřebnou pro několik běžných projektů. Princip spočívá v tom, že na </a:t>
            </a:r>
            <a:r>
              <a:rPr lang="cs-CZ" sz="1200" b="0" i="0" kern="1200" dirty="0" err="1" smtClean="0">
                <a:solidFill>
                  <a:schemeClr val="tx1"/>
                </a:solidFill>
                <a:effectLst/>
                <a:latin typeface="+mn-lt"/>
                <a:ea typeface="+mn-ea"/>
                <a:cs typeface="+mn-cs"/>
              </a:rPr>
              <a:t>virtualizační</a:t>
            </a:r>
            <a:r>
              <a:rPr lang="cs-CZ" sz="1200" b="0" i="0" kern="1200" dirty="0" smtClean="0">
                <a:solidFill>
                  <a:schemeClr val="tx1"/>
                </a:solidFill>
                <a:effectLst/>
                <a:latin typeface="+mn-lt"/>
                <a:ea typeface="+mn-ea"/>
                <a:cs typeface="+mn-cs"/>
              </a:rPr>
              <a:t> technologii je vytvořená tzv. </a:t>
            </a:r>
            <a:r>
              <a:rPr lang="cs-CZ" sz="1200" b="0" i="0" kern="1200" dirty="0" err="1" smtClean="0">
                <a:solidFill>
                  <a:schemeClr val="tx1"/>
                </a:solidFill>
                <a:effectLst/>
                <a:latin typeface="+mn-lt"/>
                <a:ea typeface="+mn-ea"/>
                <a:cs typeface="+mn-cs"/>
              </a:rPr>
              <a:t>staging</a:t>
            </a:r>
            <a:r>
              <a:rPr lang="cs-CZ" sz="1200" b="0" i="0" kern="1200" dirty="0" smtClean="0">
                <a:solidFill>
                  <a:schemeClr val="tx1"/>
                </a:solidFill>
                <a:effectLst/>
                <a:latin typeface="+mn-lt"/>
                <a:ea typeface="+mn-ea"/>
                <a:cs typeface="+mn-cs"/>
              </a:rPr>
              <a:t> area, která funguje dočasná nárazníková zóna. Pokud nějaký projekt požaduje další server nebo jeho posílení, tak nemusí již čekat standardních 4-6 týdnů na jeho dodávku, ale využije tuto kapacitu. V okamžiku, kdy je kapacita v produkci již dostatečná, tak jsou virtuální servery pouze přesunuty na jiný cluster a </a:t>
            </a:r>
            <a:r>
              <a:rPr lang="cs-CZ" sz="1200" b="0" i="0" kern="1200" dirty="0" err="1" smtClean="0">
                <a:solidFill>
                  <a:schemeClr val="tx1"/>
                </a:solidFill>
                <a:effectLst/>
                <a:latin typeface="+mn-lt"/>
                <a:ea typeface="+mn-ea"/>
                <a:cs typeface="+mn-cs"/>
              </a:rPr>
              <a:t>staging</a:t>
            </a:r>
            <a:r>
              <a:rPr lang="cs-CZ" sz="1200" b="0" i="0" kern="1200" dirty="0" smtClean="0">
                <a:solidFill>
                  <a:schemeClr val="tx1"/>
                </a:solidFill>
                <a:effectLst/>
                <a:latin typeface="+mn-lt"/>
                <a:ea typeface="+mn-ea"/>
                <a:cs typeface="+mn-cs"/>
              </a:rPr>
              <a:t> area opět uvolnit. Tento princip umožňuje okamžitě poskytovat výpočetní kapacitu pro business projekty, lépe plánovat využití existujících fyzických serverů a zároveň činí společnost téměř nezávislou na době dodávky. Na projekt se pak přeúčtuje poměrová kapacita virtuální infrastruktury stejným způsobem, jako se přeúčtovávaly fyzické servery.</a:t>
            </a:r>
            <a:endParaRPr lang="cs-CZ" dirty="0"/>
          </a:p>
        </p:txBody>
      </p:sp>
      <p:sp>
        <p:nvSpPr>
          <p:cNvPr id="4" name="Zástupný symbol pro číslo snímku 3"/>
          <p:cNvSpPr>
            <a:spLocks noGrp="1"/>
          </p:cNvSpPr>
          <p:nvPr>
            <p:ph type="sldNum" sz="quarter" idx="10"/>
          </p:nvPr>
        </p:nvSpPr>
        <p:spPr/>
        <p:txBody>
          <a:bodyPr/>
          <a:lstStyle/>
          <a:p>
            <a:fld id="{C535E6AE-1233-4C5B-A700-5951DBED62FF}" type="slidenum">
              <a:rPr lang="cs-CZ" smtClean="0"/>
              <a:t>21</a:t>
            </a:fld>
            <a:endParaRPr lang="cs-CZ"/>
          </a:p>
        </p:txBody>
      </p:sp>
    </p:spTree>
    <p:extLst>
      <p:ext uri="{BB962C8B-B14F-4D97-AF65-F5344CB8AC3E}">
        <p14:creationId xmlns:p14="http://schemas.microsoft.com/office/powerpoint/2010/main" val="345832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0" i="0" kern="1200" dirty="0" smtClean="0">
                <a:solidFill>
                  <a:schemeClr val="tx1"/>
                </a:solidFill>
                <a:effectLst/>
                <a:latin typeface="+mn-lt"/>
                <a:ea typeface="+mn-ea"/>
                <a:cs typeface="+mn-cs"/>
              </a:rPr>
              <a:t>Příklad - nástroj, který umožňuje administrátorovi převzít obrazovku ihned po zapnutí serveru a který je nezbytný v jakémkoliv scénáři vzdálené správy, má každý výrobce serverů jedinečný. </a:t>
            </a:r>
          </a:p>
          <a:p>
            <a:r>
              <a:rPr lang="cs-CZ" sz="1200" b="0" i="0" kern="1200" dirty="0" smtClean="0">
                <a:solidFill>
                  <a:schemeClr val="tx1"/>
                </a:solidFill>
                <a:effectLst/>
                <a:latin typeface="+mn-lt"/>
                <a:ea typeface="+mn-ea"/>
                <a:cs typeface="+mn-cs"/>
              </a:rPr>
              <a:t>Jiný příklad - pro monitoring serveru je možné použít nějaký univerzální nástroj, ale soubor, do kterého se zapisují informace o HW, a který musí být také monitorován, je pokaždé dostupný jiným způsobem. </a:t>
            </a:r>
          </a:p>
          <a:p>
            <a:r>
              <a:rPr lang="cs-CZ" sz="1200" b="0" i="0" kern="1200" dirty="0" smtClean="0">
                <a:solidFill>
                  <a:schemeClr val="tx1"/>
                </a:solidFill>
                <a:effectLst/>
                <a:latin typeface="+mn-lt"/>
                <a:ea typeface="+mn-ea"/>
                <a:cs typeface="+mn-cs"/>
              </a:rPr>
              <a:t>Již naimplementované nástroje svazují IT tak, že aktivně odmítá jakoukoliv změnu, protože by muselo znovu řešit to, co již jednou vyřešilo. Výsledkem je, že IT některých společností IT odmítá taková výběrová řízení, jinde dokáže zvrátit nepříznivý výsledek. Přínosem </a:t>
            </a:r>
            <a:r>
              <a:rPr lang="cs-CZ" sz="1200" b="0" i="0" kern="1200" dirty="0" err="1" smtClean="0">
                <a:solidFill>
                  <a:schemeClr val="tx1"/>
                </a:solidFill>
                <a:effectLst/>
                <a:latin typeface="+mn-lt"/>
                <a:ea typeface="+mn-ea"/>
                <a:cs typeface="+mn-cs"/>
              </a:rPr>
              <a:t>virtualizace</a:t>
            </a:r>
            <a:r>
              <a:rPr lang="cs-CZ" sz="1200" b="0" i="0" kern="1200" dirty="0" smtClean="0">
                <a:solidFill>
                  <a:schemeClr val="tx1"/>
                </a:solidFill>
                <a:effectLst/>
                <a:latin typeface="+mn-lt"/>
                <a:ea typeface="+mn-ea"/>
                <a:cs typeface="+mn-cs"/>
              </a:rPr>
              <a:t> v tomto případě je, že i při změně HW platformy všechny servery dále fungují bez jakékoliv rekonfigurace.</a:t>
            </a:r>
            <a:endParaRPr lang="cs-CZ" dirty="0"/>
          </a:p>
        </p:txBody>
      </p:sp>
      <p:sp>
        <p:nvSpPr>
          <p:cNvPr id="4" name="Zástupný symbol pro číslo snímku 3"/>
          <p:cNvSpPr>
            <a:spLocks noGrp="1"/>
          </p:cNvSpPr>
          <p:nvPr>
            <p:ph type="sldNum" sz="quarter" idx="10"/>
          </p:nvPr>
        </p:nvSpPr>
        <p:spPr/>
        <p:txBody>
          <a:bodyPr/>
          <a:lstStyle/>
          <a:p>
            <a:fld id="{C535E6AE-1233-4C5B-A700-5951DBED62FF}" type="slidenum">
              <a:rPr lang="cs-CZ" smtClean="0"/>
              <a:t>22</a:t>
            </a:fld>
            <a:endParaRPr lang="cs-CZ"/>
          </a:p>
        </p:txBody>
      </p:sp>
    </p:spTree>
    <p:extLst>
      <p:ext uri="{BB962C8B-B14F-4D97-AF65-F5344CB8AC3E}">
        <p14:creationId xmlns:p14="http://schemas.microsoft.com/office/powerpoint/2010/main" val="509389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cs-CZ" smtClean="0"/>
              <a:t>Kliknutím lze upravit styl.</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a:xfrm>
            <a:off x="7325773" y="6117336"/>
            <a:ext cx="857473" cy="365125"/>
          </a:xfrm>
        </p:spPr>
        <p:txBody>
          <a:bodyPr/>
          <a:lstStyle/>
          <a:p>
            <a:fld id="{E39E7A24-30BB-4C51-9D05-AC1DCAB6773E}" type="datetimeFigureOut">
              <a:rPr lang="cs-CZ" smtClean="0"/>
              <a:t>7. 3. 2014</a:t>
            </a:fld>
            <a:endParaRPr lang="cs-CZ"/>
          </a:p>
        </p:txBody>
      </p:sp>
      <p:sp>
        <p:nvSpPr>
          <p:cNvPr id="5" name="Footer Placeholder 4"/>
          <p:cNvSpPr>
            <a:spLocks noGrp="1"/>
          </p:cNvSpPr>
          <p:nvPr>
            <p:ph type="ftr" sz="quarter" idx="11"/>
          </p:nvPr>
        </p:nvSpPr>
        <p:spPr>
          <a:xfrm>
            <a:off x="3623733" y="6117336"/>
            <a:ext cx="3609438" cy="365125"/>
          </a:xfrm>
        </p:spPr>
        <p:txBody>
          <a:bodyPr/>
          <a:lstStyle/>
          <a:p>
            <a:endParaRPr lang="cs-CZ"/>
          </a:p>
        </p:txBody>
      </p:sp>
      <p:sp>
        <p:nvSpPr>
          <p:cNvPr id="6" name="Slide Number Placeholder 5"/>
          <p:cNvSpPr>
            <a:spLocks noGrp="1"/>
          </p:cNvSpPr>
          <p:nvPr>
            <p:ph type="sldNum" sz="quarter" idx="12"/>
          </p:nvPr>
        </p:nvSpPr>
        <p:spPr>
          <a:xfrm>
            <a:off x="8275320" y="6117336"/>
            <a:ext cx="411480" cy="365125"/>
          </a:xfrm>
        </p:spPr>
        <p:txBody>
          <a:bodyPr/>
          <a:lstStyle/>
          <a:p>
            <a:fld id="{26DB870E-380F-41DC-A6B1-3F9CB084E741}" type="slidenum">
              <a:rPr lang="cs-CZ" smtClean="0"/>
              <a:t>‹#›</a:t>
            </a:fld>
            <a:endParaRPr lang="cs-CZ"/>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3751533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39E7A24-30BB-4C51-9D05-AC1DCAB6773E}" type="datetimeFigureOut">
              <a:rPr lang="cs-CZ" smtClean="0"/>
              <a:t>7. 3. 2014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DB870E-380F-41DC-A6B1-3F9CB084E741}" type="slidenum">
              <a:rPr lang="cs-CZ" smtClean="0"/>
              <a:t>‹#›</a:t>
            </a:fld>
            <a:endParaRPr lang="cs-CZ"/>
          </a:p>
        </p:txBody>
      </p:sp>
    </p:spTree>
    <p:extLst>
      <p:ext uri="{BB962C8B-B14F-4D97-AF65-F5344CB8AC3E}">
        <p14:creationId xmlns:p14="http://schemas.microsoft.com/office/powerpoint/2010/main" val="1960905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E39E7A24-30BB-4C51-9D05-AC1DCAB6773E}" type="datetimeFigureOut">
              <a:rPr lang="cs-CZ" smtClean="0"/>
              <a:t>7. 3. 2014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DB870E-380F-41DC-A6B1-3F9CB084E741}" type="slidenum">
              <a:rPr lang="cs-CZ" smtClean="0"/>
              <a:t>‹#›</a:t>
            </a:fld>
            <a:endParaRPr lang="cs-CZ"/>
          </a:p>
        </p:txBody>
      </p:sp>
    </p:spTree>
    <p:extLst>
      <p:ext uri="{BB962C8B-B14F-4D97-AF65-F5344CB8AC3E}">
        <p14:creationId xmlns:p14="http://schemas.microsoft.com/office/powerpoint/2010/main" val="3899891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E39E7A24-30BB-4C51-9D05-AC1DCAB6773E}" type="datetimeFigureOut">
              <a:rPr lang="cs-CZ" smtClean="0"/>
              <a:t>7. 3. 2014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DB870E-380F-41DC-A6B1-3F9CB084E741}" type="slidenum">
              <a:rPr lang="cs-CZ" smtClean="0"/>
              <a:t>‹#›</a:t>
            </a:fld>
            <a:endParaRPr lang="cs-CZ"/>
          </a:p>
        </p:txBody>
      </p:sp>
    </p:spTree>
    <p:extLst>
      <p:ext uri="{BB962C8B-B14F-4D97-AF65-F5344CB8AC3E}">
        <p14:creationId xmlns:p14="http://schemas.microsoft.com/office/powerpoint/2010/main" val="223603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E39E7A24-30BB-4C51-9D05-AC1DCAB6773E}" type="datetimeFigureOut">
              <a:rPr lang="cs-CZ" smtClean="0"/>
              <a:t>7. 3. 2014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DB870E-380F-41DC-A6B1-3F9CB084E741}" type="slidenum">
              <a:rPr lang="cs-CZ" smtClean="0"/>
              <a:t>‹#›</a:t>
            </a:fld>
            <a:endParaRPr lang="cs-CZ"/>
          </a:p>
        </p:txBody>
      </p:sp>
    </p:spTree>
    <p:extLst>
      <p:ext uri="{BB962C8B-B14F-4D97-AF65-F5344CB8AC3E}">
        <p14:creationId xmlns:p14="http://schemas.microsoft.com/office/powerpoint/2010/main" val="306081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smtClean="0"/>
              <a:t>Kliknutím lze upravit styly předlohy textu.</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E39E7A24-30BB-4C51-9D05-AC1DCAB6773E}" type="datetimeFigureOut">
              <a:rPr lang="cs-CZ" smtClean="0"/>
              <a:t>7. 3. 2014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DB870E-380F-41DC-A6B1-3F9CB084E741}" type="slidenum">
              <a:rPr lang="cs-CZ" smtClean="0"/>
              <a:t>‹#›</a:t>
            </a:fld>
            <a:endParaRPr lang="cs-CZ"/>
          </a:p>
        </p:txBody>
      </p:sp>
    </p:spTree>
    <p:extLst>
      <p:ext uri="{BB962C8B-B14F-4D97-AF65-F5344CB8AC3E}">
        <p14:creationId xmlns:p14="http://schemas.microsoft.com/office/powerpoint/2010/main" val="30122878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cs-CZ" smtClean="0"/>
              <a:t>Kliknutím lze upravit styl.</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smtClean="0"/>
              <a:t>Kliknutím lze upravit styly předlohy textu.</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E39E7A24-30BB-4C51-9D05-AC1DCAB6773E}" type="datetimeFigureOut">
              <a:rPr lang="cs-CZ" smtClean="0"/>
              <a:t>7. 3. 2014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DB870E-380F-41DC-A6B1-3F9CB084E741}" type="slidenum">
              <a:rPr lang="cs-CZ" smtClean="0"/>
              <a:t>‹#›</a:t>
            </a:fld>
            <a:endParaRPr lang="cs-CZ"/>
          </a:p>
        </p:txBody>
      </p:sp>
    </p:spTree>
    <p:extLst>
      <p:ext uri="{BB962C8B-B14F-4D97-AF65-F5344CB8AC3E}">
        <p14:creationId xmlns:p14="http://schemas.microsoft.com/office/powerpoint/2010/main" val="8845840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39E7A24-30BB-4C51-9D05-AC1DCAB6773E}" type="datetimeFigureOut">
              <a:rPr lang="cs-CZ" smtClean="0"/>
              <a:t>7. 3. 2014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DB870E-380F-41DC-A6B1-3F9CB084E741}" type="slidenum">
              <a:rPr lang="cs-CZ" smtClean="0"/>
              <a:t>‹#›</a:t>
            </a:fld>
            <a:endParaRPr lang="cs-CZ"/>
          </a:p>
        </p:txBody>
      </p:sp>
    </p:spTree>
    <p:extLst>
      <p:ext uri="{BB962C8B-B14F-4D97-AF65-F5344CB8AC3E}">
        <p14:creationId xmlns:p14="http://schemas.microsoft.com/office/powerpoint/2010/main" val="23625051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39E7A24-30BB-4C51-9D05-AC1DCAB6773E}" type="datetimeFigureOut">
              <a:rPr lang="cs-CZ" smtClean="0"/>
              <a:t>7. 3. 2014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DB870E-380F-41DC-A6B1-3F9CB084E741}" type="slidenum">
              <a:rPr lang="cs-CZ" smtClean="0"/>
              <a:t>‹#›</a:t>
            </a:fld>
            <a:endParaRPr lang="cs-CZ"/>
          </a:p>
        </p:txBody>
      </p:sp>
    </p:spTree>
    <p:extLst>
      <p:ext uri="{BB962C8B-B14F-4D97-AF65-F5344CB8AC3E}">
        <p14:creationId xmlns:p14="http://schemas.microsoft.com/office/powerpoint/2010/main" val="1492880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cs-CZ" smtClean="0"/>
              <a:t>Kliknutím lze upravit styl.</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7344329" y="6108173"/>
            <a:ext cx="857473" cy="365125"/>
          </a:xfrm>
        </p:spPr>
        <p:txBody>
          <a:bodyPr/>
          <a:lstStyle/>
          <a:p>
            <a:fld id="{E39E7A24-30BB-4C51-9D05-AC1DCAB6773E}" type="datetimeFigureOut">
              <a:rPr lang="cs-CZ" smtClean="0"/>
              <a:t>7. 3. 2014</a:t>
            </a:fld>
            <a:endParaRPr lang="cs-CZ"/>
          </a:p>
        </p:txBody>
      </p:sp>
      <p:sp>
        <p:nvSpPr>
          <p:cNvPr id="5" name="Footer Placeholder 4"/>
          <p:cNvSpPr>
            <a:spLocks noGrp="1"/>
          </p:cNvSpPr>
          <p:nvPr>
            <p:ph type="ftr" sz="quarter" idx="11"/>
          </p:nvPr>
        </p:nvSpPr>
        <p:spPr>
          <a:xfrm>
            <a:off x="1972647" y="6108173"/>
            <a:ext cx="5314517" cy="365125"/>
          </a:xfrm>
        </p:spPr>
        <p:txBody>
          <a:bodyPr/>
          <a:lstStyle/>
          <a:p>
            <a:endParaRPr lang="cs-CZ"/>
          </a:p>
        </p:txBody>
      </p:sp>
      <p:sp>
        <p:nvSpPr>
          <p:cNvPr id="6" name="Slide Number Placeholder 5"/>
          <p:cNvSpPr>
            <a:spLocks noGrp="1"/>
          </p:cNvSpPr>
          <p:nvPr>
            <p:ph type="sldNum" sz="quarter" idx="12"/>
          </p:nvPr>
        </p:nvSpPr>
        <p:spPr>
          <a:xfrm>
            <a:off x="8258967" y="6108173"/>
            <a:ext cx="427833" cy="365125"/>
          </a:xfrm>
        </p:spPr>
        <p:txBody>
          <a:bodyPr/>
          <a:lstStyle/>
          <a:p>
            <a:fld id="{26DB870E-380F-41DC-A6B1-3F9CB084E741}" type="slidenum">
              <a:rPr lang="cs-CZ" smtClean="0"/>
              <a:t>‹#›</a:t>
            </a:fld>
            <a:endParaRPr lang="cs-CZ"/>
          </a:p>
        </p:txBody>
      </p:sp>
    </p:spTree>
    <p:extLst>
      <p:ext uri="{BB962C8B-B14F-4D97-AF65-F5344CB8AC3E}">
        <p14:creationId xmlns:p14="http://schemas.microsoft.com/office/powerpoint/2010/main" val="3835490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E39E7A24-30BB-4C51-9D05-AC1DCAB6773E}" type="datetimeFigureOut">
              <a:rPr lang="cs-CZ" smtClean="0"/>
              <a:t>7. 3. 2014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8273317" y="6116070"/>
            <a:ext cx="413483" cy="365125"/>
          </a:xfrm>
        </p:spPr>
        <p:txBody>
          <a:bodyPr/>
          <a:lstStyle/>
          <a:p>
            <a:fld id="{26DB870E-380F-41DC-A6B1-3F9CB084E741}" type="slidenum">
              <a:rPr lang="cs-CZ" smtClean="0"/>
              <a:t>‹#›</a:t>
            </a:fld>
            <a:endParaRPr lang="cs-CZ"/>
          </a:p>
        </p:txBody>
      </p:sp>
    </p:spTree>
    <p:extLst>
      <p:ext uri="{BB962C8B-B14F-4D97-AF65-F5344CB8AC3E}">
        <p14:creationId xmlns:p14="http://schemas.microsoft.com/office/powerpoint/2010/main" val="1742110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E39E7A24-30BB-4C51-9D05-AC1DCAB6773E}" type="datetimeFigureOut">
              <a:rPr lang="cs-CZ" smtClean="0"/>
              <a:t>7. 3. 2014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DB870E-380F-41DC-A6B1-3F9CB084E741}" type="slidenum">
              <a:rPr lang="cs-CZ" smtClean="0"/>
              <a:t>‹#›</a:t>
            </a:fld>
            <a:endParaRPr lang="cs-CZ"/>
          </a:p>
        </p:txBody>
      </p:sp>
    </p:spTree>
    <p:extLst>
      <p:ext uri="{BB962C8B-B14F-4D97-AF65-F5344CB8AC3E}">
        <p14:creationId xmlns:p14="http://schemas.microsoft.com/office/powerpoint/2010/main" val="207943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E39E7A24-30BB-4C51-9D05-AC1DCAB6773E}" type="datetimeFigureOut">
              <a:rPr lang="cs-CZ" smtClean="0"/>
              <a:t>7. 3. 2014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6DB870E-380F-41DC-A6B1-3F9CB084E741}" type="slidenum">
              <a:rPr lang="cs-CZ" smtClean="0"/>
              <a:t>‹#›</a:t>
            </a:fld>
            <a:endParaRPr lang="cs-CZ"/>
          </a:p>
        </p:txBody>
      </p:sp>
    </p:spTree>
    <p:extLst>
      <p:ext uri="{BB962C8B-B14F-4D97-AF65-F5344CB8AC3E}">
        <p14:creationId xmlns:p14="http://schemas.microsoft.com/office/powerpoint/2010/main" val="2796565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E39E7A24-30BB-4C51-9D05-AC1DCAB6773E}" type="datetimeFigureOut">
              <a:rPr lang="cs-CZ" smtClean="0"/>
              <a:t>7. 3. 2014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6DB870E-380F-41DC-A6B1-3F9CB084E741}" type="slidenum">
              <a:rPr lang="cs-CZ" smtClean="0"/>
              <a:t>‹#›</a:t>
            </a:fld>
            <a:endParaRPr lang="cs-CZ"/>
          </a:p>
        </p:txBody>
      </p:sp>
    </p:spTree>
    <p:extLst>
      <p:ext uri="{BB962C8B-B14F-4D97-AF65-F5344CB8AC3E}">
        <p14:creationId xmlns:p14="http://schemas.microsoft.com/office/powerpoint/2010/main" val="2928572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9E7A24-30BB-4C51-9D05-AC1DCAB6773E}" type="datetimeFigureOut">
              <a:rPr lang="cs-CZ" smtClean="0"/>
              <a:t>7. 3. 2014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6DB870E-380F-41DC-A6B1-3F9CB084E741}" type="slidenum">
              <a:rPr lang="cs-CZ" smtClean="0"/>
              <a:t>‹#›</a:t>
            </a:fld>
            <a:endParaRPr lang="cs-CZ"/>
          </a:p>
        </p:txBody>
      </p:sp>
    </p:spTree>
    <p:extLst>
      <p:ext uri="{BB962C8B-B14F-4D97-AF65-F5344CB8AC3E}">
        <p14:creationId xmlns:p14="http://schemas.microsoft.com/office/powerpoint/2010/main" val="1542651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cs-CZ" smtClean="0"/>
              <a:t>Kliknutím lze upravit styl.</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39E7A24-30BB-4C51-9D05-AC1DCAB6773E}" type="datetimeFigureOut">
              <a:rPr lang="cs-CZ" smtClean="0"/>
              <a:t>7. 3. 2014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DB870E-380F-41DC-A6B1-3F9CB084E741}" type="slidenum">
              <a:rPr lang="cs-CZ" smtClean="0"/>
              <a:t>‹#›</a:t>
            </a:fld>
            <a:endParaRPr lang="cs-CZ"/>
          </a:p>
        </p:txBody>
      </p:sp>
    </p:spTree>
    <p:extLst>
      <p:ext uri="{BB962C8B-B14F-4D97-AF65-F5344CB8AC3E}">
        <p14:creationId xmlns:p14="http://schemas.microsoft.com/office/powerpoint/2010/main" val="2948539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cs-CZ" smtClean="0"/>
              <a:t>Kliknutím lze upravit styl.</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39E7A24-30BB-4C51-9D05-AC1DCAB6773E}" type="datetimeFigureOut">
              <a:rPr lang="cs-CZ" smtClean="0"/>
              <a:t>7. 3. 2014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DB870E-380F-41DC-A6B1-3F9CB084E741}" type="slidenum">
              <a:rPr lang="cs-CZ" smtClean="0"/>
              <a:t>‹#›</a:t>
            </a:fld>
            <a:endParaRPr lang="cs-CZ"/>
          </a:p>
        </p:txBody>
      </p:sp>
    </p:spTree>
    <p:extLst>
      <p:ext uri="{BB962C8B-B14F-4D97-AF65-F5344CB8AC3E}">
        <p14:creationId xmlns:p14="http://schemas.microsoft.com/office/powerpoint/2010/main" val="3930486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39E7A24-30BB-4C51-9D05-AC1DCAB6773E}" type="datetimeFigureOut">
              <a:rPr lang="cs-CZ" smtClean="0"/>
              <a:t>7. 3. 2014</a:t>
            </a:fld>
            <a:endParaRPr lang="cs-CZ"/>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cs-CZ"/>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6DB870E-380F-41DC-A6B1-3F9CB084E741}" type="slidenum">
              <a:rPr lang="cs-CZ" smtClean="0"/>
              <a:t>‹#›</a:t>
            </a:fld>
            <a:endParaRPr lang="cs-CZ"/>
          </a:p>
        </p:txBody>
      </p:sp>
    </p:spTree>
    <p:extLst>
      <p:ext uri="{BB962C8B-B14F-4D97-AF65-F5344CB8AC3E}">
        <p14:creationId xmlns:p14="http://schemas.microsoft.com/office/powerpoint/2010/main" val="23656449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microsoft.com/cs-cz/enterprise/prehled-reseni/virtualizace.asp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971601" y="914401"/>
            <a:ext cx="7715200" cy="3488266"/>
          </a:xfrm>
        </p:spPr>
        <p:txBody>
          <a:bodyPr/>
          <a:lstStyle/>
          <a:p>
            <a:r>
              <a:rPr lang="cs-CZ" smtClean="0"/>
              <a:t>II </a:t>
            </a:r>
            <a:r>
              <a:rPr lang="cs-CZ" dirty="0" smtClean="0"/>
              <a:t>- Technické prostředky podnikové </a:t>
            </a:r>
            <a:r>
              <a:rPr lang="cs-CZ" dirty="0"/>
              <a:t>infrastruktury</a:t>
            </a:r>
          </a:p>
        </p:txBody>
      </p:sp>
      <p:sp>
        <p:nvSpPr>
          <p:cNvPr id="3" name="Podnadpis 2"/>
          <p:cNvSpPr>
            <a:spLocks noGrp="1"/>
          </p:cNvSpPr>
          <p:nvPr>
            <p:ph type="subTitle" idx="1"/>
          </p:nvPr>
        </p:nvSpPr>
        <p:spPr/>
        <p:txBody>
          <a:bodyPr/>
          <a:lstStyle/>
          <a:p>
            <a:r>
              <a:rPr lang="cs-CZ" dirty="0" smtClean="0"/>
              <a:t>IM </a:t>
            </a:r>
            <a:r>
              <a:rPr lang="cs-CZ" dirty="0" smtClean="0"/>
              <a:t>7</a:t>
            </a:r>
            <a:r>
              <a:rPr lang="cs-CZ" dirty="0" smtClean="0"/>
              <a:t>. 3. </a:t>
            </a:r>
            <a:r>
              <a:rPr lang="cs-CZ" dirty="0" smtClean="0"/>
              <a:t>2014, </a:t>
            </a:r>
            <a:r>
              <a:rPr lang="cs-CZ" dirty="0" smtClean="0"/>
              <a:t>IM – VIKMA07</a:t>
            </a:r>
            <a:endParaRPr lang="cs-CZ" dirty="0"/>
          </a:p>
        </p:txBody>
      </p:sp>
    </p:spTree>
    <p:extLst>
      <p:ext uri="{BB962C8B-B14F-4D97-AF65-F5344CB8AC3E}">
        <p14:creationId xmlns:p14="http://schemas.microsoft.com/office/powerpoint/2010/main" val="968012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Cloud</a:t>
            </a:r>
            <a:r>
              <a:rPr lang="cs-CZ" dirty="0" smtClean="0"/>
              <a:t> </a:t>
            </a:r>
            <a:r>
              <a:rPr lang="cs-CZ" dirty="0" err="1" smtClean="0"/>
              <a:t>computing</a:t>
            </a:r>
            <a:r>
              <a:rPr lang="cs-CZ" dirty="0" smtClean="0"/>
              <a:t> - služby</a:t>
            </a:r>
            <a:endParaRPr lang="cs-CZ" dirty="0"/>
          </a:p>
        </p:txBody>
      </p:sp>
      <p:sp>
        <p:nvSpPr>
          <p:cNvPr id="3" name="Zástupný symbol pro obsah 2"/>
          <p:cNvSpPr>
            <a:spLocks noGrp="1"/>
          </p:cNvSpPr>
          <p:nvPr>
            <p:ph idx="1"/>
          </p:nvPr>
        </p:nvSpPr>
        <p:spPr>
          <a:xfrm>
            <a:off x="982132" y="2276872"/>
            <a:ext cx="7704667" cy="3332816"/>
          </a:xfrm>
        </p:spPr>
        <p:txBody>
          <a:bodyPr/>
          <a:lstStyle/>
          <a:p>
            <a:pPr marL="0" indent="0" algn="just">
              <a:buNone/>
            </a:pPr>
            <a:r>
              <a:rPr lang="cs-CZ" b="1" dirty="0"/>
              <a:t>Software jako služba (</a:t>
            </a:r>
            <a:r>
              <a:rPr lang="cs-CZ" b="1" dirty="0" err="1"/>
              <a:t>SaaS</a:t>
            </a:r>
            <a:r>
              <a:rPr lang="cs-CZ" b="1" dirty="0" smtClean="0"/>
              <a:t>)</a:t>
            </a:r>
          </a:p>
          <a:p>
            <a:pPr marL="0" indent="0" algn="just">
              <a:buNone/>
            </a:pPr>
            <a:r>
              <a:rPr lang="cs-CZ" dirty="0"/>
              <a:t>Softwarové aplikace jsou poskytované přes Internet jako služby zákazníkům. Hostované aplikace nemusí klient nijak spravovat ani instalovat. O vše se stará poskytovatel služby. Klienti potřebují pouze přístup k </a:t>
            </a:r>
            <a:r>
              <a:rPr lang="cs-CZ" dirty="0" smtClean="0"/>
              <a:t>webu. </a:t>
            </a:r>
          </a:p>
          <a:p>
            <a:pPr marL="0" indent="0" algn="just">
              <a:buNone/>
            </a:pPr>
            <a:r>
              <a:rPr lang="cs-CZ" dirty="0" smtClean="0"/>
              <a:t>Pokud </a:t>
            </a:r>
            <a:r>
              <a:rPr lang="cs-CZ" dirty="0"/>
              <a:t>se </a:t>
            </a:r>
            <a:r>
              <a:rPr lang="cs-CZ" dirty="0" err="1"/>
              <a:t>SaaS</a:t>
            </a:r>
            <a:r>
              <a:rPr lang="cs-CZ" dirty="0"/>
              <a:t> (dále jen </a:t>
            </a:r>
            <a:r>
              <a:rPr lang="cs-CZ" dirty="0" err="1"/>
              <a:t>SaaS</a:t>
            </a:r>
            <a:r>
              <a:rPr lang="cs-CZ" dirty="0"/>
              <a:t>) využívá společně s dalším softwarem, označuje se jako "</a:t>
            </a:r>
            <a:r>
              <a:rPr lang="cs-CZ" dirty="0" err="1"/>
              <a:t>mashup</a:t>
            </a:r>
            <a:r>
              <a:rPr lang="cs-CZ" dirty="0"/>
              <a:t>" nebo "</a:t>
            </a:r>
            <a:r>
              <a:rPr lang="cs-CZ" dirty="0" err="1"/>
              <a:t>plugin</a:t>
            </a:r>
            <a:r>
              <a:rPr lang="cs-CZ" dirty="0" smtClean="0"/>
              <a:t>."</a:t>
            </a:r>
            <a:endParaRPr lang="cs-CZ" dirty="0"/>
          </a:p>
        </p:txBody>
      </p:sp>
    </p:spTree>
    <p:extLst>
      <p:ext uri="{BB962C8B-B14F-4D97-AF65-F5344CB8AC3E}">
        <p14:creationId xmlns:p14="http://schemas.microsoft.com/office/powerpoint/2010/main" val="864946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Cloud</a:t>
            </a:r>
            <a:r>
              <a:rPr lang="cs-CZ" dirty="0"/>
              <a:t> </a:t>
            </a:r>
            <a:r>
              <a:rPr lang="cs-CZ" dirty="0" err="1"/>
              <a:t>computing</a:t>
            </a:r>
            <a:r>
              <a:rPr lang="cs-CZ" dirty="0"/>
              <a:t> - služby</a:t>
            </a:r>
          </a:p>
        </p:txBody>
      </p:sp>
      <p:sp>
        <p:nvSpPr>
          <p:cNvPr id="3" name="Zástupný symbol pro obsah 2"/>
          <p:cNvSpPr>
            <a:spLocks noGrp="1"/>
          </p:cNvSpPr>
          <p:nvPr>
            <p:ph idx="1"/>
          </p:nvPr>
        </p:nvSpPr>
        <p:spPr>
          <a:xfrm>
            <a:off x="982132" y="2204864"/>
            <a:ext cx="7704667" cy="3332816"/>
          </a:xfrm>
        </p:spPr>
        <p:txBody>
          <a:bodyPr/>
          <a:lstStyle/>
          <a:p>
            <a:pPr marL="0" indent="0" algn="just">
              <a:buNone/>
            </a:pPr>
            <a:r>
              <a:rPr lang="cs-CZ" b="1" dirty="0"/>
              <a:t>Platforma jako služba (</a:t>
            </a:r>
            <a:r>
              <a:rPr lang="cs-CZ" b="1" dirty="0" err="1"/>
              <a:t>PaaS</a:t>
            </a:r>
            <a:r>
              <a:rPr lang="cs-CZ" b="1" dirty="0"/>
              <a:t>)</a:t>
            </a:r>
          </a:p>
          <a:p>
            <a:pPr algn="just"/>
            <a:r>
              <a:rPr lang="cs-CZ" dirty="0" smtClean="0"/>
              <a:t>Platforma </a:t>
            </a:r>
            <a:r>
              <a:rPr lang="cs-CZ" dirty="0"/>
              <a:t>jako služba (dále jen </a:t>
            </a:r>
            <a:r>
              <a:rPr lang="cs-CZ" dirty="0" err="1"/>
              <a:t>PaaS</a:t>
            </a:r>
            <a:r>
              <a:rPr lang="cs-CZ" dirty="0"/>
              <a:t>) je založena na jazyku HTML nebo </a:t>
            </a:r>
            <a:r>
              <a:rPr lang="cs-CZ" dirty="0" err="1" smtClean="0"/>
              <a:t>JavaScriptu</a:t>
            </a:r>
            <a:r>
              <a:rPr lang="cs-CZ" dirty="0" smtClean="0"/>
              <a:t>. </a:t>
            </a:r>
            <a:r>
              <a:rPr lang="cs-CZ" dirty="0"/>
              <a:t>Na klientovi je postarat se o správu, instalaci a provoz aplikace</a:t>
            </a:r>
            <a:r>
              <a:rPr lang="cs-CZ" i="1" dirty="0"/>
              <a:t>."</a:t>
            </a:r>
            <a:r>
              <a:rPr lang="cs-CZ" i="1" dirty="0" err="1"/>
              <a:t>PaaS</a:t>
            </a:r>
            <a:r>
              <a:rPr lang="cs-CZ" i="1" dirty="0"/>
              <a:t> poskytuje všechny prostředky nutné k vytváření aplikací a služeb výlučně z Internetu, aniž by bylo potřeba stahovat nebo instalovat software</a:t>
            </a:r>
            <a:r>
              <a:rPr lang="cs-CZ" i="1" dirty="0" smtClean="0"/>
              <a:t>.“</a:t>
            </a:r>
          </a:p>
          <a:p>
            <a:pPr algn="just"/>
            <a:endParaRPr lang="cs-CZ" i="1" dirty="0"/>
          </a:p>
        </p:txBody>
      </p:sp>
    </p:spTree>
    <p:extLst>
      <p:ext uri="{BB962C8B-B14F-4D97-AF65-F5344CB8AC3E}">
        <p14:creationId xmlns:p14="http://schemas.microsoft.com/office/powerpoint/2010/main" val="13933545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23549" y="332656"/>
            <a:ext cx="7704667" cy="1008112"/>
          </a:xfrm>
        </p:spPr>
        <p:txBody>
          <a:bodyPr/>
          <a:lstStyle/>
          <a:p>
            <a:r>
              <a:rPr lang="cs-CZ" dirty="0" err="1"/>
              <a:t>Cloud</a:t>
            </a:r>
            <a:r>
              <a:rPr lang="cs-CZ" dirty="0"/>
              <a:t> </a:t>
            </a:r>
            <a:r>
              <a:rPr lang="cs-CZ" dirty="0" err="1"/>
              <a:t>computing</a:t>
            </a:r>
            <a:r>
              <a:rPr lang="cs-CZ" dirty="0"/>
              <a:t> - služby</a:t>
            </a:r>
          </a:p>
        </p:txBody>
      </p:sp>
      <p:sp>
        <p:nvSpPr>
          <p:cNvPr id="3" name="Zástupný symbol pro obsah 2"/>
          <p:cNvSpPr>
            <a:spLocks noGrp="1"/>
          </p:cNvSpPr>
          <p:nvPr>
            <p:ph idx="1"/>
          </p:nvPr>
        </p:nvSpPr>
        <p:spPr>
          <a:xfrm>
            <a:off x="923549" y="1325665"/>
            <a:ext cx="7704667" cy="5040560"/>
          </a:xfrm>
        </p:spPr>
        <p:txBody>
          <a:bodyPr>
            <a:normAutofit fontScale="85000" lnSpcReduction="20000"/>
          </a:bodyPr>
          <a:lstStyle/>
          <a:p>
            <a:pPr marL="0" indent="0" algn="just">
              <a:buNone/>
            </a:pPr>
            <a:endParaRPr lang="cs-CZ" b="1" dirty="0" smtClean="0"/>
          </a:p>
          <a:p>
            <a:pPr marL="0" indent="0" algn="just">
              <a:buNone/>
            </a:pPr>
            <a:r>
              <a:rPr lang="cs-CZ" b="1" dirty="0" smtClean="0"/>
              <a:t>Hardware </a:t>
            </a:r>
            <a:r>
              <a:rPr lang="cs-CZ" b="1" dirty="0"/>
              <a:t>jako služba (</a:t>
            </a:r>
            <a:r>
              <a:rPr lang="cs-CZ" b="1" dirty="0" err="1"/>
              <a:t>HaaS</a:t>
            </a:r>
            <a:r>
              <a:rPr lang="cs-CZ" b="1" dirty="0" smtClean="0"/>
              <a:t>)</a:t>
            </a:r>
          </a:p>
          <a:p>
            <a:pPr marL="0" indent="0" algn="just">
              <a:buNone/>
            </a:pPr>
            <a:r>
              <a:rPr lang="cs-CZ" dirty="0"/>
              <a:t>Na rozdíl od předchozích služeb neposkytuje Hardware jako služba </a:t>
            </a:r>
            <a:r>
              <a:rPr lang="cs-CZ" dirty="0" smtClean="0"/>
              <a:t>žádnou </a:t>
            </a:r>
            <a:r>
              <a:rPr lang="cs-CZ" dirty="0"/>
              <a:t>aplikaci, ale naopak hardware. Klient si může pronajmout: "místo na serveru, síťová zařízení, paměť, cykly procesoru, úložné místo</a:t>
            </a:r>
            <a:r>
              <a:rPr lang="cs-CZ" dirty="0" smtClean="0"/>
              <a:t>.“ </a:t>
            </a:r>
            <a:r>
              <a:rPr lang="cs-CZ" dirty="0" err="1"/>
              <a:t>HaaS</a:t>
            </a:r>
            <a:r>
              <a:rPr lang="cs-CZ" dirty="0"/>
              <a:t> se označuje také jako </a:t>
            </a:r>
            <a:r>
              <a:rPr lang="cs-CZ" b="1" dirty="0"/>
              <a:t>Infastruktura jako služba (dále jen </a:t>
            </a:r>
            <a:r>
              <a:rPr lang="cs-CZ" b="1" dirty="0" err="1"/>
              <a:t>IaaS</a:t>
            </a:r>
            <a:r>
              <a:rPr lang="cs-CZ" b="1" dirty="0" smtClean="0"/>
              <a:t>).</a:t>
            </a:r>
          </a:p>
          <a:p>
            <a:pPr marL="0" indent="0" algn="just">
              <a:buNone/>
            </a:pPr>
            <a:endParaRPr lang="cs-CZ" b="1" dirty="0"/>
          </a:p>
          <a:p>
            <a:pPr marL="0" indent="0" algn="just">
              <a:buNone/>
            </a:pPr>
            <a:r>
              <a:rPr lang="cs-CZ" b="1" dirty="0"/>
              <a:t>Základní typy:</a:t>
            </a:r>
            <a:endParaRPr lang="cs-CZ" b="1" dirty="0" smtClean="0"/>
          </a:p>
          <a:p>
            <a:pPr algn="just"/>
            <a:r>
              <a:rPr lang="cs-CZ" dirty="0" smtClean="0"/>
              <a:t>Veřejný </a:t>
            </a:r>
            <a:r>
              <a:rPr lang="cs-CZ" dirty="0" err="1"/>
              <a:t>cloud</a:t>
            </a:r>
            <a:r>
              <a:rPr lang="cs-CZ" dirty="0"/>
              <a:t> (Public </a:t>
            </a:r>
            <a:r>
              <a:rPr lang="cs-CZ" dirty="0" err="1"/>
              <a:t>cloud</a:t>
            </a:r>
            <a:r>
              <a:rPr lang="cs-CZ" dirty="0"/>
              <a:t>) – </a:t>
            </a:r>
            <a:r>
              <a:rPr lang="cs-CZ" dirty="0" smtClean="0"/>
              <a:t>zdroje </a:t>
            </a:r>
            <a:r>
              <a:rPr lang="cs-CZ" dirty="0"/>
              <a:t>se sdílí s ostatními </a:t>
            </a:r>
            <a:r>
              <a:rPr lang="cs-CZ" dirty="0" smtClean="0"/>
              <a:t>zákazníky,</a:t>
            </a:r>
            <a:endParaRPr lang="cs-CZ" dirty="0"/>
          </a:p>
          <a:p>
            <a:pPr algn="just"/>
            <a:r>
              <a:rPr lang="cs-CZ" dirty="0" smtClean="0"/>
              <a:t>Soukromý </a:t>
            </a:r>
            <a:r>
              <a:rPr lang="cs-CZ" dirty="0" err="1"/>
              <a:t>cloud</a:t>
            </a:r>
            <a:r>
              <a:rPr lang="cs-CZ" dirty="0"/>
              <a:t> (</a:t>
            </a:r>
            <a:r>
              <a:rPr lang="cs-CZ" dirty="0" err="1"/>
              <a:t>Private</a:t>
            </a:r>
            <a:r>
              <a:rPr lang="cs-CZ" dirty="0"/>
              <a:t> </a:t>
            </a:r>
            <a:r>
              <a:rPr lang="cs-CZ" dirty="0" err="1"/>
              <a:t>cloud</a:t>
            </a:r>
            <a:r>
              <a:rPr lang="cs-CZ" dirty="0"/>
              <a:t>) – </a:t>
            </a:r>
            <a:r>
              <a:rPr lang="cs-CZ" dirty="0" smtClean="0"/>
              <a:t>zdroje </a:t>
            </a:r>
            <a:r>
              <a:rPr lang="cs-CZ" dirty="0"/>
              <a:t>jsou vyhrazeny pro jednoho </a:t>
            </a:r>
            <a:r>
              <a:rPr lang="cs-CZ" dirty="0" smtClean="0"/>
              <a:t>zákazníka,</a:t>
            </a:r>
            <a:endParaRPr lang="cs-CZ" dirty="0"/>
          </a:p>
          <a:p>
            <a:pPr algn="just"/>
            <a:r>
              <a:rPr lang="cs-CZ" dirty="0" smtClean="0"/>
              <a:t>Komunitní </a:t>
            </a:r>
            <a:r>
              <a:rPr lang="cs-CZ" dirty="0" err="1"/>
              <a:t>cloud</a:t>
            </a:r>
            <a:r>
              <a:rPr lang="cs-CZ" dirty="0"/>
              <a:t> (</a:t>
            </a:r>
            <a:r>
              <a:rPr lang="cs-CZ" dirty="0" err="1"/>
              <a:t>Community</a:t>
            </a:r>
            <a:r>
              <a:rPr lang="cs-CZ" dirty="0"/>
              <a:t> </a:t>
            </a:r>
            <a:r>
              <a:rPr lang="cs-CZ" dirty="0" err="1"/>
              <a:t>cloud</a:t>
            </a:r>
            <a:r>
              <a:rPr lang="cs-CZ" dirty="0"/>
              <a:t>) – </a:t>
            </a:r>
            <a:r>
              <a:rPr lang="cs-CZ" dirty="0" smtClean="0"/>
              <a:t>zdroje </a:t>
            </a:r>
            <a:r>
              <a:rPr lang="cs-CZ" dirty="0"/>
              <a:t>jsou sdíleny v rámci </a:t>
            </a:r>
            <a:r>
              <a:rPr lang="cs-CZ" dirty="0" smtClean="0"/>
              <a:t>skupiny,</a:t>
            </a:r>
          </a:p>
          <a:p>
            <a:pPr algn="just"/>
            <a:r>
              <a:rPr lang="cs-CZ" dirty="0"/>
              <a:t>Hybridní </a:t>
            </a:r>
            <a:r>
              <a:rPr lang="cs-CZ" dirty="0" err="1"/>
              <a:t>cloud</a:t>
            </a:r>
            <a:r>
              <a:rPr lang="cs-CZ" dirty="0"/>
              <a:t> – složený z více </a:t>
            </a:r>
            <a:r>
              <a:rPr lang="cs-CZ" dirty="0" err="1"/>
              <a:t>cloudů</a:t>
            </a:r>
            <a:r>
              <a:rPr lang="cs-CZ" dirty="0"/>
              <a:t>, např. soukromého a veřejného</a:t>
            </a:r>
            <a:endParaRPr lang="cs-CZ" dirty="0" smtClean="0"/>
          </a:p>
          <a:p>
            <a:pPr algn="just"/>
            <a:endParaRPr lang="cs-CZ" dirty="0" smtClean="0"/>
          </a:p>
          <a:p>
            <a:pPr marL="0" indent="0" algn="just">
              <a:buNone/>
            </a:pPr>
            <a:endParaRPr lang="cs-CZ" dirty="0"/>
          </a:p>
        </p:txBody>
      </p:sp>
    </p:spTree>
    <p:extLst>
      <p:ext uri="{BB962C8B-B14F-4D97-AF65-F5344CB8AC3E}">
        <p14:creationId xmlns:p14="http://schemas.microsoft.com/office/powerpoint/2010/main" val="33555409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171599"/>
          </a:xfrm>
        </p:spPr>
        <p:txBody>
          <a:bodyPr/>
          <a:lstStyle/>
          <a:p>
            <a:r>
              <a:rPr lang="cs-CZ" dirty="0" err="1"/>
              <a:t>Cloud</a:t>
            </a:r>
            <a:r>
              <a:rPr lang="cs-CZ" dirty="0"/>
              <a:t> </a:t>
            </a:r>
            <a:r>
              <a:rPr lang="cs-CZ" dirty="0" err="1"/>
              <a:t>computing</a:t>
            </a:r>
            <a:r>
              <a:rPr lang="cs-CZ" dirty="0"/>
              <a:t> - služby</a:t>
            </a:r>
          </a:p>
        </p:txBody>
      </p:sp>
      <p:sp>
        <p:nvSpPr>
          <p:cNvPr id="3" name="Zástupný symbol pro obsah 2"/>
          <p:cNvSpPr>
            <a:spLocks noGrp="1"/>
          </p:cNvSpPr>
          <p:nvPr>
            <p:ph idx="1"/>
          </p:nvPr>
        </p:nvSpPr>
        <p:spPr>
          <a:xfrm>
            <a:off x="982132" y="1844824"/>
            <a:ext cx="7704667" cy="3332816"/>
          </a:xfrm>
        </p:spPr>
        <p:txBody>
          <a:bodyPr/>
          <a:lstStyle/>
          <a:p>
            <a:pPr marL="0" indent="0" algn="just">
              <a:buNone/>
            </a:pPr>
            <a:r>
              <a:rPr lang="cs-CZ" b="1" dirty="0"/>
              <a:t>Aplikace </a:t>
            </a:r>
            <a:r>
              <a:rPr lang="cs-CZ" b="1" dirty="0" err="1"/>
              <a:t>cloudu</a:t>
            </a:r>
            <a:r>
              <a:rPr lang="cs-CZ" b="1" dirty="0" smtClean="0"/>
              <a:t>:</a:t>
            </a:r>
          </a:p>
          <a:p>
            <a:pPr algn="just"/>
            <a:r>
              <a:rPr lang="cs-CZ" dirty="0"/>
              <a:t>aplikace typu peer-to-peer (Skype)</a:t>
            </a:r>
          </a:p>
          <a:p>
            <a:pPr algn="just"/>
            <a:r>
              <a:rPr lang="cs-CZ" dirty="0" smtClean="0"/>
              <a:t>webové </a:t>
            </a:r>
            <a:r>
              <a:rPr lang="cs-CZ" dirty="0"/>
              <a:t>aplikace (</a:t>
            </a:r>
            <a:r>
              <a:rPr lang="cs-CZ" dirty="0" err="1"/>
              <a:t>MySpace</a:t>
            </a:r>
            <a:r>
              <a:rPr lang="cs-CZ" dirty="0"/>
              <a:t>, </a:t>
            </a:r>
            <a:r>
              <a:rPr lang="cs-CZ" dirty="0" err="1"/>
              <a:t>YouTube</a:t>
            </a:r>
            <a:r>
              <a:rPr lang="cs-CZ" dirty="0"/>
              <a:t>)</a:t>
            </a:r>
          </a:p>
          <a:p>
            <a:pPr algn="just"/>
            <a:r>
              <a:rPr lang="cs-CZ" dirty="0" err="1" smtClean="0"/>
              <a:t>SaaS</a:t>
            </a:r>
            <a:r>
              <a:rPr lang="cs-CZ" dirty="0" smtClean="0"/>
              <a:t> </a:t>
            </a:r>
            <a:r>
              <a:rPr lang="cs-CZ" dirty="0"/>
              <a:t>(Google </a:t>
            </a:r>
            <a:r>
              <a:rPr lang="cs-CZ" dirty="0" err="1" smtClean="0"/>
              <a:t>Apps</a:t>
            </a:r>
            <a:r>
              <a:rPr lang="cs-CZ" dirty="0" smtClean="0"/>
              <a:t>, Office 365)</a:t>
            </a:r>
            <a:endParaRPr lang="cs-CZ" dirty="0"/>
          </a:p>
          <a:p>
            <a:pPr algn="just"/>
            <a:r>
              <a:rPr lang="cs-CZ" dirty="0" smtClean="0"/>
              <a:t>software </a:t>
            </a:r>
            <a:r>
              <a:rPr lang="cs-CZ" dirty="0"/>
              <a:t>plus služby (Microsoft Online </a:t>
            </a:r>
            <a:r>
              <a:rPr lang="cs-CZ" dirty="0" err="1"/>
              <a:t>Services</a:t>
            </a:r>
            <a:r>
              <a:rPr lang="cs-CZ" dirty="0"/>
              <a:t>)</a:t>
            </a:r>
          </a:p>
        </p:txBody>
      </p:sp>
    </p:spTree>
    <p:extLst>
      <p:ext uri="{BB962C8B-B14F-4D97-AF65-F5344CB8AC3E}">
        <p14:creationId xmlns:p14="http://schemas.microsoft.com/office/powerpoint/2010/main" val="24090448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r>
              <a:rPr lang="cs-CZ" dirty="0" smtClean="0"/>
              <a:t>Datové sklady (</a:t>
            </a:r>
            <a:r>
              <a:rPr lang="cs-CZ" b="1" dirty="0" smtClean="0"/>
              <a:t>Data </a:t>
            </a:r>
            <a:r>
              <a:rPr lang="cs-CZ" b="1" dirty="0" err="1" smtClean="0"/>
              <a:t>Warehouse</a:t>
            </a:r>
            <a:r>
              <a:rPr lang="cs-CZ" b="1" dirty="0" smtClean="0"/>
              <a:t> DW</a:t>
            </a:r>
            <a:r>
              <a:rPr lang="cs-CZ" dirty="0" smtClean="0"/>
              <a:t>) – speciální datové uložiště pro dlouhodobé ukládání dat</a:t>
            </a:r>
          </a:p>
          <a:p>
            <a:r>
              <a:rPr lang="cs-CZ" dirty="0" smtClean="0"/>
              <a:t>DW jsou využívány tzv. systémy OLAP (</a:t>
            </a:r>
            <a:r>
              <a:rPr lang="cs-CZ" b="1" dirty="0" smtClean="0"/>
              <a:t>Online </a:t>
            </a:r>
            <a:r>
              <a:rPr lang="cs-CZ" b="1" dirty="0" err="1" smtClean="0"/>
              <a:t>Analytical</a:t>
            </a:r>
            <a:r>
              <a:rPr lang="cs-CZ" b="1" dirty="0" smtClean="0"/>
              <a:t> </a:t>
            </a:r>
            <a:r>
              <a:rPr lang="cs-CZ" b="1" dirty="0" err="1" smtClean="0"/>
              <a:t>Processing</a:t>
            </a:r>
            <a:r>
              <a:rPr lang="cs-CZ" dirty="0" smtClean="0"/>
              <a:t>).</a:t>
            </a:r>
          </a:p>
          <a:p>
            <a:r>
              <a:rPr lang="cs-CZ" dirty="0" smtClean="0"/>
              <a:t>Liší se od transakčního zpracování (OLTP)</a:t>
            </a:r>
          </a:p>
          <a:p>
            <a:r>
              <a:rPr lang="cs-CZ" dirty="0" smtClean="0"/>
              <a:t>OLAP pracují s neměnnými daty (pouze se pravidelně přidávají) a jsou transponovány z více zdrojů.</a:t>
            </a:r>
          </a:p>
          <a:p>
            <a:r>
              <a:rPr lang="cs-CZ" dirty="0" smtClean="0"/>
              <a:t>Nad daty se provádí statistické a analytické výpočty.</a:t>
            </a:r>
          </a:p>
          <a:p>
            <a:pPr marL="0" indent="0">
              <a:buNone/>
            </a:pPr>
            <a:endParaRPr lang="cs-CZ" dirty="0"/>
          </a:p>
        </p:txBody>
      </p:sp>
      <p:sp>
        <p:nvSpPr>
          <p:cNvPr id="5" name="Nadpis 4"/>
          <p:cNvSpPr>
            <a:spLocks noGrp="1"/>
          </p:cNvSpPr>
          <p:nvPr>
            <p:ph type="title"/>
          </p:nvPr>
        </p:nvSpPr>
        <p:spPr/>
        <p:txBody>
          <a:bodyPr/>
          <a:lstStyle/>
          <a:p>
            <a:r>
              <a:rPr lang="cs-CZ" dirty="0" smtClean="0"/>
              <a:t>OLAP systémy a datová uložiště</a:t>
            </a:r>
            <a:endParaRPr lang="cs-CZ" dirty="0"/>
          </a:p>
        </p:txBody>
      </p:sp>
    </p:spTree>
    <p:extLst>
      <p:ext uri="{BB962C8B-B14F-4D97-AF65-F5344CB8AC3E}">
        <p14:creationId xmlns:p14="http://schemas.microsoft.com/office/powerpoint/2010/main" val="1617633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OLAP systémy a datová uložiště</a:t>
            </a:r>
          </a:p>
        </p:txBody>
      </p:sp>
      <p:sp>
        <p:nvSpPr>
          <p:cNvPr id="3" name="Zástupný symbol pro obsah 2"/>
          <p:cNvSpPr>
            <a:spLocks noGrp="1"/>
          </p:cNvSpPr>
          <p:nvPr>
            <p:ph idx="1"/>
          </p:nvPr>
        </p:nvSpPr>
        <p:spPr>
          <a:xfrm>
            <a:off x="982132" y="2348880"/>
            <a:ext cx="7704667" cy="3332816"/>
          </a:xfrm>
        </p:spPr>
        <p:txBody>
          <a:bodyPr/>
          <a:lstStyle/>
          <a:p>
            <a:r>
              <a:rPr lang="cs-CZ" dirty="0" smtClean="0"/>
              <a:t>Data jsou do DW ukládána dávkově s možností redundance dat. (= datové struktury v DW nemusí odpovídat struktuře dat v provozní databázi).</a:t>
            </a:r>
          </a:p>
          <a:p>
            <a:r>
              <a:rPr lang="cs-CZ" dirty="0" smtClean="0"/>
              <a:t>Dochází k očištění dat a k převodu tzv. </a:t>
            </a:r>
            <a:r>
              <a:rPr lang="cs-CZ" b="1" dirty="0" smtClean="0"/>
              <a:t>datovou pumpou.</a:t>
            </a:r>
          </a:p>
          <a:p>
            <a:r>
              <a:rPr lang="cs-CZ" dirty="0" smtClean="0"/>
              <a:t>Data v DW zůstávají i po provedení výpočtů.</a:t>
            </a:r>
          </a:p>
          <a:p>
            <a:r>
              <a:rPr lang="cs-CZ" dirty="0" smtClean="0"/>
              <a:t>DW neslouží jako zálohovací médium.</a:t>
            </a:r>
          </a:p>
          <a:p>
            <a:endParaRPr lang="cs-CZ" dirty="0"/>
          </a:p>
        </p:txBody>
      </p:sp>
    </p:spTree>
    <p:extLst>
      <p:ext uri="{BB962C8B-B14F-4D97-AF65-F5344CB8AC3E}">
        <p14:creationId xmlns:p14="http://schemas.microsoft.com/office/powerpoint/2010/main" val="1493082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OLTP systémy a datová uložiště</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Online </a:t>
            </a:r>
            <a:r>
              <a:rPr lang="cs-CZ" dirty="0" err="1" smtClean="0"/>
              <a:t>Transaction</a:t>
            </a:r>
            <a:r>
              <a:rPr lang="cs-CZ" dirty="0" smtClean="0"/>
              <a:t> </a:t>
            </a:r>
            <a:r>
              <a:rPr lang="cs-CZ" dirty="0" err="1" smtClean="0"/>
              <a:t>Processing</a:t>
            </a:r>
            <a:r>
              <a:rPr lang="cs-CZ" dirty="0" smtClean="0"/>
              <a:t> (OLTP) je označení pro tzv. transakční systémy.</a:t>
            </a:r>
          </a:p>
          <a:p>
            <a:r>
              <a:rPr lang="cs-CZ" dirty="0" smtClean="0"/>
              <a:t>Aplikace OLTP jsou určeny pro běžné zpracování dat (finanční transakce, agenda skladu, objednávky, atd.)</a:t>
            </a:r>
          </a:p>
          <a:p>
            <a:r>
              <a:rPr lang="cs-CZ" dirty="0" smtClean="0"/>
              <a:t>Úkoly pro OLTP jsou předem připraveny a jsou složeny z krátkých, atomických nebo izolovaných transakcí.</a:t>
            </a:r>
          </a:p>
          <a:p>
            <a:r>
              <a:rPr lang="cs-CZ" dirty="0" smtClean="0"/>
              <a:t>OLTP vyžadují okamžité odezvy, důraz kladen na integritu a konzistenci dat</a:t>
            </a:r>
            <a:endParaRPr lang="cs-CZ" dirty="0"/>
          </a:p>
        </p:txBody>
      </p:sp>
    </p:spTree>
    <p:extLst>
      <p:ext uri="{BB962C8B-B14F-4D97-AF65-F5344CB8AC3E}">
        <p14:creationId xmlns:p14="http://schemas.microsoft.com/office/powerpoint/2010/main" val="1826573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Provoz datových center</a:t>
            </a:r>
            <a:endParaRPr lang="cs-CZ" dirty="0"/>
          </a:p>
        </p:txBody>
      </p:sp>
      <p:sp>
        <p:nvSpPr>
          <p:cNvPr id="3" name="Zástupný symbol pro obsah 2"/>
          <p:cNvSpPr>
            <a:spLocks noGrp="1"/>
          </p:cNvSpPr>
          <p:nvPr>
            <p:ph idx="1"/>
          </p:nvPr>
        </p:nvSpPr>
        <p:spPr>
          <a:xfrm>
            <a:off x="987339" y="2204864"/>
            <a:ext cx="7704667" cy="3332816"/>
          </a:xfrm>
        </p:spPr>
        <p:txBody>
          <a:bodyPr>
            <a:normAutofit fontScale="85000" lnSpcReduction="20000"/>
          </a:bodyPr>
          <a:lstStyle/>
          <a:p>
            <a:r>
              <a:rPr lang="cs-CZ" dirty="0" smtClean="0"/>
              <a:t>Historický vývoj od sálových počítačů k menším platformám – současný stav tzv. žiletky.</a:t>
            </a:r>
          </a:p>
          <a:p>
            <a:r>
              <a:rPr lang="cs-CZ" dirty="0" smtClean="0"/>
              <a:t>Zmenšení ICT prostředků umožnilo </a:t>
            </a:r>
            <a:r>
              <a:rPr lang="cs-CZ" dirty="0" err="1" smtClean="0"/>
              <a:t>serverovnám</a:t>
            </a:r>
            <a:r>
              <a:rPr lang="cs-CZ" dirty="0" smtClean="0"/>
              <a:t> a datovým centrům konsolidovat HW prostředky.</a:t>
            </a:r>
          </a:p>
          <a:p>
            <a:r>
              <a:rPr lang="cs-CZ" dirty="0" smtClean="0"/>
              <a:t>Při nasazení nových technologií – potřeba nových zaměstnanců spravujících systém = růst nákladů.</a:t>
            </a:r>
          </a:p>
          <a:p>
            <a:r>
              <a:rPr lang="cs-CZ" dirty="0"/>
              <a:t> S příchodem </a:t>
            </a:r>
            <a:r>
              <a:rPr lang="cs-CZ" dirty="0" err="1"/>
              <a:t>virtualizace</a:t>
            </a:r>
            <a:r>
              <a:rPr lang="cs-CZ" dirty="0"/>
              <a:t>, především té serverové, se rychlost a účinnost konsolidace ICT prostředí a služeb znásobila. </a:t>
            </a:r>
            <a:endParaRPr lang="cs-CZ" dirty="0" smtClean="0"/>
          </a:p>
          <a:p>
            <a:r>
              <a:rPr lang="cs-CZ" dirty="0"/>
              <a:t> Zatím posledním stupněm využití datových center je změna na poskytovatele </a:t>
            </a:r>
            <a:r>
              <a:rPr lang="cs-CZ" dirty="0" err="1"/>
              <a:t>cloudových</a:t>
            </a:r>
            <a:r>
              <a:rPr lang="cs-CZ" dirty="0"/>
              <a:t> služeb.</a:t>
            </a:r>
          </a:p>
        </p:txBody>
      </p:sp>
    </p:spTree>
    <p:extLst>
      <p:ext uri="{BB962C8B-B14F-4D97-AF65-F5344CB8AC3E}">
        <p14:creationId xmlns:p14="http://schemas.microsoft.com/office/powerpoint/2010/main" val="2223257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Konsolidace ICT</a:t>
            </a:r>
            <a:endParaRPr lang="cs-CZ" dirty="0"/>
          </a:p>
        </p:txBody>
      </p:sp>
      <p:sp>
        <p:nvSpPr>
          <p:cNvPr id="3" name="Zástupný symbol pro obsah 2"/>
          <p:cNvSpPr>
            <a:spLocks noGrp="1"/>
          </p:cNvSpPr>
          <p:nvPr>
            <p:ph idx="1"/>
          </p:nvPr>
        </p:nvSpPr>
        <p:spPr>
          <a:xfrm>
            <a:off x="982133" y="2204864"/>
            <a:ext cx="7704667" cy="3332816"/>
          </a:xfrm>
        </p:spPr>
        <p:txBody>
          <a:bodyPr>
            <a:normAutofit fontScale="85000" lnSpcReduction="10000"/>
          </a:bodyPr>
          <a:lstStyle/>
          <a:p>
            <a:pPr marL="0" indent="0">
              <a:buNone/>
            </a:pPr>
            <a:r>
              <a:rPr lang="cs-CZ" dirty="0" smtClean="0"/>
              <a:t>Probíhá až na základě </a:t>
            </a:r>
            <a:r>
              <a:rPr lang="cs-CZ" dirty="0">
                <a:solidFill>
                  <a:srgbClr val="FF0000"/>
                </a:solidFill>
              </a:rPr>
              <a:t>komplexní </a:t>
            </a:r>
            <a:r>
              <a:rPr lang="cs-CZ" dirty="0" smtClean="0">
                <a:solidFill>
                  <a:srgbClr val="FF0000"/>
                </a:solidFill>
              </a:rPr>
              <a:t>analýzy podnikového </a:t>
            </a:r>
            <a:r>
              <a:rPr lang="cs-CZ" dirty="0">
                <a:solidFill>
                  <a:srgbClr val="FF0000"/>
                </a:solidFill>
              </a:rPr>
              <a:t>prostředí ICT.</a:t>
            </a:r>
            <a:endParaRPr lang="cs-CZ" dirty="0" smtClean="0">
              <a:solidFill>
                <a:srgbClr val="FF0000"/>
              </a:solidFill>
            </a:endParaRPr>
          </a:p>
          <a:p>
            <a:pPr marL="0" indent="0">
              <a:buNone/>
            </a:pPr>
            <a:r>
              <a:rPr lang="cs-CZ" dirty="0" smtClean="0"/>
              <a:t>Hlavní přínosy pro organizaci:</a:t>
            </a:r>
          </a:p>
          <a:p>
            <a:r>
              <a:rPr lang="cs-CZ" dirty="0"/>
              <a:t>Zvýšení flexibility společnosti</a:t>
            </a:r>
          </a:p>
          <a:p>
            <a:r>
              <a:rPr lang="cs-CZ" dirty="0"/>
              <a:t>Snížení nákladů na provoz ICT</a:t>
            </a:r>
          </a:p>
          <a:p>
            <a:r>
              <a:rPr lang="cs-CZ" dirty="0"/>
              <a:t>Zvýšení dostupnosti a spolehlivosti služeb ICT</a:t>
            </a:r>
          </a:p>
          <a:p>
            <a:r>
              <a:rPr lang="cs-CZ" dirty="0"/>
              <a:t>Standardizace prostředí serverů</a:t>
            </a:r>
          </a:p>
          <a:p>
            <a:r>
              <a:rPr lang="cs-CZ" dirty="0"/>
              <a:t>Minimalizace ovlivňování provozních systémů ICT</a:t>
            </a:r>
          </a:p>
          <a:p>
            <a:r>
              <a:rPr lang="cs-CZ" dirty="0"/>
              <a:t>Sjednocení testovacího a provozního prostředí</a:t>
            </a:r>
          </a:p>
        </p:txBody>
      </p:sp>
    </p:spTree>
    <p:extLst>
      <p:ext uri="{BB962C8B-B14F-4D97-AF65-F5344CB8AC3E}">
        <p14:creationId xmlns:p14="http://schemas.microsoft.com/office/powerpoint/2010/main" val="2537191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Konsolidace databázových serverů a datových uložišť</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Konsolidace řeší rozložení uložišť dat v podniku.</a:t>
            </a:r>
          </a:p>
          <a:p>
            <a:r>
              <a:rPr lang="cs-CZ" b="1" dirty="0" smtClean="0"/>
              <a:t>Konsolidace datových serverů </a:t>
            </a:r>
            <a:r>
              <a:rPr lang="cs-CZ" dirty="0" smtClean="0"/>
              <a:t>= přesun databází z databázových serverů společnosti na jeden cluster databázových serverů. </a:t>
            </a:r>
            <a:endParaRPr lang="cs-CZ" dirty="0"/>
          </a:p>
          <a:p>
            <a:r>
              <a:rPr lang="cs-CZ" dirty="0" smtClean="0"/>
              <a:t>Cluster je využíván značnou částí aplikací v organizaci.</a:t>
            </a:r>
          </a:p>
          <a:p>
            <a:r>
              <a:rPr lang="cs-CZ" b="1" dirty="0" smtClean="0"/>
              <a:t>Konsolidace datových uložišť </a:t>
            </a:r>
            <a:r>
              <a:rPr lang="cs-CZ" dirty="0" smtClean="0"/>
              <a:t>= nasazení centralizovaného datového uložiště, které je dostupné přes vysokorychlostní síť pro další servery organizace.</a:t>
            </a:r>
            <a:endParaRPr lang="cs-CZ" dirty="0"/>
          </a:p>
        </p:txBody>
      </p:sp>
    </p:spTree>
    <p:extLst>
      <p:ext uri="{BB962C8B-B14F-4D97-AF65-F5344CB8AC3E}">
        <p14:creationId xmlns:p14="http://schemas.microsoft.com/office/powerpoint/2010/main" val="2205761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811559"/>
          </a:xfrm>
        </p:spPr>
        <p:txBody>
          <a:bodyPr>
            <a:normAutofit fontScale="90000"/>
          </a:bodyPr>
          <a:lstStyle/>
          <a:p>
            <a:r>
              <a:rPr lang="cs-CZ" dirty="0" smtClean="0"/>
              <a:t>IM a jeho role - ICT v podnikové infrastruktuře</a:t>
            </a:r>
            <a:endParaRPr lang="cs-CZ" dirty="0"/>
          </a:p>
        </p:txBody>
      </p:sp>
      <p:sp>
        <p:nvSpPr>
          <p:cNvPr id="3" name="Zástupný symbol pro obsah 2"/>
          <p:cNvSpPr>
            <a:spLocks noGrp="1"/>
          </p:cNvSpPr>
          <p:nvPr>
            <p:ph idx="1"/>
          </p:nvPr>
        </p:nvSpPr>
        <p:spPr>
          <a:xfrm>
            <a:off x="982133" y="1484784"/>
            <a:ext cx="7704667" cy="4515032"/>
          </a:xfrm>
        </p:spPr>
        <p:txBody>
          <a:bodyPr>
            <a:normAutofit fontScale="92500" lnSpcReduction="20000"/>
          </a:bodyPr>
          <a:lstStyle/>
          <a:p>
            <a:pPr algn="just"/>
            <a:r>
              <a:rPr lang="cs-CZ" dirty="0" smtClean="0"/>
              <a:t>Řízení zdrojů ICT – pracovní náplň IM, vazba na ICT oddělení.</a:t>
            </a:r>
          </a:p>
          <a:p>
            <a:pPr algn="just"/>
            <a:r>
              <a:rPr lang="cs-CZ" dirty="0" smtClean="0"/>
              <a:t>Informatizace procesů v podniku s ohledem na aktuální možnosti a trendy v ICT.</a:t>
            </a:r>
          </a:p>
          <a:p>
            <a:pPr algn="just"/>
            <a:r>
              <a:rPr lang="cs-CZ" dirty="0" smtClean="0"/>
              <a:t>Akvizice HW &amp; SW, implementace IS (EIZ, CRM, atd.).</a:t>
            </a:r>
          </a:p>
          <a:p>
            <a:pPr algn="just"/>
            <a:r>
              <a:rPr lang="cs-CZ" dirty="0" smtClean="0"/>
              <a:t>Správa dat, databází a datových toků</a:t>
            </a:r>
          </a:p>
          <a:p>
            <a:pPr algn="just"/>
            <a:r>
              <a:rPr lang="cs-CZ" dirty="0" smtClean="0"/>
              <a:t>Webová prezentace organizace (nasazení, správa CMS)</a:t>
            </a:r>
          </a:p>
          <a:p>
            <a:pPr algn="just"/>
            <a:r>
              <a:rPr lang="cs-CZ" dirty="0" smtClean="0"/>
              <a:t>Optimalizace využití ICT = Konsolidace ICT (</a:t>
            </a:r>
            <a:r>
              <a:rPr lang="cs-CZ" dirty="0" err="1" smtClean="0"/>
              <a:t>virtualializace</a:t>
            </a:r>
            <a:r>
              <a:rPr lang="cs-CZ" dirty="0" smtClean="0"/>
              <a:t>, terminálový přístup, atd.)</a:t>
            </a:r>
          </a:p>
          <a:p>
            <a:pPr algn="just"/>
            <a:r>
              <a:rPr lang="cs-CZ" dirty="0" smtClean="0"/>
              <a:t>Zajištění bezpečnosti (širší problematika zahrnující el. podpisy, doménové certifikáty, vzdálené přístupy do sítě, zabezpečení dat)</a:t>
            </a:r>
          </a:p>
          <a:p>
            <a:pPr algn="just"/>
            <a:r>
              <a:rPr lang="cs-CZ" dirty="0" smtClean="0"/>
              <a:t>Archivace dat (v návaznosti na Spisový a skartační rejstřík)</a:t>
            </a:r>
            <a:endParaRPr lang="cs-CZ" dirty="0"/>
          </a:p>
        </p:txBody>
      </p:sp>
    </p:spTree>
    <p:extLst>
      <p:ext uri="{BB962C8B-B14F-4D97-AF65-F5344CB8AC3E}">
        <p14:creationId xmlns:p14="http://schemas.microsoft.com/office/powerpoint/2010/main" val="19216506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Virtualizace </a:t>
            </a:r>
            <a:endParaRPr lang="cs-CZ" dirty="0"/>
          </a:p>
        </p:txBody>
      </p:sp>
      <p:sp>
        <p:nvSpPr>
          <p:cNvPr id="3" name="Zástupný symbol pro obsah 2"/>
          <p:cNvSpPr>
            <a:spLocks noGrp="1"/>
          </p:cNvSpPr>
          <p:nvPr>
            <p:ph idx="1"/>
          </p:nvPr>
        </p:nvSpPr>
        <p:spPr>
          <a:xfrm>
            <a:off x="982133" y="2348880"/>
            <a:ext cx="7704667" cy="3332816"/>
          </a:xfrm>
        </p:spPr>
        <p:txBody>
          <a:bodyPr/>
          <a:lstStyle/>
          <a:p>
            <a:r>
              <a:rPr lang="cs-CZ" dirty="0" smtClean="0"/>
              <a:t>Současný trend v optimalizaci nákladů na ICT.</a:t>
            </a:r>
          </a:p>
          <a:p>
            <a:r>
              <a:rPr lang="cs-CZ" dirty="0" err="1"/>
              <a:t>virtualizaci</a:t>
            </a:r>
            <a:r>
              <a:rPr lang="cs-CZ" dirty="0"/>
              <a:t> na úrovni hardware nebo pomocí speciálního software, </a:t>
            </a:r>
            <a:r>
              <a:rPr lang="cs-CZ" dirty="0" err="1"/>
              <a:t>virtualizují</a:t>
            </a:r>
            <a:r>
              <a:rPr lang="cs-CZ" dirty="0"/>
              <a:t> se operační systémy, ale také se </a:t>
            </a:r>
            <a:r>
              <a:rPr lang="cs-CZ" dirty="0" err="1"/>
              <a:t>virtualizují</a:t>
            </a:r>
            <a:r>
              <a:rPr lang="cs-CZ" dirty="0"/>
              <a:t> pouze aplikace</a:t>
            </a:r>
            <a:r>
              <a:rPr lang="cs-CZ" dirty="0" smtClean="0"/>
              <a:t>.</a:t>
            </a:r>
          </a:p>
          <a:p>
            <a:pPr marL="0" indent="0">
              <a:buNone/>
            </a:pPr>
            <a:r>
              <a:rPr lang="cs-CZ" dirty="0" smtClean="0">
                <a:solidFill>
                  <a:srgbClr val="FF0000"/>
                </a:solidFill>
              </a:rPr>
              <a:t>OBECNÉ CÍLE</a:t>
            </a:r>
            <a:r>
              <a:rPr lang="cs-CZ" dirty="0" smtClean="0"/>
              <a:t>: </a:t>
            </a:r>
            <a:r>
              <a:rPr lang="cs-CZ" dirty="0"/>
              <a:t>zjednodušení správy , lepší zhodnocení nakoupeného hardware, flexibilnější podpora </a:t>
            </a:r>
            <a:r>
              <a:rPr lang="cs-CZ" dirty="0" smtClean="0"/>
              <a:t>businessu, </a:t>
            </a:r>
            <a:r>
              <a:rPr lang="cs-CZ" dirty="0"/>
              <a:t>snížení nákladů na provoz.</a:t>
            </a:r>
          </a:p>
        </p:txBody>
      </p:sp>
    </p:spTree>
    <p:extLst>
      <p:ext uri="{BB962C8B-B14F-4D97-AF65-F5344CB8AC3E}">
        <p14:creationId xmlns:p14="http://schemas.microsoft.com/office/powerpoint/2010/main" val="3095948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Virtualizace</a:t>
            </a:r>
            <a:endParaRPr lang="cs-CZ" dirty="0"/>
          </a:p>
        </p:txBody>
      </p:sp>
      <p:sp>
        <p:nvSpPr>
          <p:cNvPr id="3" name="Zástupný symbol pro obsah 2"/>
          <p:cNvSpPr>
            <a:spLocks noGrp="1"/>
          </p:cNvSpPr>
          <p:nvPr>
            <p:ph idx="1"/>
          </p:nvPr>
        </p:nvSpPr>
        <p:spPr>
          <a:xfrm>
            <a:off x="982133" y="1916832"/>
            <a:ext cx="7704667" cy="4082984"/>
          </a:xfrm>
        </p:spPr>
        <p:txBody>
          <a:bodyPr/>
          <a:lstStyle/>
          <a:p>
            <a:r>
              <a:rPr lang="cs-CZ" dirty="0" smtClean="0"/>
              <a:t>Trend - </a:t>
            </a:r>
            <a:r>
              <a:rPr lang="cs-CZ" dirty="0"/>
              <a:t>různými druhy </a:t>
            </a:r>
            <a:r>
              <a:rPr lang="cs-CZ" dirty="0" err="1"/>
              <a:t>virtualizačních</a:t>
            </a:r>
            <a:r>
              <a:rPr lang="cs-CZ" dirty="0"/>
              <a:t> </a:t>
            </a:r>
            <a:r>
              <a:rPr lang="cs-CZ" dirty="0" smtClean="0"/>
              <a:t>technologií je </a:t>
            </a:r>
            <a:r>
              <a:rPr lang="cs-CZ" dirty="0"/>
              <a:t>nejvíce řešena </a:t>
            </a:r>
            <a:r>
              <a:rPr lang="cs-CZ" dirty="0" err="1"/>
              <a:t>virtualizace</a:t>
            </a:r>
            <a:r>
              <a:rPr lang="cs-CZ" dirty="0"/>
              <a:t> serverů na platformě Intel s operačním systémem Windows (tzv</a:t>
            </a:r>
            <a:r>
              <a:rPr lang="cs-CZ" dirty="0" smtClean="0"/>
              <a:t>. WINTEL </a:t>
            </a:r>
            <a:r>
              <a:rPr lang="cs-CZ" dirty="0"/>
              <a:t>platforma</a:t>
            </a:r>
            <a:r>
              <a:rPr lang="cs-CZ" dirty="0" smtClean="0"/>
              <a:t>).</a:t>
            </a:r>
          </a:p>
          <a:p>
            <a:r>
              <a:rPr lang="cs-CZ" dirty="0" smtClean="0"/>
              <a:t>Virtualizace = infrastrukturní oblast, vliv </a:t>
            </a:r>
            <a:r>
              <a:rPr lang="cs-CZ" dirty="0"/>
              <a:t>hlavně </a:t>
            </a:r>
            <a:r>
              <a:rPr lang="cs-CZ" dirty="0" smtClean="0"/>
              <a:t>na </a:t>
            </a:r>
            <a:r>
              <a:rPr lang="cs-CZ" dirty="0"/>
              <a:t>efektivitu a flexibilitu provozu IT </a:t>
            </a:r>
            <a:endParaRPr lang="cs-CZ" dirty="0" smtClean="0"/>
          </a:p>
          <a:p>
            <a:r>
              <a:rPr lang="cs-CZ" dirty="0" smtClean="0"/>
              <a:t>přímý </a:t>
            </a:r>
            <a:r>
              <a:rPr lang="cs-CZ" dirty="0"/>
              <a:t>dopad na business - poskytuje tzv. zásobárnu virtuálního </a:t>
            </a:r>
            <a:r>
              <a:rPr lang="cs-CZ" dirty="0" smtClean="0"/>
              <a:t>hardware</a:t>
            </a:r>
            <a:r>
              <a:rPr lang="cs-CZ" dirty="0"/>
              <a:t> </a:t>
            </a:r>
            <a:r>
              <a:rPr lang="cs-CZ" dirty="0" smtClean="0"/>
              <a:t>(viz postup v komentáři).</a:t>
            </a:r>
          </a:p>
          <a:p>
            <a:pPr marL="0" indent="0">
              <a:buNone/>
            </a:pPr>
            <a:endParaRPr lang="cs-CZ" dirty="0"/>
          </a:p>
        </p:txBody>
      </p:sp>
    </p:spTree>
    <p:extLst>
      <p:ext uri="{BB962C8B-B14F-4D97-AF65-F5344CB8AC3E}">
        <p14:creationId xmlns:p14="http://schemas.microsoft.com/office/powerpoint/2010/main" val="25101411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Pozitivní dopady </a:t>
            </a:r>
            <a:r>
              <a:rPr lang="cs-CZ" dirty="0" err="1" smtClean="0"/>
              <a:t>virtualizace</a:t>
            </a:r>
            <a:endParaRPr lang="cs-CZ" dirty="0"/>
          </a:p>
        </p:txBody>
      </p:sp>
      <p:sp>
        <p:nvSpPr>
          <p:cNvPr id="3" name="Zástupný symbol pro obsah 2"/>
          <p:cNvSpPr>
            <a:spLocks noGrp="1"/>
          </p:cNvSpPr>
          <p:nvPr>
            <p:ph idx="1"/>
          </p:nvPr>
        </p:nvSpPr>
        <p:spPr>
          <a:xfrm>
            <a:off x="982133" y="1916832"/>
            <a:ext cx="7704667" cy="4320480"/>
          </a:xfrm>
        </p:spPr>
        <p:txBody>
          <a:bodyPr>
            <a:normAutofit fontScale="85000" lnSpcReduction="20000"/>
          </a:bodyPr>
          <a:lstStyle/>
          <a:p>
            <a:r>
              <a:rPr lang="cs-CZ" dirty="0"/>
              <a:t>nezávislost na výběru výrobce </a:t>
            </a:r>
            <a:r>
              <a:rPr lang="cs-CZ" dirty="0" smtClean="0"/>
              <a:t>hardware</a:t>
            </a:r>
            <a:r>
              <a:rPr lang="cs-CZ" dirty="0"/>
              <a:t> </a:t>
            </a:r>
            <a:r>
              <a:rPr lang="cs-CZ" dirty="0" smtClean="0"/>
              <a:t>(závislost je častý problém). Některé </a:t>
            </a:r>
            <a:r>
              <a:rPr lang="cs-CZ" dirty="0"/>
              <a:t>nástroje jsou vázané na konkrétní typ hardware, jiné jsou sice univerzální ale jejich konfigurace se opět liší podle výrobce serverů. </a:t>
            </a:r>
            <a:endParaRPr lang="cs-CZ" dirty="0" smtClean="0"/>
          </a:p>
          <a:p>
            <a:r>
              <a:rPr lang="cs-CZ" dirty="0"/>
              <a:t>Pokud </a:t>
            </a:r>
            <a:r>
              <a:rPr lang="cs-CZ" dirty="0" smtClean="0"/>
              <a:t>se organizace </a:t>
            </a:r>
            <a:r>
              <a:rPr lang="cs-CZ" dirty="0"/>
              <a:t>rozhodne vyměnit značku serverů, tak všechny používané nástroje a postupy, které se týkají </a:t>
            </a:r>
            <a:r>
              <a:rPr lang="cs-CZ" dirty="0" err="1"/>
              <a:t>virtualizovaných</a:t>
            </a:r>
            <a:r>
              <a:rPr lang="cs-CZ" dirty="0"/>
              <a:t> serverů, budou i nadále beze změny platné a funkční</a:t>
            </a:r>
            <a:r>
              <a:rPr lang="cs-CZ" dirty="0" smtClean="0"/>
              <a:t>.</a:t>
            </a:r>
          </a:p>
          <a:p>
            <a:r>
              <a:rPr lang="cs-CZ" dirty="0"/>
              <a:t>získání vysoké dostupnosti i pro aplikace, které samy o sobě vysokou dostupnost neřeší. </a:t>
            </a:r>
            <a:endParaRPr lang="cs-CZ" dirty="0" smtClean="0"/>
          </a:p>
          <a:p>
            <a:r>
              <a:rPr lang="cs-CZ" dirty="0" smtClean="0"/>
              <a:t>Správně </a:t>
            </a:r>
            <a:r>
              <a:rPr lang="cs-CZ" dirty="0"/>
              <a:t>navržení </a:t>
            </a:r>
            <a:r>
              <a:rPr lang="cs-CZ" dirty="0" smtClean="0"/>
              <a:t>= </a:t>
            </a:r>
            <a:r>
              <a:rPr lang="cs-CZ" dirty="0" err="1" smtClean="0"/>
              <a:t>virtualizační</a:t>
            </a:r>
            <a:r>
              <a:rPr lang="cs-CZ" dirty="0" smtClean="0"/>
              <a:t> </a:t>
            </a:r>
            <a:r>
              <a:rPr lang="cs-CZ" dirty="0"/>
              <a:t>platforma je zabezpečena proti kolapsu při výpadku jednoho či více fyzických serverů </a:t>
            </a:r>
            <a:r>
              <a:rPr lang="cs-CZ" dirty="0" smtClean="0"/>
              <a:t>tak, </a:t>
            </a:r>
            <a:r>
              <a:rPr lang="cs-CZ" dirty="0"/>
              <a:t>že si dotčené virtuální počítače „rozebere" a znovu je spustí. Případný </a:t>
            </a:r>
            <a:r>
              <a:rPr lang="cs-CZ" dirty="0" err="1"/>
              <a:t>downtime</a:t>
            </a:r>
            <a:r>
              <a:rPr lang="cs-CZ" dirty="0"/>
              <a:t> lze tak počítat v řádu sekund (oproti hodinám v případě </a:t>
            </a:r>
            <a:r>
              <a:rPr lang="cs-CZ" dirty="0" smtClean="0"/>
              <a:t>tradičních serverů).</a:t>
            </a:r>
          </a:p>
        </p:txBody>
      </p:sp>
    </p:spTree>
    <p:extLst>
      <p:ext uri="{BB962C8B-B14F-4D97-AF65-F5344CB8AC3E}">
        <p14:creationId xmlns:p14="http://schemas.microsoft.com/office/powerpoint/2010/main" val="21024421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Virtualizace – současný stav</a:t>
            </a:r>
            <a:endParaRPr lang="cs-CZ" dirty="0"/>
          </a:p>
        </p:txBody>
      </p:sp>
      <p:sp>
        <p:nvSpPr>
          <p:cNvPr id="3" name="Zástupný symbol pro obsah 2"/>
          <p:cNvSpPr>
            <a:spLocks noGrp="1"/>
          </p:cNvSpPr>
          <p:nvPr>
            <p:ph idx="1"/>
          </p:nvPr>
        </p:nvSpPr>
        <p:spPr>
          <a:xfrm>
            <a:off x="982132" y="2204864"/>
            <a:ext cx="7704667" cy="3332816"/>
          </a:xfrm>
        </p:spPr>
        <p:txBody>
          <a:bodyPr/>
          <a:lstStyle/>
          <a:p>
            <a:r>
              <a:rPr lang="cs-CZ" dirty="0" smtClean="0"/>
              <a:t>Lze </a:t>
            </a:r>
            <a:r>
              <a:rPr lang="cs-CZ" dirty="0" err="1" smtClean="0"/>
              <a:t>virtualizovat</a:t>
            </a:r>
            <a:r>
              <a:rPr lang="cs-CZ" dirty="0" smtClean="0"/>
              <a:t> přibližně 90 % zákaznických serverů,</a:t>
            </a:r>
          </a:p>
          <a:p>
            <a:r>
              <a:rPr lang="cs-CZ" dirty="0"/>
              <a:t>omezení - technologická, provozní, ekonomická</a:t>
            </a:r>
            <a:r>
              <a:rPr lang="cs-CZ" dirty="0" smtClean="0"/>
              <a:t>.</a:t>
            </a:r>
          </a:p>
          <a:p>
            <a:r>
              <a:rPr lang="cs-CZ" dirty="0" smtClean="0"/>
              <a:t>Příklady dostupných řešení: WMVARE, Microsoft (Hyper-V), ORACLE (</a:t>
            </a:r>
            <a:r>
              <a:rPr lang="cs-CZ" dirty="0" err="1" smtClean="0"/>
              <a:t>VirtualBox</a:t>
            </a:r>
            <a:r>
              <a:rPr lang="cs-CZ" dirty="0" smtClean="0"/>
              <a:t>), atd.</a:t>
            </a:r>
          </a:p>
          <a:p>
            <a:r>
              <a:rPr lang="cs-CZ" dirty="0" smtClean="0"/>
              <a:t>Odkaz na případové studie, užitečné odkazy (</a:t>
            </a:r>
            <a:r>
              <a:rPr lang="cs-CZ" dirty="0" smtClean="0">
                <a:hlinkClick r:id="rId2"/>
              </a:rPr>
              <a:t>zde</a:t>
            </a:r>
            <a:r>
              <a:rPr lang="cs-CZ" dirty="0" smtClean="0"/>
              <a:t>).</a:t>
            </a:r>
            <a:endParaRPr lang="cs-CZ" dirty="0"/>
          </a:p>
        </p:txBody>
      </p:sp>
    </p:spTree>
    <p:extLst>
      <p:ext uri="{BB962C8B-B14F-4D97-AF65-F5344CB8AC3E}">
        <p14:creationId xmlns:p14="http://schemas.microsoft.com/office/powerpoint/2010/main" val="6175887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Nástroje </a:t>
            </a:r>
            <a:r>
              <a:rPr lang="cs-CZ" dirty="0"/>
              <a:t>pro centrální </a:t>
            </a:r>
            <a:r>
              <a:rPr lang="cs-CZ" dirty="0" smtClean="0"/>
              <a:t>správu </a:t>
            </a:r>
            <a:r>
              <a:rPr lang="cs-CZ" dirty="0"/>
              <a:t>ICT prostředí</a:t>
            </a:r>
          </a:p>
        </p:txBody>
      </p:sp>
      <p:sp>
        <p:nvSpPr>
          <p:cNvPr id="3" name="Zástupný symbol pro obsah 2"/>
          <p:cNvSpPr>
            <a:spLocks noGrp="1"/>
          </p:cNvSpPr>
          <p:nvPr>
            <p:ph idx="1"/>
          </p:nvPr>
        </p:nvSpPr>
        <p:spPr/>
        <p:txBody>
          <a:bodyPr>
            <a:normAutofit fontScale="92500" lnSpcReduction="20000"/>
          </a:bodyPr>
          <a:lstStyle/>
          <a:p>
            <a:r>
              <a:rPr lang="cs-CZ" dirty="0" smtClean="0">
                <a:solidFill>
                  <a:srgbClr val="FF0000"/>
                </a:solidFill>
              </a:rPr>
              <a:t>Dohledové systémy </a:t>
            </a:r>
            <a:r>
              <a:rPr lang="cs-CZ" dirty="0"/>
              <a:t>- aplikace jsou na základě konfigurace propojeny s určenými systémy (operační systémy, hardware, aplikace, sítě) a mohou o nich na základě předem definovaných pravidel shromažďovat informace o stavu, konfiguraci, výkonu nebo zabezpečení. </a:t>
            </a:r>
            <a:endParaRPr lang="cs-CZ" dirty="0" smtClean="0"/>
          </a:p>
          <a:p>
            <a:r>
              <a:rPr lang="cs-CZ" dirty="0" smtClean="0"/>
              <a:t>Výstupy jsou </a:t>
            </a:r>
            <a:r>
              <a:rPr lang="cs-CZ" dirty="0"/>
              <a:t>přehledně </a:t>
            </a:r>
            <a:r>
              <a:rPr lang="cs-CZ" dirty="0" smtClean="0"/>
              <a:t>zobrazovány </a:t>
            </a:r>
            <a:r>
              <a:rPr lang="cs-CZ" dirty="0"/>
              <a:t>v jediném aplikačním rozhraní, nebo je lze doručovat například pomocí e-mailu </a:t>
            </a:r>
            <a:r>
              <a:rPr lang="cs-CZ" dirty="0" smtClean="0"/>
              <a:t>či </a:t>
            </a:r>
            <a:r>
              <a:rPr lang="cs-CZ" dirty="0"/>
              <a:t>SMS konkrétním správcům IT služby. </a:t>
            </a:r>
            <a:endParaRPr lang="cs-CZ" dirty="0" smtClean="0"/>
          </a:p>
          <a:p>
            <a:r>
              <a:rPr lang="cs-CZ" dirty="0" smtClean="0"/>
              <a:t>Příklady aplikací: </a:t>
            </a:r>
            <a:r>
              <a:rPr lang="cs-CZ" dirty="0"/>
              <a:t>Microsoft </a:t>
            </a:r>
            <a:r>
              <a:rPr lang="cs-CZ" dirty="0" err="1"/>
              <a:t>System</a:t>
            </a:r>
            <a:r>
              <a:rPr lang="cs-CZ" dirty="0"/>
              <a:t> Center </a:t>
            </a:r>
            <a:r>
              <a:rPr lang="cs-CZ" dirty="0" err="1"/>
              <a:t>Operations</a:t>
            </a:r>
            <a:r>
              <a:rPr lang="cs-CZ" dirty="0"/>
              <a:t> </a:t>
            </a:r>
            <a:r>
              <a:rPr lang="cs-CZ" dirty="0" err="1"/>
              <a:t>Manager</a:t>
            </a:r>
            <a:r>
              <a:rPr lang="cs-CZ" dirty="0"/>
              <a:t>, </a:t>
            </a:r>
            <a:r>
              <a:rPr lang="cs-CZ" dirty="0" err="1"/>
              <a:t>NetIQ</a:t>
            </a:r>
            <a:r>
              <a:rPr lang="cs-CZ" dirty="0"/>
              <a:t> </a:t>
            </a:r>
            <a:r>
              <a:rPr lang="cs-CZ" dirty="0" err="1"/>
              <a:t>AppManager</a:t>
            </a:r>
            <a:r>
              <a:rPr lang="cs-CZ" dirty="0"/>
              <a:t>, IBM </a:t>
            </a:r>
            <a:r>
              <a:rPr lang="cs-CZ" dirty="0" err="1"/>
              <a:t>Tivoli</a:t>
            </a:r>
            <a:r>
              <a:rPr lang="cs-CZ" dirty="0"/>
              <a:t>, HP </a:t>
            </a:r>
            <a:r>
              <a:rPr lang="cs-CZ" dirty="0" err="1"/>
              <a:t>OpenView</a:t>
            </a:r>
            <a:r>
              <a:rPr lang="cs-CZ" dirty="0"/>
              <a:t>, </a:t>
            </a:r>
            <a:r>
              <a:rPr lang="cs-CZ" dirty="0" err="1"/>
              <a:t>Nagios</a:t>
            </a:r>
            <a:endParaRPr lang="cs-CZ" dirty="0"/>
          </a:p>
        </p:txBody>
      </p:sp>
    </p:spTree>
    <p:extLst>
      <p:ext uri="{BB962C8B-B14F-4D97-AF65-F5344CB8AC3E}">
        <p14:creationId xmlns:p14="http://schemas.microsoft.com/office/powerpoint/2010/main" val="20274798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Dohledové systémy</a:t>
            </a:r>
            <a:endParaRPr lang="cs-CZ" dirty="0"/>
          </a:p>
        </p:txBody>
      </p:sp>
      <p:sp>
        <p:nvSpPr>
          <p:cNvPr id="3" name="Zástupný symbol pro obsah 2"/>
          <p:cNvSpPr>
            <a:spLocks noGrp="1"/>
          </p:cNvSpPr>
          <p:nvPr>
            <p:ph idx="1"/>
          </p:nvPr>
        </p:nvSpPr>
        <p:spPr>
          <a:xfrm>
            <a:off x="973388" y="2276872"/>
            <a:ext cx="7704667" cy="3332816"/>
          </a:xfrm>
        </p:spPr>
        <p:txBody>
          <a:bodyPr/>
          <a:lstStyle/>
          <a:p>
            <a:r>
              <a:rPr lang="cs-CZ" dirty="0"/>
              <a:t>Moderní </a:t>
            </a:r>
            <a:r>
              <a:rPr lang="cs-CZ" dirty="0">
                <a:solidFill>
                  <a:srgbClr val="FF0000"/>
                </a:solidFill>
              </a:rPr>
              <a:t>dohledové systémy </a:t>
            </a:r>
            <a:r>
              <a:rPr lang="cs-CZ" dirty="0"/>
              <a:t>obsahují vlastní znalostní bázi, pro jednodušší práci s hlášenými událostmi nebo konfiguraci sledovaných koncových zařízení. </a:t>
            </a:r>
            <a:endParaRPr lang="cs-CZ" dirty="0" smtClean="0"/>
          </a:p>
          <a:p>
            <a:r>
              <a:rPr lang="cs-CZ" dirty="0" smtClean="0"/>
              <a:t>Pomocí </a:t>
            </a:r>
            <a:r>
              <a:rPr lang="cs-CZ" dirty="0"/>
              <a:t>rozšíření třetích stran (např. </a:t>
            </a:r>
            <a:r>
              <a:rPr lang="cs-CZ" dirty="0" err="1"/>
              <a:t>Quest</a:t>
            </a:r>
            <a:r>
              <a:rPr lang="cs-CZ" dirty="0"/>
              <a:t> QMX pro Microsoft SCOM) </a:t>
            </a:r>
            <a:r>
              <a:rPr lang="cs-CZ" dirty="0" smtClean="0"/>
              <a:t>lze monitorovat </a:t>
            </a:r>
            <a:r>
              <a:rPr lang="cs-CZ" dirty="0"/>
              <a:t>i produkty standardně dohledovým systémem nepodporované.</a:t>
            </a:r>
          </a:p>
        </p:txBody>
      </p:sp>
    </p:spTree>
    <p:extLst>
      <p:ext uri="{BB962C8B-B14F-4D97-AF65-F5344CB8AC3E}">
        <p14:creationId xmlns:p14="http://schemas.microsoft.com/office/powerpoint/2010/main" val="42420706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Systémy pro systémový a aplikační management</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t> řešení </a:t>
            </a:r>
            <a:r>
              <a:rPr lang="cs-CZ" dirty="0" smtClean="0"/>
              <a:t>umožňuje správcům ICT </a:t>
            </a:r>
            <a:r>
              <a:rPr lang="cs-CZ" dirty="0"/>
              <a:t>centrálně instalovat, konfigurovat nebo inventarizovat koncová zařízení v ICT prostředí</a:t>
            </a:r>
            <a:r>
              <a:rPr lang="cs-CZ" dirty="0" smtClean="0"/>
              <a:t>.</a:t>
            </a:r>
          </a:p>
          <a:p>
            <a:r>
              <a:rPr lang="cs-CZ" dirty="0"/>
              <a:t>Většinu operací lze pomocí těchto nástrojů dělat </a:t>
            </a:r>
            <a:r>
              <a:rPr lang="cs-CZ" dirty="0" smtClean="0"/>
              <a:t>vzdáleně a lze je automatizovat.</a:t>
            </a:r>
          </a:p>
          <a:p>
            <a:r>
              <a:rPr lang="cs-CZ" dirty="0" smtClean="0"/>
              <a:t>Samozřejmostí </a:t>
            </a:r>
            <a:r>
              <a:rPr lang="cs-CZ" dirty="0"/>
              <a:t>je možnost konfigurace spouštění úkolů mimo pracovní dobu</a:t>
            </a:r>
            <a:r>
              <a:rPr lang="cs-CZ" dirty="0" smtClean="0"/>
              <a:t>.</a:t>
            </a:r>
            <a:endParaRPr lang="cs-CZ" dirty="0"/>
          </a:p>
          <a:p>
            <a:r>
              <a:rPr lang="cs-CZ" dirty="0" smtClean="0"/>
              <a:t>Příklady aplikací: </a:t>
            </a:r>
            <a:r>
              <a:rPr lang="en-US" dirty="0"/>
              <a:t>Microsoft System Center Configuration Manager, Microsoft System Center Virtual Machine Manager, Symantec Altiris </a:t>
            </a:r>
            <a:r>
              <a:rPr lang="en-US" dirty="0" err="1"/>
              <a:t>nebo</a:t>
            </a:r>
            <a:r>
              <a:rPr lang="en-US" dirty="0"/>
              <a:t> CA </a:t>
            </a:r>
            <a:r>
              <a:rPr lang="en-US" dirty="0" err="1"/>
              <a:t>Unicenter</a:t>
            </a:r>
            <a:endParaRPr lang="cs-CZ" dirty="0"/>
          </a:p>
        </p:txBody>
      </p:sp>
    </p:spTree>
    <p:extLst>
      <p:ext uri="{BB962C8B-B14F-4D97-AF65-F5344CB8AC3E}">
        <p14:creationId xmlns:p14="http://schemas.microsoft.com/office/powerpoint/2010/main" val="12030276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Přínosy řešení pro celkovou správu ICT</a:t>
            </a:r>
            <a:endParaRPr lang="cs-CZ" dirty="0"/>
          </a:p>
        </p:txBody>
      </p:sp>
      <p:sp>
        <p:nvSpPr>
          <p:cNvPr id="3" name="Zástupný symbol pro obsah 2"/>
          <p:cNvSpPr>
            <a:spLocks noGrp="1"/>
          </p:cNvSpPr>
          <p:nvPr>
            <p:ph idx="1"/>
          </p:nvPr>
        </p:nvSpPr>
        <p:spPr>
          <a:xfrm>
            <a:off x="982133" y="2132856"/>
            <a:ext cx="7704667" cy="3866960"/>
          </a:xfrm>
        </p:spPr>
        <p:txBody>
          <a:bodyPr>
            <a:normAutofit fontScale="70000" lnSpcReduction="20000"/>
          </a:bodyPr>
          <a:lstStyle/>
          <a:p>
            <a:r>
              <a:rPr lang="cs-CZ" dirty="0" smtClean="0"/>
              <a:t>Hlavní kritérium – optimalizace provozu ICT služeb</a:t>
            </a:r>
          </a:p>
          <a:p>
            <a:r>
              <a:rPr lang="cs-CZ" dirty="0" smtClean="0"/>
              <a:t>zefektivnění pracovních postupů,</a:t>
            </a:r>
          </a:p>
          <a:p>
            <a:r>
              <a:rPr lang="cs-CZ" dirty="0" smtClean="0"/>
              <a:t>snížení doby odstávek,</a:t>
            </a:r>
          </a:p>
          <a:p>
            <a:r>
              <a:rPr lang="cs-CZ" dirty="0" smtClean="0"/>
              <a:t>potřebný </a:t>
            </a:r>
            <a:r>
              <a:rPr lang="cs-CZ" dirty="0"/>
              <a:t>čas pro zjištění konkrétní události. </a:t>
            </a:r>
            <a:endParaRPr lang="cs-CZ" dirty="0" smtClean="0"/>
          </a:p>
          <a:p>
            <a:r>
              <a:rPr lang="cs-CZ" dirty="0" smtClean="0"/>
              <a:t>Moderní </a:t>
            </a:r>
            <a:r>
              <a:rPr lang="cs-CZ" dirty="0"/>
              <a:t>management systémy jsou </a:t>
            </a:r>
            <a:r>
              <a:rPr lang="cs-CZ" dirty="0" smtClean="0"/>
              <a:t>vytvářeny </a:t>
            </a:r>
            <a:r>
              <a:rPr lang="cs-CZ" dirty="0"/>
              <a:t>s ohledem na sadu doporučení </a:t>
            </a:r>
            <a:r>
              <a:rPr lang="cs-CZ" dirty="0" err="1">
                <a:solidFill>
                  <a:srgbClr val="FF0000"/>
                </a:solidFill>
              </a:rPr>
              <a:t>Information</a:t>
            </a:r>
            <a:r>
              <a:rPr lang="cs-CZ" dirty="0">
                <a:solidFill>
                  <a:srgbClr val="FF0000"/>
                </a:solidFill>
              </a:rPr>
              <a:t> Technology </a:t>
            </a:r>
            <a:r>
              <a:rPr lang="cs-CZ" dirty="0" err="1">
                <a:solidFill>
                  <a:srgbClr val="FF0000"/>
                </a:solidFill>
              </a:rPr>
              <a:t>Infrastructure</a:t>
            </a:r>
            <a:r>
              <a:rPr lang="cs-CZ" dirty="0">
                <a:solidFill>
                  <a:srgbClr val="FF0000"/>
                </a:solidFill>
              </a:rPr>
              <a:t> </a:t>
            </a:r>
            <a:r>
              <a:rPr lang="cs-CZ" dirty="0" err="1">
                <a:solidFill>
                  <a:srgbClr val="FF0000"/>
                </a:solidFill>
              </a:rPr>
              <a:t>Library</a:t>
            </a:r>
            <a:r>
              <a:rPr lang="cs-CZ" dirty="0">
                <a:solidFill>
                  <a:srgbClr val="FF0000"/>
                </a:solidFill>
              </a:rPr>
              <a:t> </a:t>
            </a:r>
            <a:r>
              <a:rPr lang="cs-CZ" dirty="0"/>
              <a:t>případně </a:t>
            </a:r>
            <a:r>
              <a:rPr lang="cs-CZ" dirty="0">
                <a:solidFill>
                  <a:srgbClr val="FF0000"/>
                </a:solidFill>
              </a:rPr>
              <a:t>Microsoft </a:t>
            </a:r>
            <a:r>
              <a:rPr lang="cs-CZ" dirty="0" err="1">
                <a:solidFill>
                  <a:srgbClr val="FF0000"/>
                </a:solidFill>
              </a:rPr>
              <a:t>Operations</a:t>
            </a:r>
            <a:r>
              <a:rPr lang="cs-CZ" dirty="0">
                <a:solidFill>
                  <a:srgbClr val="FF0000"/>
                </a:solidFill>
              </a:rPr>
              <a:t> Framework. </a:t>
            </a:r>
            <a:endParaRPr lang="cs-CZ" dirty="0" smtClean="0">
              <a:solidFill>
                <a:srgbClr val="FF0000"/>
              </a:solidFill>
            </a:endParaRPr>
          </a:p>
          <a:p>
            <a:r>
              <a:rPr lang="cs-CZ" dirty="0" smtClean="0"/>
              <a:t>Potenciální </a:t>
            </a:r>
            <a:r>
              <a:rPr lang="cs-CZ" dirty="0"/>
              <a:t>úspory jsou obdobou pojištění maximální dostupnosti zdrojů a jejich minimálních prostojů. To je zajištěno okamžitou informovaností ICT specialistů o závadách, dokonce i takových, které mohou teprve nastat. </a:t>
            </a:r>
            <a:endParaRPr lang="cs-CZ" dirty="0" smtClean="0"/>
          </a:p>
          <a:p>
            <a:r>
              <a:rPr lang="cs-CZ" dirty="0" smtClean="0"/>
              <a:t>bezodkladné </a:t>
            </a:r>
            <a:r>
              <a:rPr lang="cs-CZ" dirty="0"/>
              <a:t>řešení s možností vyhnout se vlivu na běžné uživatele. </a:t>
            </a:r>
            <a:endParaRPr lang="cs-CZ" dirty="0" smtClean="0"/>
          </a:p>
          <a:p>
            <a:r>
              <a:rPr lang="cs-CZ" dirty="0" smtClean="0"/>
              <a:t>Akcent na </a:t>
            </a:r>
            <a:r>
              <a:rPr lang="cs-CZ" dirty="0"/>
              <a:t>další rozvoj ICT prostředí místo neustálé kontroly.</a:t>
            </a:r>
          </a:p>
        </p:txBody>
      </p:sp>
    </p:spTree>
    <p:extLst>
      <p:ext uri="{BB962C8B-B14F-4D97-AF65-F5344CB8AC3E}">
        <p14:creationId xmlns:p14="http://schemas.microsoft.com/office/powerpoint/2010/main" val="2599499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811559"/>
          </a:xfrm>
        </p:spPr>
        <p:txBody>
          <a:bodyPr>
            <a:normAutofit/>
          </a:bodyPr>
          <a:lstStyle/>
          <a:p>
            <a:r>
              <a:rPr lang="cs-CZ" dirty="0" smtClean="0"/>
              <a:t>HW v podnikové infrastruktuře - PC</a:t>
            </a:r>
            <a:endParaRPr lang="cs-CZ" dirty="0"/>
          </a:p>
        </p:txBody>
      </p:sp>
      <p:sp>
        <p:nvSpPr>
          <p:cNvPr id="3" name="Zástupný symbol pro obsah 2"/>
          <p:cNvSpPr>
            <a:spLocks noGrp="1"/>
          </p:cNvSpPr>
          <p:nvPr>
            <p:ph idx="1"/>
          </p:nvPr>
        </p:nvSpPr>
        <p:spPr>
          <a:xfrm>
            <a:off x="982133" y="1844824"/>
            <a:ext cx="7704667" cy="4082984"/>
          </a:xfrm>
        </p:spPr>
        <p:txBody>
          <a:bodyPr>
            <a:noAutofit/>
          </a:bodyPr>
          <a:lstStyle/>
          <a:p>
            <a:pPr marL="109728" indent="0" algn="just">
              <a:buNone/>
            </a:pPr>
            <a:r>
              <a:rPr lang="cs-CZ" sz="1800" b="1" dirty="0"/>
              <a:t>Superpočítače</a:t>
            </a:r>
          </a:p>
          <a:p>
            <a:pPr marL="109728" indent="0" algn="just">
              <a:buNone/>
            </a:pPr>
            <a:r>
              <a:rPr lang="cs-CZ" sz="1800" dirty="0"/>
              <a:t>Používají se pro řešení mimořádně složitých technických výpočtů, řízení speciálních systémů a provádění simulací</a:t>
            </a:r>
          </a:p>
          <a:p>
            <a:pPr marL="109728" indent="0" algn="just">
              <a:buNone/>
            </a:pPr>
            <a:r>
              <a:rPr lang="cs-CZ" sz="1800" b="1" dirty="0" smtClean="0"/>
              <a:t>Střediskové </a:t>
            </a:r>
            <a:r>
              <a:rPr lang="cs-CZ" sz="1800" b="1" dirty="0"/>
              <a:t>počítače</a:t>
            </a:r>
          </a:p>
          <a:p>
            <a:pPr marL="109728" indent="0" algn="just">
              <a:buNone/>
            </a:pPr>
            <a:r>
              <a:rPr lang="cs-CZ" sz="1800" dirty="0"/>
              <a:t>Používají se pro řízení IS velkých firem, zpracování rozsáhlých dávkových úloh a bází dat. </a:t>
            </a:r>
          </a:p>
          <a:p>
            <a:pPr marL="109728" indent="0" algn="just">
              <a:buNone/>
            </a:pPr>
            <a:r>
              <a:rPr lang="cs-CZ" sz="1800" b="1" dirty="0" smtClean="0"/>
              <a:t>Počítače </a:t>
            </a:r>
            <a:r>
              <a:rPr lang="cs-CZ" sz="1800" b="1" dirty="0"/>
              <a:t>střední třídy</a:t>
            </a:r>
          </a:p>
          <a:p>
            <a:pPr marL="109728" indent="0" algn="just">
              <a:buNone/>
            </a:pPr>
            <a:r>
              <a:rPr lang="cs-CZ" sz="1800" dirty="0"/>
              <a:t>Využívají se ve středních a menších firmách pro práci s graficky náročnými aplikacemi a terminálovém využití. Patří sem výkonné pracovní stanice  (</a:t>
            </a:r>
            <a:r>
              <a:rPr lang="cs-CZ" sz="1800" dirty="0" err="1"/>
              <a:t>workstation</a:t>
            </a:r>
            <a:r>
              <a:rPr lang="cs-CZ" sz="1800" dirty="0"/>
              <a:t>) a servery.</a:t>
            </a:r>
          </a:p>
          <a:p>
            <a:pPr marL="109728" indent="0" algn="just">
              <a:buNone/>
            </a:pPr>
            <a:r>
              <a:rPr lang="cs-CZ" sz="1800" b="1" dirty="0" smtClean="0"/>
              <a:t>Osobní počítače &amp; Tablety</a:t>
            </a:r>
            <a:endParaRPr lang="cs-CZ" sz="1800" b="1" dirty="0"/>
          </a:p>
          <a:p>
            <a:pPr marL="109728" indent="0" algn="just">
              <a:buNone/>
            </a:pPr>
            <a:r>
              <a:rPr lang="cs-CZ" sz="1800" dirty="0"/>
              <a:t>Představují nejrozsáhlejší skupinu počítačů. Pokrývají široké oblasti aplikací od osobní informatiky, kancelářské systémy až k řízení technologických procesů.</a:t>
            </a:r>
          </a:p>
          <a:p>
            <a:pPr marL="109728" indent="0" algn="just">
              <a:buNone/>
            </a:pPr>
            <a:endParaRPr lang="cs-CZ" sz="1400" dirty="0"/>
          </a:p>
        </p:txBody>
      </p:sp>
    </p:spTree>
    <p:extLst>
      <p:ext uri="{BB962C8B-B14F-4D97-AF65-F5344CB8AC3E}">
        <p14:creationId xmlns:p14="http://schemas.microsoft.com/office/powerpoint/2010/main" val="32904919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811559"/>
          </a:xfrm>
        </p:spPr>
        <p:txBody>
          <a:bodyPr>
            <a:normAutofit fontScale="90000"/>
          </a:bodyPr>
          <a:lstStyle/>
          <a:p>
            <a:r>
              <a:rPr lang="cs-CZ" dirty="0" smtClean="0"/>
              <a:t>HW v podnikové infrastruktuře - Periferie, prvky sítě, příslušenství</a:t>
            </a:r>
            <a:endParaRPr lang="cs-CZ" dirty="0"/>
          </a:p>
        </p:txBody>
      </p:sp>
      <p:sp>
        <p:nvSpPr>
          <p:cNvPr id="3" name="Zástupný symbol pro obsah 2"/>
          <p:cNvSpPr>
            <a:spLocks noGrp="1"/>
          </p:cNvSpPr>
          <p:nvPr>
            <p:ph idx="1"/>
          </p:nvPr>
        </p:nvSpPr>
        <p:spPr>
          <a:xfrm>
            <a:off x="992546" y="1916832"/>
            <a:ext cx="7704667" cy="3332816"/>
          </a:xfrm>
        </p:spPr>
        <p:txBody>
          <a:bodyPr>
            <a:normAutofit fontScale="92500" lnSpcReduction="10000"/>
          </a:bodyPr>
          <a:lstStyle/>
          <a:p>
            <a:pPr algn="just"/>
            <a:r>
              <a:rPr lang="cs-CZ" dirty="0" smtClean="0"/>
              <a:t>Kopírky, tiskárny, skenery, faxy, telefony, tel. ústředny.</a:t>
            </a:r>
          </a:p>
          <a:p>
            <a:pPr algn="just"/>
            <a:r>
              <a:rPr lang="cs-CZ" dirty="0" smtClean="0"/>
              <a:t>Směrovače, Rozbočovače, Opakovače, Mosty, Brány, </a:t>
            </a:r>
            <a:r>
              <a:rPr lang="cs-CZ" dirty="0" err="1" smtClean="0"/>
              <a:t>Wi-fi</a:t>
            </a:r>
            <a:r>
              <a:rPr lang="cs-CZ" dirty="0" smtClean="0"/>
              <a:t>, AP, atd.</a:t>
            </a:r>
          </a:p>
          <a:p>
            <a:pPr algn="just"/>
            <a:r>
              <a:rPr lang="cs-CZ" dirty="0" smtClean="0"/>
              <a:t>Klávesnice, myši, čtečky paměťových a čipových karet.</a:t>
            </a:r>
          </a:p>
          <a:p>
            <a:pPr algn="just"/>
            <a:r>
              <a:rPr lang="cs-CZ" dirty="0" smtClean="0"/>
              <a:t>Zajištění mobilního přístupu k firemní síti – modemy GSM (GPRS, EDGE, 3G, LTE?).</a:t>
            </a:r>
          </a:p>
          <a:p>
            <a:pPr algn="just"/>
            <a:r>
              <a:rPr lang="cs-CZ" dirty="0" smtClean="0"/>
              <a:t>Datová uložiště – NAS, RAID, atd.</a:t>
            </a:r>
          </a:p>
          <a:p>
            <a:pPr algn="just"/>
            <a:r>
              <a:rPr lang="en-US" dirty="0" smtClean="0"/>
              <a:t>Uninterruptible</a:t>
            </a:r>
            <a:r>
              <a:rPr lang="en-US" dirty="0"/>
              <a:t> Power Supply (Source) - UPS</a:t>
            </a:r>
            <a:endParaRPr lang="cs-CZ" dirty="0"/>
          </a:p>
        </p:txBody>
      </p:sp>
    </p:spTree>
    <p:extLst>
      <p:ext uri="{BB962C8B-B14F-4D97-AF65-F5344CB8AC3E}">
        <p14:creationId xmlns:p14="http://schemas.microsoft.com/office/powerpoint/2010/main" val="32021804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027583"/>
          </a:xfrm>
        </p:spPr>
        <p:txBody>
          <a:bodyPr/>
          <a:lstStyle/>
          <a:p>
            <a:r>
              <a:rPr lang="cs-CZ" dirty="0" smtClean="0"/>
              <a:t>Podniková síť</a:t>
            </a:r>
            <a:endParaRPr lang="cs-CZ" dirty="0"/>
          </a:p>
        </p:txBody>
      </p:sp>
      <p:sp>
        <p:nvSpPr>
          <p:cNvPr id="3" name="Zástupný symbol pro obsah 2"/>
          <p:cNvSpPr>
            <a:spLocks noGrp="1"/>
          </p:cNvSpPr>
          <p:nvPr>
            <p:ph idx="1"/>
          </p:nvPr>
        </p:nvSpPr>
        <p:spPr>
          <a:xfrm>
            <a:off x="1547664" y="2060848"/>
            <a:ext cx="7704667" cy="3332816"/>
          </a:xfrm>
        </p:spPr>
        <p:txBody>
          <a:bodyPr>
            <a:noAutofit/>
          </a:bodyPr>
          <a:lstStyle/>
          <a:p>
            <a:endParaRPr lang="cs-CZ" dirty="0" smtClean="0"/>
          </a:p>
          <a:p>
            <a:r>
              <a:rPr lang="cs-CZ" dirty="0" smtClean="0"/>
              <a:t>aktivní prvky sítě &amp; uzly</a:t>
            </a:r>
          </a:p>
          <a:p>
            <a:r>
              <a:rPr lang="cs-CZ" dirty="0" smtClean="0"/>
              <a:t>protokoly sítě (TCP/IP, FTP, IMAP, POP3, SMTP, DHCP, DNS, WEBDAV, atd.)</a:t>
            </a:r>
          </a:p>
          <a:p>
            <a:r>
              <a:rPr lang="cs-CZ" dirty="0" smtClean="0"/>
              <a:t>přenosová média (kabely, radiová bezdrátová komunikace, optická bezdrátová komunikace)</a:t>
            </a:r>
          </a:p>
          <a:p>
            <a:r>
              <a:rPr lang="cs-CZ" dirty="0" smtClean="0"/>
              <a:t>platformy (OS) a jejich vzájemná kompatibilita</a:t>
            </a:r>
          </a:p>
          <a:p>
            <a:r>
              <a:rPr lang="cs-CZ" dirty="0" smtClean="0"/>
              <a:t>architektura sítě (klient-server)</a:t>
            </a:r>
          </a:p>
          <a:p>
            <a:r>
              <a:rPr lang="cs-CZ" dirty="0" smtClean="0"/>
              <a:t>PAN, LAN, MAN, WAN, WLAN</a:t>
            </a:r>
          </a:p>
          <a:p>
            <a:r>
              <a:rPr lang="cs-CZ" dirty="0" smtClean="0"/>
              <a:t>VNP</a:t>
            </a:r>
          </a:p>
          <a:p>
            <a:r>
              <a:rPr lang="cs-CZ" dirty="0" smtClean="0"/>
              <a:t>DOMÉNOVÉ ŘEŠENÍ, WORKGROUP.</a:t>
            </a:r>
          </a:p>
          <a:p>
            <a:r>
              <a:rPr lang="cs-CZ" dirty="0" smtClean="0"/>
              <a:t>INTRANET - SharePoint</a:t>
            </a:r>
            <a:endParaRPr lang="cs-CZ" dirty="0"/>
          </a:p>
        </p:txBody>
      </p:sp>
    </p:spTree>
    <p:extLst>
      <p:ext uri="{BB962C8B-B14F-4D97-AF65-F5344CB8AC3E}">
        <p14:creationId xmlns:p14="http://schemas.microsoft.com/office/powerpoint/2010/main" val="2618670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811559"/>
          </a:xfrm>
        </p:spPr>
        <p:txBody>
          <a:bodyPr/>
          <a:lstStyle/>
          <a:p>
            <a:r>
              <a:rPr lang="cs-CZ" dirty="0" smtClean="0"/>
              <a:t>Datová &amp; přenosová média</a:t>
            </a:r>
            <a:endParaRPr lang="cs-CZ" dirty="0"/>
          </a:p>
        </p:txBody>
      </p:sp>
      <p:sp>
        <p:nvSpPr>
          <p:cNvPr id="3" name="Zástupný symbol pro obsah 2"/>
          <p:cNvSpPr>
            <a:spLocks noGrp="1"/>
          </p:cNvSpPr>
          <p:nvPr>
            <p:ph idx="1"/>
          </p:nvPr>
        </p:nvSpPr>
        <p:spPr>
          <a:xfrm>
            <a:off x="1115616" y="1412776"/>
            <a:ext cx="7704667" cy="4248472"/>
          </a:xfrm>
        </p:spPr>
        <p:txBody>
          <a:bodyPr>
            <a:normAutofit lnSpcReduction="10000"/>
          </a:bodyPr>
          <a:lstStyle/>
          <a:p>
            <a:r>
              <a:rPr lang="cs-CZ" dirty="0" smtClean="0"/>
              <a:t>magnetická (FDD, HDD, datové pásky pro zálohy)</a:t>
            </a:r>
          </a:p>
          <a:p>
            <a:r>
              <a:rPr lang="cs-CZ" dirty="0" smtClean="0"/>
              <a:t>optická (CD, DVD, Blue-</a:t>
            </a:r>
            <a:r>
              <a:rPr lang="cs-CZ" dirty="0" err="1" smtClean="0"/>
              <a:t>Ray</a:t>
            </a:r>
            <a:r>
              <a:rPr lang="cs-CZ" dirty="0" smtClean="0"/>
              <a:t>)</a:t>
            </a:r>
          </a:p>
          <a:p>
            <a:r>
              <a:rPr lang="cs-CZ" dirty="0" smtClean="0"/>
              <a:t>elektronická (NAND – SSD, FLASH DISKY)</a:t>
            </a:r>
          </a:p>
          <a:p>
            <a:pPr marL="0" indent="0">
              <a:buNone/>
            </a:pPr>
            <a:endParaRPr lang="cs-CZ" dirty="0" smtClean="0"/>
          </a:p>
          <a:p>
            <a:r>
              <a:rPr lang="cs-CZ" dirty="0" smtClean="0"/>
              <a:t>přenosová média = kabely, bezdrátové spojení apod.</a:t>
            </a:r>
          </a:p>
          <a:p>
            <a:pPr marL="0" indent="0">
              <a:buNone/>
            </a:pPr>
            <a:endParaRPr lang="cs-CZ" dirty="0"/>
          </a:p>
          <a:p>
            <a:pPr marL="0" indent="0">
              <a:buNone/>
            </a:pPr>
            <a:r>
              <a:rPr lang="cs-CZ" dirty="0"/>
              <a:t>Network </a:t>
            </a:r>
            <a:r>
              <a:rPr lang="cs-CZ" dirty="0" err="1"/>
              <a:t>Attached</a:t>
            </a:r>
            <a:r>
              <a:rPr lang="cs-CZ" dirty="0"/>
              <a:t> </a:t>
            </a:r>
            <a:r>
              <a:rPr lang="cs-CZ" dirty="0" err="1"/>
              <a:t>Storage</a:t>
            </a:r>
            <a:r>
              <a:rPr lang="cs-CZ" dirty="0"/>
              <a:t> </a:t>
            </a:r>
            <a:r>
              <a:rPr lang="cs-CZ" dirty="0" smtClean="0"/>
              <a:t>– NAS – datové uložiště v síti</a:t>
            </a:r>
          </a:p>
          <a:p>
            <a:pPr marL="0" indent="0">
              <a:buNone/>
            </a:pPr>
            <a:r>
              <a:rPr lang="cs-CZ" dirty="0" smtClean="0"/>
              <a:t>Bezpečnost v případě výpadku řešena přidáním komponent zajišťující redundanci dat = systém RAID.</a:t>
            </a:r>
            <a:endParaRPr lang="cs-CZ" dirty="0"/>
          </a:p>
        </p:txBody>
      </p:sp>
    </p:spTree>
    <p:extLst>
      <p:ext uri="{BB962C8B-B14F-4D97-AF65-F5344CB8AC3E}">
        <p14:creationId xmlns:p14="http://schemas.microsoft.com/office/powerpoint/2010/main" val="22183975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82133" y="457201"/>
            <a:ext cx="7704667" cy="1315615"/>
          </a:xfrm>
        </p:spPr>
        <p:txBody>
          <a:bodyPr/>
          <a:lstStyle/>
          <a:p>
            <a:r>
              <a:rPr lang="cs-CZ" dirty="0" err="1" smtClean="0"/>
              <a:t>Cloud</a:t>
            </a:r>
            <a:r>
              <a:rPr lang="cs-CZ" dirty="0" smtClean="0"/>
              <a:t> </a:t>
            </a:r>
            <a:r>
              <a:rPr lang="cs-CZ" dirty="0" err="1" smtClean="0"/>
              <a:t>computing</a:t>
            </a:r>
            <a:endParaRPr lang="cs-CZ" dirty="0"/>
          </a:p>
        </p:txBody>
      </p:sp>
      <p:sp>
        <p:nvSpPr>
          <p:cNvPr id="3" name="Zástupný symbol pro obsah 2"/>
          <p:cNvSpPr>
            <a:spLocks noGrp="1"/>
          </p:cNvSpPr>
          <p:nvPr>
            <p:ph idx="1"/>
          </p:nvPr>
        </p:nvSpPr>
        <p:spPr>
          <a:xfrm>
            <a:off x="899592" y="1791230"/>
            <a:ext cx="7704667" cy="3332816"/>
          </a:xfrm>
        </p:spPr>
        <p:txBody>
          <a:bodyPr>
            <a:normAutofit fontScale="92500"/>
          </a:bodyPr>
          <a:lstStyle/>
          <a:p>
            <a:pPr algn="just"/>
            <a:r>
              <a:rPr lang="cs-CZ" dirty="0" err="1"/>
              <a:t>Cloud</a:t>
            </a:r>
            <a:r>
              <a:rPr lang="cs-CZ" dirty="0"/>
              <a:t> </a:t>
            </a:r>
            <a:r>
              <a:rPr lang="cs-CZ" dirty="0" err="1"/>
              <a:t>computing</a:t>
            </a:r>
            <a:r>
              <a:rPr lang="cs-CZ" dirty="0"/>
              <a:t> lze vyjádřit </a:t>
            </a:r>
            <a:r>
              <a:rPr lang="cs-CZ" dirty="0" smtClean="0"/>
              <a:t>jako: </a:t>
            </a:r>
            <a:r>
              <a:rPr lang="cs-CZ" i="1" dirty="0" smtClean="0"/>
              <a:t>"</a:t>
            </a:r>
            <a:r>
              <a:rPr lang="cs-CZ" i="1" dirty="0"/>
              <a:t>řadu procesů, technologií a obchodních modelů, které umožní dodat ICT (software, platformu, hardware) jako službu, a to na vyžádání a pružně."</a:t>
            </a:r>
            <a:r>
              <a:rPr lang="cs-CZ" dirty="0"/>
              <a:t> </a:t>
            </a:r>
            <a:endParaRPr lang="cs-CZ" dirty="0" smtClean="0"/>
          </a:p>
          <a:p>
            <a:pPr algn="just"/>
            <a:r>
              <a:rPr lang="cs-CZ" dirty="0" smtClean="0"/>
              <a:t>Služby </a:t>
            </a:r>
            <a:r>
              <a:rPr lang="cs-CZ" dirty="0"/>
              <a:t>a programy jsou uloženy na serverech na </a:t>
            </a:r>
            <a:r>
              <a:rPr lang="cs-CZ" dirty="0" smtClean="0"/>
              <a:t>internetu </a:t>
            </a:r>
            <a:r>
              <a:rPr lang="cs-CZ" dirty="0"/>
              <a:t>ve vzdálených datových centrech, k nimž mohou klienti přistupovat prostřednictvím webových aplikací nebo klienta dané aplikace</a:t>
            </a:r>
            <a:r>
              <a:rPr lang="cs-CZ" dirty="0" smtClean="0"/>
              <a:t>.</a:t>
            </a:r>
          </a:p>
          <a:p>
            <a:pPr algn="just"/>
            <a:r>
              <a:rPr lang="cs-CZ" dirty="0" smtClean="0"/>
              <a:t>Jeden z hlavních vývojových trendů v ICT</a:t>
            </a:r>
            <a:endParaRPr lang="cs-CZ" dirty="0"/>
          </a:p>
        </p:txBody>
      </p:sp>
    </p:spTree>
    <p:extLst>
      <p:ext uri="{BB962C8B-B14F-4D97-AF65-F5344CB8AC3E}">
        <p14:creationId xmlns:p14="http://schemas.microsoft.com/office/powerpoint/2010/main" val="3229573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Výhody </a:t>
            </a:r>
            <a:r>
              <a:rPr lang="cs-CZ" dirty="0" err="1" smtClean="0"/>
              <a:t>Cloud</a:t>
            </a:r>
            <a:r>
              <a:rPr lang="cs-CZ" dirty="0" smtClean="0"/>
              <a:t> </a:t>
            </a:r>
            <a:r>
              <a:rPr lang="cs-CZ" dirty="0" err="1" smtClean="0"/>
              <a:t>computingu</a:t>
            </a:r>
            <a:endParaRPr lang="cs-CZ" dirty="0"/>
          </a:p>
        </p:txBody>
      </p:sp>
      <p:sp>
        <p:nvSpPr>
          <p:cNvPr id="3" name="Zástupný symbol pro obsah 2"/>
          <p:cNvSpPr>
            <a:spLocks noGrp="1"/>
          </p:cNvSpPr>
          <p:nvPr>
            <p:ph idx="1"/>
          </p:nvPr>
        </p:nvSpPr>
        <p:spPr>
          <a:xfrm>
            <a:off x="982132" y="2204864"/>
            <a:ext cx="7704667" cy="3332816"/>
          </a:xfrm>
        </p:spPr>
        <p:txBody>
          <a:bodyPr>
            <a:normAutofit fontScale="92500" lnSpcReduction="20000"/>
          </a:bodyPr>
          <a:lstStyle/>
          <a:p>
            <a:pPr algn="just"/>
            <a:r>
              <a:rPr lang="cs-CZ" dirty="0"/>
              <a:t>aplikace hostovány jinou </a:t>
            </a:r>
            <a:r>
              <a:rPr lang="cs-CZ" dirty="0" smtClean="0"/>
              <a:t>společností (outsourcing), </a:t>
            </a:r>
            <a:r>
              <a:rPr lang="cs-CZ" dirty="0"/>
              <a:t>uživatel ušetří finanční prostředky, které by jinak připadly na údržbu a </a:t>
            </a:r>
            <a:r>
              <a:rPr lang="cs-CZ" dirty="0" smtClean="0"/>
              <a:t>zařízení.</a:t>
            </a:r>
          </a:p>
          <a:p>
            <a:pPr algn="just"/>
            <a:r>
              <a:rPr lang="cs-CZ" dirty="0" smtClean="0"/>
              <a:t>odpadá starost o permanentní aktualizace SW.</a:t>
            </a:r>
          </a:p>
          <a:p>
            <a:pPr algn="just"/>
            <a:r>
              <a:rPr lang="cs-CZ" dirty="0" smtClean="0"/>
              <a:t>jednoduchost </a:t>
            </a:r>
            <a:r>
              <a:rPr lang="cs-CZ" dirty="0"/>
              <a:t>využívání hostovaných aplikací prakticky odkudkoli s přístupem na </a:t>
            </a:r>
            <a:r>
              <a:rPr lang="cs-CZ" dirty="0" smtClean="0"/>
              <a:t>Internet.</a:t>
            </a:r>
          </a:p>
          <a:p>
            <a:pPr marL="0" indent="0" algn="just">
              <a:buNone/>
            </a:pPr>
            <a:endParaRPr lang="cs-CZ" dirty="0"/>
          </a:p>
          <a:p>
            <a:pPr marL="0" indent="0" algn="just">
              <a:buNone/>
            </a:pPr>
            <a:r>
              <a:rPr lang="cs-CZ" dirty="0" smtClean="0"/>
              <a:t>Průkopníci </a:t>
            </a:r>
            <a:r>
              <a:rPr lang="cs-CZ" dirty="0" err="1"/>
              <a:t>cloud</a:t>
            </a:r>
            <a:r>
              <a:rPr lang="cs-CZ" dirty="0"/>
              <a:t> </a:t>
            </a:r>
            <a:r>
              <a:rPr lang="cs-CZ" dirty="0" err="1" smtClean="0"/>
              <a:t>computingu</a:t>
            </a:r>
            <a:r>
              <a:rPr lang="cs-CZ" dirty="0" smtClean="0"/>
              <a:t>: </a:t>
            </a:r>
            <a:r>
              <a:rPr lang="cs-CZ" dirty="0"/>
              <a:t>Amazon, Google, </a:t>
            </a:r>
            <a:r>
              <a:rPr lang="cs-CZ" dirty="0" err="1"/>
              <a:t>Micorosft</a:t>
            </a:r>
            <a:r>
              <a:rPr lang="cs-CZ" dirty="0"/>
              <a:t>, IBM a Yahoo!</a:t>
            </a:r>
          </a:p>
        </p:txBody>
      </p:sp>
    </p:spTree>
    <p:extLst>
      <p:ext uri="{BB962C8B-B14F-4D97-AF65-F5344CB8AC3E}">
        <p14:creationId xmlns:p14="http://schemas.microsoft.com/office/powerpoint/2010/main" val="1869254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Nevýhody </a:t>
            </a:r>
            <a:r>
              <a:rPr lang="cs-CZ" dirty="0" err="1"/>
              <a:t>Cloud</a:t>
            </a:r>
            <a:r>
              <a:rPr lang="cs-CZ" dirty="0"/>
              <a:t> </a:t>
            </a:r>
            <a:r>
              <a:rPr lang="cs-CZ" dirty="0" err="1"/>
              <a:t>computingu</a:t>
            </a:r>
            <a:endParaRPr lang="cs-CZ" b="1" dirty="0"/>
          </a:p>
        </p:txBody>
      </p:sp>
      <p:sp>
        <p:nvSpPr>
          <p:cNvPr id="3" name="Zástupný symbol pro obsah 2"/>
          <p:cNvSpPr>
            <a:spLocks noGrp="1"/>
          </p:cNvSpPr>
          <p:nvPr>
            <p:ph idx="1"/>
          </p:nvPr>
        </p:nvSpPr>
        <p:spPr>
          <a:xfrm>
            <a:off x="982132" y="1988840"/>
            <a:ext cx="7704667" cy="3528392"/>
          </a:xfrm>
        </p:spPr>
        <p:txBody>
          <a:bodyPr/>
          <a:lstStyle/>
          <a:p>
            <a:pPr algn="just"/>
            <a:r>
              <a:rPr lang="cs-CZ" dirty="0" smtClean="0"/>
              <a:t>závislost na Internetovém připojení</a:t>
            </a:r>
          </a:p>
          <a:p>
            <a:pPr algn="just"/>
            <a:r>
              <a:rPr lang="cs-CZ" dirty="0" smtClean="0"/>
              <a:t>uživatel se může dostat do sítě, ve které jsou blokovány některé porty (nedostane se ke službě)</a:t>
            </a:r>
          </a:p>
          <a:p>
            <a:pPr algn="just"/>
            <a:r>
              <a:rPr lang="cs-CZ" dirty="0" smtClean="0"/>
              <a:t>obava o interní citlivá data svěřená druhé straně (cizí firmě)</a:t>
            </a:r>
          </a:p>
          <a:p>
            <a:pPr algn="just"/>
            <a:r>
              <a:rPr lang="cs-CZ" dirty="0" smtClean="0"/>
              <a:t>prozatím nedostatek zkušeností (a povědomí) s tímto řešením</a:t>
            </a:r>
          </a:p>
          <a:p>
            <a:pPr algn="just"/>
            <a:endParaRPr lang="cs-CZ" dirty="0"/>
          </a:p>
        </p:txBody>
      </p:sp>
    </p:spTree>
    <p:extLst>
      <p:ext uri="{BB962C8B-B14F-4D97-AF65-F5344CB8AC3E}">
        <p14:creationId xmlns:p14="http://schemas.microsoft.com/office/powerpoint/2010/main" val="30277301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Paralaxa">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axa">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xa">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TC103457496[[fn=Paralaxa]]</Template>
  <TotalTime>287</TotalTime>
  <Words>2079</Words>
  <Application>Microsoft Office PowerPoint</Application>
  <PresentationFormat>Předvádění na obrazovce (4:3)</PresentationFormat>
  <Paragraphs>173</Paragraphs>
  <Slides>27</Slides>
  <Notes>4</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27</vt:i4>
      </vt:variant>
    </vt:vector>
  </HeadingPairs>
  <TitlesOfParts>
    <vt:vector size="31" baseType="lpstr">
      <vt:lpstr>Arial</vt:lpstr>
      <vt:lpstr>Calibri</vt:lpstr>
      <vt:lpstr>Corbel</vt:lpstr>
      <vt:lpstr>Paralaxa</vt:lpstr>
      <vt:lpstr>II - Technické prostředky podnikové infrastruktury</vt:lpstr>
      <vt:lpstr>IM a jeho role - ICT v podnikové infrastruktuře</vt:lpstr>
      <vt:lpstr>HW v podnikové infrastruktuře - PC</vt:lpstr>
      <vt:lpstr>HW v podnikové infrastruktuře - Periferie, prvky sítě, příslušenství</vt:lpstr>
      <vt:lpstr>Podniková síť</vt:lpstr>
      <vt:lpstr>Datová &amp; přenosová média</vt:lpstr>
      <vt:lpstr>Cloud computing</vt:lpstr>
      <vt:lpstr>Výhody Cloud computingu</vt:lpstr>
      <vt:lpstr>Nevýhody Cloud computingu</vt:lpstr>
      <vt:lpstr>Cloud computing - služby</vt:lpstr>
      <vt:lpstr>Cloud computing - služby</vt:lpstr>
      <vt:lpstr>Cloud computing - služby</vt:lpstr>
      <vt:lpstr>Cloud computing - služby</vt:lpstr>
      <vt:lpstr>OLAP systémy a datová uložiště</vt:lpstr>
      <vt:lpstr>OLAP systémy a datová uložiště</vt:lpstr>
      <vt:lpstr>OLTP systémy a datová uložiště</vt:lpstr>
      <vt:lpstr>Provoz datových center</vt:lpstr>
      <vt:lpstr>Konsolidace ICT</vt:lpstr>
      <vt:lpstr>Konsolidace databázových serverů a datových uložišť</vt:lpstr>
      <vt:lpstr>Virtualizace </vt:lpstr>
      <vt:lpstr>Virtualizace</vt:lpstr>
      <vt:lpstr>Pozitivní dopady virtualizace</vt:lpstr>
      <vt:lpstr>Virtualizace – současný stav</vt:lpstr>
      <vt:lpstr>Nástroje pro centrální správu ICT prostředí</vt:lpstr>
      <vt:lpstr>Dohledové systémy</vt:lpstr>
      <vt:lpstr>Systémy pro systémový a aplikační management</vt:lpstr>
      <vt:lpstr>Přínosy řešení pro celkovou správu ICT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 Matula</dc:creator>
  <cp:lastModifiedBy>Honza Matula</cp:lastModifiedBy>
  <cp:revision>27</cp:revision>
  <dcterms:created xsi:type="dcterms:W3CDTF">2012-03-09T08:03:25Z</dcterms:created>
  <dcterms:modified xsi:type="dcterms:W3CDTF">2014-03-07T07:02:40Z</dcterms:modified>
</cp:coreProperties>
</file>