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5" r:id="rId5"/>
    <p:sldId id="259" r:id="rId6"/>
    <p:sldId id="261" r:id="rId7"/>
    <p:sldId id="263" r:id="rId8"/>
    <p:sldId id="268" r:id="rId9"/>
    <p:sldId id="269" r:id="rId10"/>
    <p:sldId id="274" r:id="rId11"/>
    <p:sldId id="275" r:id="rId12"/>
    <p:sldId id="276" r:id="rId13"/>
    <p:sldId id="277" r:id="rId14"/>
    <p:sldId id="278" r:id="rId15"/>
    <p:sldId id="279" r:id="rId16"/>
    <p:sldId id="281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1" r:id="rId25"/>
    <p:sldId id="292" r:id="rId26"/>
    <p:sldId id="294" r:id="rId27"/>
    <p:sldId id="296" r:id="rId28"/>
    <p:sldId id="298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2739-A0C1-4F6D-A0A0-B17CDF24D1BA}" type="datetimeFigureOut">
              <a:rPr lang="cs-CZ" smtClean="0"/>
              <a:t>14. 3. 2014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2168-D111-461F-A337-9B387FC13824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187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2739-A0C1-4F6D-A0A0-B17CDF24D1BA}" type="datetimeFigureOut">
              <a:rPr lang="cs-CZ" smtClean="0"/>
              <a:t>14. 3. 2014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2168-D111-461F-A337-9B387FC138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86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2739-A0C1-4F6D-A0A0-B17CDF24D1BA}" type="datetimeFigureOut">
              <a:rPr lang="cs-CZ" smtClean="0"/>
              <a:t>14. 3. 2014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2168-D111-461F-A337-9B387FC138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0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2739-A0C1-4F6D-A0A0-B17CDF24D1BA}" type="datetimeFigureOut">
              <a:rPr lang="cs-CZ" smtClean="0"/>
              <a:t>14. 3. 2014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2168-D111-461F-A337-9B387FC138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56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2739-A0C1-4F6D-A0A0-B17CDF24D1BA}" type="datetimeFigureOut">
              <a:rPr lang="cs-CZ" smtClean="0"/>
              <a:t>14. 3. 2014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2168-D111-461F-A337-9B387FC13824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02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2739-A0C1-4F6D-A0A0-B17CDF24D1BA}" type="datetimeFigureOut">
              <a:rPr lang="cs-CZ" smtClean="0"/>
              <a:t>14. 3. 2014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2168-D111-461F-A337-9B387FC138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983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2739-A0C1-4F6D-A0A0-B17CDF24D1BA}" type="datetimeFigureOut">
              <a:rPr lang="cs-CZ" smtClean="0"/>
              <a:t>14. 3. 2014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2168-D111-461F-A337-9B387FC138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029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2739-A0C1-4F6D-A0A0-B17CDF24D1BA}" type="datetimeFigureOut">
              <a:rPr lang="cs-CZ" smtClean="0"/>
              <a:t>14. 3. 2014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2168-D111-461F-A337-9B387FC138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687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2739-A0C1-4F6D-A0A0-B17CDF24D1BA}" type="datetimeFigureOut">
              <a:rPr lang="cs-CZ" smtClean="0"/>
              <a:t>14. 3. 2014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2168-D111-461F-A337-9B387FC138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8551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BD62739-A0C1-4F6D-A0A0-B17CDF24D1BA}" type="datetimeFigureOut">
              <a:rPr lang="cs-CZ" smtClean="0"/>
              <a:t>14. 3. 2014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E72168-D111-461F-A337-9B387FC138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6302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2739-A0C1-4F6D-A0A0-B17CDF24D1BA}" type="datetimeFigureOut">
              <a:rPr lang="cs-CZ" smtClean="0"/>
              <a:t>14. 3. 2014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2168-D111-461F-A337-9B387FC138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112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BD62739-A0C1-4F6D-A0A0-B17CDF24D1BA}" type="datetimeFigureOut">
              <a:rPr lang="cs-CZ" smtClean="0"/>
              <a:t>14. 3. 2014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E72168-D111-461F-A337-9B387FC13824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76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cs.wikipedia.org/wiki/Opakova%C4%8D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Bridge" TargetMode="External"/><Relationship Id="rId2" Type="http://schemas.openxmlformats.org/officeDocument/2006/relationships/hyperlink" Target="http://cs.wikipedia.org/wiki/Hu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cs.wikipedia.org/wiki/Bridg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cs.wikipedia.org/wiki/Switch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cs.wikipedia.org/wiki/Router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E-mail" TargetMode="External"/><Relationship Id="rId3" Type="http://schemas.openxmlformats.org/officeDocument/2006/relationships/hyperlink" Target="http://cs.wikipedia.org/wiki/Po%C4%8D%C3%ADta%C4%8Dov%C3%A1_s%C3%AD%C5%A5" TargetMode="External"/><Relationship Id="rId7" Type="http://schemas.openxmlformats.org/officeDocument/2006/relationships/hyperlink" Target="http://cs.wikipedia.org/wiki/Internet" TargetMode="External"/><Relationship Id="rId2" Type="http://schemas.openxmlformats.org/officeDocument/2006/relationships/hyperlink" Target="http://cs.wikipedia.org/wiki/Gatewa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hort_message_service" TargetMode="External"/><Relationship Id="rId5" Type="http://schemas.openxmlformats.org/officeDocument/2006/relationships/hyperlink" Target="http://cs.wikipedia.org/wiki/Global_System_for_Mobile_Communications" TargetMode="External"/><Relationship Id="rId4" Type="http://schemas.openxmlformats.org/officeDocument/2006/relationships/hyperlink" Target="http://cs.wikipedia.org/wiki/Router" TargetMode="External"/><Relationship Id="rId9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Rozhran%C3%AD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b%C4%9Brnice" TargetMode="External"/><Relationship Id="rId2" Type="http://schemas.openxmlformats.org/officeDocument/2006/relationships/hyperlink" Target="http://cs.wikipedia.org/wiki/Po%C4%8D%C3%ADta%C4%8Dov%C3%A1_s%C3%AD%C5%A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://cs.wikipedia.org/wiki/CSMA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Mainframe" TargetMode="External"/><Relationship Id="rId2" Type="http://schemas.openxmlformats.org/officeDocument/2006/relationships/hyperlink" Target="http://cs.wikipedia.org/wiki/Switc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://cs.wikipedia.org/wiki/UPS" TargetMode="External"/><Relationship Id="rId4" Type="http://schemas.openxmlformats.org/officeDocument/2006/relationships/hyperlink" Target="http://cs.wikipedia.org/wiki/Hub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Informační management</a:t>
            </a:r>
            <a:br>
              <a:rPr lang="cs-CZ" sz="4400" dirty="0" smtClean="0"/>
            </a:br>
            <a:r>
              <a:rPr lang="cs-CZ" sz="4400" dirty="0" smtClean="0"/>
              <a:t>II - Technické prostředky podnikové infrastruktury (pokračování)</a:t>
            </a: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14. 3. 2014, VIKMA07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886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PRVKY SÍŤOVÉ ARCHITEKTURY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4254038" cy="4023360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hlinkClick r:id="rId2" tooltip="Opakovač"/>
              </a:rPr>
              <a:t>Repeater</a:t>
            </a:r>
            <a:r>
              <a:rPr lang="cs-CZ" sz="2800" dirty="0" smtClean="0"/>
              <a:t> - opakovač - obnovuje signál, který na fyzicky delším úseku sítě degraduje, ztrácí původní charakteristiky (sílu a tvar).</a:t>
            </a:r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pPr>
              <a:buFont typeface="Arial" charset="0"/>
              <a:buNone/>
            </a:pPr>
            <a:endParaRPr lang="cs-CZ" sz="2800" dirty="0" smtClean="0"/>
          </a:p>
        </p:txBody>
      </p:sp>
      <p:pic>
        <p:nvPicPr>
          <p:cNvPr id="20484" name="Obrázek 3" descr="Repeater-schem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6480" y="2265219"/>
            <a:ext cx="38862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736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PRVKY SÍŤOVÉ ARCHITEKTURY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4098175" cy="4023360"/>
          </a:xfrm>
        </p:spPr>
        <p:txBody>
          <a:bodyPr>
            <a:normAutofit/>
          </a:bodyPr>
          <a:lstStyle/>
          <a:p>
            <a:r>
              <a:rPr lang="cs-CZ" sz="2800" dirty="0" smtClean="0">
                <a:hlinkClick r:id="rId2" tooltip="Hub"/>
              </a:rPr>
              <a:t>Hub</a:t>
            </a:r>
            <a:r>
              <a:rPr lang="cs-CZ" sz="2800" dirty="0" smtClean="0"/>
              <a:t> - rozbočovač - spojuje několik segmentů sítě do segmentu jednoho (provoz v jedné části sítě se přenese i do částí dalších sítí)</a:t>
            </a:r>
          </a:p>
          <a:p>
            <a:pPr>
              <a:buFont typeface="Arial" charset="0"/>
              <a:buNone/>
            </a:pPr>
            <a:endParaRPr lang="cs-CZ" sz="2800" dirty="0" smtClean="0">
              <a:hlinkClick r:id="rId3" tooltip="Bridge"/>
            </a:endParaRPr>
          </a:p>
        </p:txBody>
      </p:sp>
      <p:pic>
        <p:nvPicPr>
          <p:cNvPr id="21508" name="Obrázek 4" descr="4_port_netgear_ethernet_hub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1411" y="1930977"/>
            <a:ext cx="4159250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433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PRVKY SÍŤOVÉ ARCHITEKTURY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hlinkClick r:id="rId2" tooltip="Bridge"/>
              </a:rPr>
              <a:t>Bridge</a:t>
            </a:r>
            <a:r>
              <a:rPr lang="cs-CZ" dirty="0" smtClean="0"/>
              <a:t> - most - spojuje dva fyzicky oddělené segmenty sítě</a:t>
            </a:r>
          </a:p>
          <a:p>
            <a:endParaRPr lang="cs-CZ" dirty="0" smtClean="0"/>
          </a:p>
        </p:txBody>
      </p:sp>
      <p:pic>
        <p:nvPicPr>
          <p:cNvPr id="22532" name="Obrázek 3" descr="chap-net-misc_bridg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3282" y="2710393"/>
            <a:ext cx="7215212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030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PRVKY SÍŤOVÉ ARCHITEKTURY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>
                <a:hlinkClick r:id="rId2" tooltip="Switch"/>
              </a:rPr>
              <a:t>Switch</a:t>
            </a:r>
            <a:r>
              <a:rPr lang="cs-CZ" smtClean="0"/>
              <a:t> - přepínač - spojuje dvě a více zařízení v rámci jednoho nebo více segmentů sítě, odděluje síťový provoz (nezatěžuje ostatní části sítě)</a:t>
            </a:r>
          </a:p>
          <a:p>
            <a:pPr>
              <a:buFont typeface="Arial" charset="0"/>
              <a:buNone/>
            </a:pPr>
            <a:endParaRPr lang="cs-CZ" smtClean="0"/>
          </a:p>
        </p:txBody>
      </p:sp>
      <p:pic>
        <p:nvPicPr>
          <p:cNvPr id="23556" name="Obrázek 3" descr="switc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2804" y="2908158"/>
            <a:ext cx="7562876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663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PRVKY SÍŤOVÉ ARCHITEKTURY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>
                <a:hlinkClick r:id="rId2" tooltip="Router"/>
              </a:rPr>
              <a:t>Router</a:t>
            </a:r>
            <a:r>
              <a:rPr lang="cs-CZ" smtClean="0"/>
              <a:t> - směrovač - přesměrovává komunikaci do jiného segmentu stejného typu sítě</a:t>
            </a:r>
          </a:p>
          <a:p>
            <a:endParaRPr lang="cs-CZ" smtClean="0"/>
          </a:p>
        </p:txBody>
      </p:sp>
      <p:pic>
        <p:nvPicPr>
          <p:cNvPr id="24580" name="Obrázek 3" descr="rout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6984" y="2405593"/>
            <a:ext cx="35718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238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PRVKY SÍŤOVÉ ARCHITEKTURY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4389120" cy="402336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dirty="0" err="1" smtClean="0">
                <a:hlinkClick r:id="rId2" tooltip="Gateway"/>
              </a:rPr>
              <a:t>Gateway</a:t>
            </a:r>
            <a:r>
              <a:rPr lang="cs-CZ" dirty="0" smtClean="0"/>
              <a:t> - brána - zprostředkovává komunikaci dvou odlišných typů sítě</a:t>
            </a:r>
          </a:p>
          <a:p>
            <a:pPr>
              <a:defRPr/>
            </a:pPr>
            <a:r>
              <a:rPr lang="cs-CZ" dirty="0" smtClean="0"/>
              <a:t>Brána (</a:t>
            </a:r>
            <a:r>
              <a:rPr lang="cs-CZ" b="1" dirty="0" err="1" smtClean="0"/>
              <a:t>gateway</a:t>
            </a:r>
            <a:r>
              <a:rPr lang="cs-CZ" dirty="0" smtClean="0"/>
              <a:t>) je v </a:t>
            </a:r>
            <a:r>
              <a:rPr lang="cs-CZ" u="sng" dirty="0" smtClean="0">
                <a:hlinkClick r:id="rId3" tooltip="Počítačová síť"/>
              </a:rPr>
              <a:t>počítačových sítích</a:t>
            </a:r>
            <a:r>
              <a:rPr lang="cs-CZ" dirty="0" smtClean="0"/>
              <a:t> uzel, který spojuje dvě sítě s odlišnými protokoly. Brána musí vykonávat i funkci </a:t>
            </a:r>
            <a:r>
              <a:rPr lang="cs-CZ" dirty="0" smtClean="0">
                <a:hlinkClick r:id="rId4" tooltip="Router"/>
              </a:rPr>
              <a:t>směrovače</a:t>
            </a:r>
            <a:r>
              <a:rPr lang="cs-CZ" dirty="0" smtClean="0"/>
              <a:t> (</a:t>
            </a:r>
            <a:r>
              <a:rPr lang="cs-CZ" dirty="0" err="1" smtClean="0"/>
              <a:t>routeru</a:t>
            </a:r>
            <a:r>
              <a:rPr lang="cs-CZ" dirty="0" smtClean="0"/>
              <a:t>) a proto ji řadíme v posloupnosti síťových zařízení výše. Brána například přijme z mobilní </a:t>
            </a:r>
            <a:r>
              <a:rPr lang="cs-CZ" dirty="0" smtClean="0">
                <a:hlinkClick r:id="rId5" tooltip="Global System for Mobile Communications"/>
              </a:rPr>
              <a:t>GSM</a:t>
            </a:r>
            <a:r>
              <a:rPr lang="cs-CZ" dirty="0" smtClean="0"/>
              <a:t> sítě </a:t>
            </a:r>
            <a:r>
              <a:rPr lang="cs-CZ" dirty="0" smtClean="0">
                <a:hlinkClick r:id="rId6" tooltip="Short message service"/>
              </a:rPr>
              <a:t>SMS</a:t>
            </a:r>
            <a:r>
              <a:rPr lang="cs-CZ" dirty="0" smtClean="0"/>
              <a:t> zprávu a odešle ji do </a:t>
            </a:r>
            <a:r>
              <a:rPr lang="cs-CZ" dirty="0" smtClean="0">
                <a:hlinkClick r:id="rId7" tooltip="Internet"/>
              </a:rPr>
              <a:t>Internetu</a:t>
            </a:r>
            <a:r>
              <a:rPr lang="cs-CZ" dirty="0" smtClean="0"/>
              <a:t> jako </a:t>
            </a:r>
            <a:r>
              <a:rPr lang="cs-CZ" dirty="0" smtClean="0">
                <a:hlinkClick r:id="rId8" tooltip="E-mail"/>
              </a:rPr>
              <a:t>E-mail</a:t>
            </a:r>
            <a:r>
              <a:rPr lang="cs-CZ" dirty="0" smtClean="0"/>
              <a:t>.</a:t>
            </a:r>
          </a:p>
        </p:txBody>
      </p:sp>
      <p:pic>
        <p:nvPicPr>
          <p:cNvPr id="4" name="Zástupný symbol pro obsah 3" descr="sms_gateway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3111" y="1846369"/>
            <a:ext cx="4070614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3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UZLY &amp; KONCOVÁ ZAŘÍZENÍ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Síťový adaptér - počítač komunikuje se sítí prostřednictvím síťového adaptéru (síťové karty)</a:t>
            </a:r>
          </a:p>
          <a:p>
            <a:pPr marL="0" indent="0">
              <a:buNone/>
            </a:pPr>
            <a:r>
              <a:rPr lang="cs-CZ" dirty="0" err="1" smtClean="0"/>
              <a:t>VoIP</a:t>
            </a:r>
            <a:r>
              <a:rPr lang="cs-CZ" dirty="0" smtClean="0"/>
              <a:t> adaptér - koncový bod IP telefonie</a:t>
            </a:r>
          </a:p>
          <a:p>
            <a:pPr>
              <a:buFont typeface="Arial" charset="0"/>
              <a:buNone/>
            </a:pPr>
            <a:r>
              <a:rPr lang="cs-CZ" b="1" dirty="0"/>
              <a:t>UZLY mohou být:</a:t>
            </a:r>
          </a:p>
          <a:p>
            <a:pPr>
              <a:buFont typeface="Arial" charset="0"/>
              <a:buNone/>
            </a:pPr>
            <a:r>
              <a:rPr lang="cs-CZ" dirty="0"/>
              <a:t>PC</a:t>
            </a:r>
          </a:p>
          <a:p>
            <a:pPr>
              <a:buFont typeface="Arial" charset="0"/>
              <a:buNone/>
            </a:pPr>
            <a:r>
              <a:rPr lang="cs-CZ" dirty="0"/>
              <a:t>SERVER</a:t>
            </a:r>
          </a:p>
          <a:p>
            <a:pPr>
              <a:buFont typeface="Arial" charset="0"/>
              <a:buNone/>
            </a:pPr>
            <a:r>
              <a:rPr lang="cs-CZ" dirty="0"/>
              <a:t>TISKÁRNA</a:t>
            </a:r>
          </a:p>
          <a:p>
            <a:pPr>
              <a:buFont typeface="Arial" charset="0"/>
              <a:buNone/>
            </a:pPr>
            <a:r>
              <a:rPr lang="cs-CZ" dirty="0"/>
              <a:t>DATOVÁ ULOŽIŠTĚ</a:t>
            </a:r>
          </a:p>
          <a:p>
            <a:pPr>
              <a:buFont typeface="Arial" charset="0"/>
              <a:buNone/>
            </a:pPr>
            <a:r>
              <a:rPr lang="cs-CZ" dirty="0"/>
              <a:t>MĚŘÍCÍ A ZABEZPEČOVACÍ ZAŘÍZENÍ</a:t>
            </a:r>
          </a:p>
          <a:p>
            <a:pPr>
              <a:buFont typeface="Arial" charset="0"/>
              <a:buNone/>
            </a:pP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8797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TECHNICKÉ PROSTŘEDY SÍTÍ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smtClean="0"/>
              <a:t>SERVER</a:t>
            </a:r>
          </a:p>
          <a:p>
            <a:pPr>
              <a:buFont typeface="Arial" charset="0"/>
              <a:buNone/>
            </a:pPr>
            <a:r>
              <a:rPr lang="cs-CZ" smtClean="0"/>
              <a:t>	 je obecné označení pro počítač, který poskytuje nějaké služby nebo </a:t>
            </a:r>
            <a:r>
              <a:rPr lang="cs-CZ" u="sng" smtClean="0"/>
              <a:t>počítačový program</a:t>
            </a:r>
            <a:r>
              <a:rPr lang="cs-CZ" smtClean="0"/>
              <a:t>, který tyto služby realizuje. V unixových systémech je označován jako démon (</a:t>
            </a:r>
            <a:r>
              <a:rPr lang="cs-CZ" i="1" smtClean="0"/>
              <a:t>daemon</a:t>
            </a:r>
            <a:r>
              <a:rPr lang="cs-CZ" smtClean="0"/>
              <a:t>), v Microsoft Windows pak jako služba (</a:t>
            </a:r>
            <a:r>
              <a:rPr lang="cs-CZ" i="1" smtClean="0"/>
              <a:t>service</a:t>
            </a:r>
            <a:r>
              <a:rPr lang="cs-CZ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20670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PŘENOSOVÁ MÉDIA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cs-CZ" dirty="0" smtClean="0"/>
              <a:t>KROUCENÁ DVOJLINKA</a:t>
            </a:r>
          </a:p>
          <a:p>
            <a:pPr>
              <a:defRPr/>
            </a:pPr>
            <a:r>
              <a:rPr lang="cs-CZ" b="1" dirty="0" smtClean="0"/>
              <a:t>Kroucená dvojlinka</a:t>
            </a:r>
            <a:r>
              <a:rPr lang="cs-CZ" dirty="0" smtClean="0"/>
              <a:t>, </a:t>
            </a:r>
            <a:r>
              <a:rPr lang="cs-CZ" b="1" dirty="0" smtClean="0"/>
              <a:t>kroucená </a:t>
            </a:r>
            <a:r>
              <a:rPr lang="cs-CZ" b="1" dirty="0" err="1" smtClean="0"/>
              <a:t>dvoulinka</a:t>
            </a:r>
            <a:r>
              <a:rPr lang="cs-CZ" dirty="0" smtClean="0"/>
              <a:t> nebo také </a:t>
            </a:r>
            <a:r>
              <a:rPr lang="cs-CZ" b="1" dirty="0" smtClean="0"/>
              <a:t>kroucený pár</a:t>
            </a:r>
            <a:r>
              <a:rPr lang="cs-CZ" dirty="0" smtClean="0"/>
              <a:t> je druh kabelu, který je používán v telekomunikacích a počítačových sítích. Kroucená dvojlinka je tvořena páry vodičů, které jsou po své délce pravidelným způsobem zkrouceny a následně jsou do sebe zakrouceny i samy výsledné páry.</a:t>
            </a:r>
          </a:p>
          <a:p>
            <a:pPr>
              <a:defRPr/>
            </a:pPr>
            <a:r>
              <a:rPr lang="cs-CZ" dirty="0" smtClean="0"/>
              <a:t>Oba vodiče jsou v rovnocenné pozici (i v tom smyslu, že žádný z nich není spojován se zemí či s kostrou), a proto kroucená dvojlinka patří mezi tzv. symetrická vedení. Signál přenášený po kroucené dvojlince je vyjádřen rozdílem potenciálů obou vodičů.</a:t>
            </a:r>
          </a:p>
          <a:p>
            <a:pPr>
              <a:buNone/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918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PŘENOSOVÁ MÉDIA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smtClean="0"/>
              <a:t>KROUCENÁ DVOULINKA</a:t>
            </a:r>
          </a:p>
          <a:p>
            <a:pPr>
              <a:buFont typeface="Arial" charset="0"/>
              <a:buNone/>
            </a:pPr>
            <a:endParaRPr lang="cs-CZ" smtClean="0"/>
          </a:p>
        </p:txBody>
      </p:sp>
      <p:pic>
        <p:nvPicPr>
          <p:cNvPr id="31748" name="Obrázek 3" descr="800px-4_twisted_pairs.sv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6063" y="4714875"/>
            <a:ext cx="345281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Obrázek 4" descr="800px-Pkuczynski_RJ-45_patchcor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41" y="2500306"/>
            <a:ext cx="3714759" cy="278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Obrázek 7" descr="UTP_cabl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8942" y="2357430"/>
            <a:ext cx="3424233" cy="207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482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6148" y="772806"/>
            <a:ext cx="7186634" cy="65405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dirty="0" smtClean="0"/>
              <a:t>Síť</a:t>
            </a:r>
          </a:p>
        </p:txBody>
      </p:sp>
      <p:pic>
        <p:nvPicPr>
          <p:cNvPr id="3075" name="Zástupný symbol pro obsah 3" descr="network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65663" y="336387"/>
            <a:ext cx="9189028" cy="5866986"/>
          </a:xfrm>
        </p:spPr>
      </p:pic>
    </p:spTree>
    <p:extLst>
      <p:ext uri="{BB962C8B-B14F-4D97-AF65-F5344CB8AC3E}">
        <p14:creationId xmlns:p14="http://schemas.microsoft.com/office/powerpoint/2010/main" val="387959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PŘENOSOVÁ MÉDIA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cs-CZ" sz="1050" b="1" dirty="0" smtClean="0"/>
              <a:t>Kategorie </a:t>
            </a:r>
            <a:r>
              <a:rPr lang="cs-CZ" sz="1050" b="1" dirty="0"/>
              <a:t>1:</a:t>
            </a:r>
            <a:r>
              <a:rPr lang="cs-CZ" sz="1050" dirty="0"/>
              <a:t> Tento typ rozvodů není určen k datovým přenosům, lze jej použít např. k telefonním rozvodům. Přenosové rychlosti do 1 </a:t>
            </a:r>
            <a:r>
              <a:rPr lang="cs-CZ" sz="1050" dirty="0" err="1"/>
              <a:t>Mbit</a:t>
            </a:r>
            <a:r>
              <a:rPr lang="cs-CZ" sz="1050" dirty="0"/>
              <a:t>/s, vhodné např. pro analogové telefonní rozvody, ISDN a podobně.</a:t>
            </a:r>
          </a:p>
          <a:p>
            <a:pPr>
              <a:defRPr/>
            </a:pPr>
            <a:r>
              <a:rPr lang="cs-CZ" sz="1050" b="1" dirty="0"/>
              <a:t>Kategorie 2:</a:t>
            </a:r>
            <a:r>
              <a:rPr lang="cs-CZ" sz="1050" dirty="0"/>
              <a:t> Určen pro přenos dat, s maximální šířkou pásma 1,5 MHz. Používá se pro digitální přenos zvuku a především pro rozvody IBM </a:t>
            </a:r>
            <a:r>
              <a:rPr lang="cs-CZ" sz="1050" dirty="0" err="1"/>
              <a:t>Token</a:t>
            </a:r>
            <a:r>
              <a:rPr lang="cs-CZ" sz="1050" dirty="0"/>
              <a:t> Ring. Přenosové rychlosti kolem 4 </a:t>
            </a:r>
            <a:r>
              <a:rPr lang="cs-CZ" sz="1050" dirty="0" err="1"/>
              <a:t>Mbit</a:t>
            </a:r>
            <a:r>
              <a:rPr lang="cs-CZ" sz="1050" dirty="0"/>
              <a:t>/s.</a:t>
            </a:r>
          </a:p>
          <a:p>
            <a:pPr>
              <a:defRPr/>
            </a:pPr>
            <a:r>
              <a:rPr lang="cs-CZ" sz="1050" b="1" dirty="0"/>
              <a:t>Kategorie 3:</a:t>
            </a:r>
            <a:r>
              <a:rPr lang="cs-CZ" sz="1050" dirty="0"/>
              <a:t> Rozvody určené pro rozvody dat a hlasu s šířkou pásma 16 MHz a přenosovou rychlostí do 10 </a:t>
            </a:r>
            <a:r>
              <a:rPr lang="cs-CZ" sz="1050" dirty="0" err="1"/>
              <a:t>Mbit</a:t>
            </a:r>
            <a:r>
              <a:rPr lang="cs-CZ" sz="1050" dirty="0"/>
              <a:t>/s. Využívá se u datových přenosů označovaných jako 10Base-T </a:t>
            </a:r>
            <a:r>
              <a:rPr lang="cs-CZ" sz="1050" dirty="0" err="1"/>
              <a:t>Ethernet</a:t>
            </a:r>
            <a:r>
              <a:rPr lang="cs-CZ" sz="1050" dirty="0"/>
              <a:t>.</a:t>
            </a:r>
          </a:p>
          <a:p>
            <a:pPr>
              <a:defRPr/>
            </a:pPr>
            <a:r>
              <a:rPr lang="cs-CZ" sz="1050" b="1" dirty="0"/>
              <a:t>Kategorie 4:</a:t>
            </a:r>
            <a:r>
              <a:rPr lang="cs-CZ" sz="1050" dirty="0"/>
              <a:t> Určen pro přenos dat v sítí </a:t>
            </a:r>
            <a:r>
              <a:rPr lang="cs-CZ" sz="1050" dirty="0" err="1"/>
              <a:t>Token</a:t>
            </a:r>
            <a:r>
              <a:rPr lang="cs-CZ" sz="1050" dirty="0"/>
              <a:t> ring, s šířkou pásma 20 MHz a přenosovou rychlostí do 16 </a:t>
            </a:r>
            <a:r>
              <a:rPr lang="cs-CZ" sz="1050" dirty="0" err="1"/>
              <a:t>Mbit</a:t>
            </a:r>
            <a:r>
              <a:rPr lang="cs-CZ" sz="1050" dirty="0"/>
              <a:t>/s.</a:t>
            </a:r>
          </a:p>
          <a:p>
            <a:pPr>
              <a:defRPr/>
            </a:pPr>
            <a:r>
              <a:rPr lang="cs-CZ" sz="1050" b="1" dirty="0"/>
              <a:t>Kategorie 5:</a:t>
            </a:r>
            <a:r>
              <a:rPr lang="cs-CZ" sz="1050" dirty="0"/>
              <a:t> Pracuje v šířce pásma do 100 MHz. Rozvody pro počítačové sítě s přenosovou rychlostí 100 </a:t>
            </a:r>
            <a:r>
              <a:rPr lang="cs-CZ" sz="1050" dirty="0" err="1"/>
              <a:t>Mbit</a:t>
            </a:r>
            <a:r>
              <a:rPr lang="cs-CZ" sz="1050" dirty="0"/>
              <a:t>/s, resp. 1 </a:t>
            </a:r>
            <a:r>
              <a:rPr lang="cs-CZ" sz="1050" dirty="0" err="1"/>
              <a:t>Gbit</a:t>
            </a:r>
            <a:r>
              <a:rPr lang="cs-CZ" sz="1050" dirty="0"/>
              <a:t>/s v případě využití všech 8 vláken. Využíván u 100 </a:t>
            </a:r>
            <a:r>
              <a:rPr lang="cs-CZ" sz="1050" dirty="0" err="1"/>
              <a:t>Mbit</a:t>
            </a:r>
            <a:r>
              <a:rPr lang="cs-CZ" sz="1050" dirty="0"/>
              <a:t>/s TPDDI a 155 </a:t>
            </a:r>
            <a:r>
              <a:rPr lang="cs-CZ" sz="1050" dirty="0" err="1"/>
              <a:t>Mbit</a:t>
            </a:r>
            <a:r>
              <a:rPr lang="cs-CZ" sz="1050" dirty="0"/>
              <a:t>/s ATM. V současné době je nahrazen standardem kategorie 5E.</a:t>
            </a:r>
          </a:p>
          <a:p>
            <a:pPr>
              <a:defRPr/>
            </a:pPr>
            <a:r>
              <a:rPr lang="cs-CZ" sz="1050" b="1" dirty="0"/>
              <a:t>Kategorie 5E:</a:t>
            </a:r>
            <a:r>
              <a:rPr lang="cs-CZ" sz="1050" dirty="0"/>
              <a:t> Pracuje rovněž v šířce pásma do 100 MHz, avšak vyžaduje nové způsoby měření parametrů a v některých parametrech je přísnější. Cílem je provozovat 1 </a:t>
            </a:r>
            <a:r>
              <a:rPr lang="cs-CZ" sz="1050" dirty="0" err="1"/>
              <a:t>Gbit</a:t>
            </a:r>
            <a:r>
              <a:rPr lang="cs-CZ" sz="1050" dirty="0"/>
              <a:t>/s. Využíván u 100 </a:t>
            </a:r>
            <a:r>
              <a:rPr lang="cs-CZ" sz="1050" dirty="0" err="1"/>
              <a:t>Mbit</a:t>
            </a:r>
            <a:r>
              <a:rPr lang="cs-CZ" sz="1050" dirty="0"/>
              <a:t>/s TPDDI, 155 </a:t>
            </a:r>
            <a:r>
              <a:rPr lang="cs-CZ" sz="1050" dirty="0" err="1"/>
              <a:t>Mbit</a:t>
            </a:r>
            <a:r>
              <a:rPr lang="cs-CZ" sz="1050" dirty="0"/>
              <a:t>/s ATM a </a:t>
            </a:r>
            <a:r>
              <a:rPr lang="cs-CZ" sz="1050" dirty="0" err="1"/>
              <a:t>GigabitEthernet</a:t>
            </a:r>
            <a:r>
              <a:rPr lang="cs-CZ" sz="1050" dirty="0"/>
              <a:t>.</a:t>
            </a:r>
          </a:p>
          <a:p>
            <a:pPr>
              <a:defRPr/>
            </a:pPr>
            <a:r>
              <a:rPr lang="cs-CZ" sz="1050" b="1" dirty="0"/>
              <a:t>Kategorie 6:</a:t>
            </a:r>
            <a:r>
              <a:rPr lang="cs-CZ" sz="1050" dirty="0"/>
              <a:t> Pracuje s šířkou pásma 250 MHz. Využívá se pro </a:t>
            </a:r>
            <a:r>
              <a:rPr lang="cs-CZ" sz="1050" dirty="0" err="1"/>
              <a:t>ultrarychlé</a:t>
            </a:r>
            <a:r>
              <a:rPr lang="cs-CZ" sz="1050" dirty="0"/>
              <a:t> páteřní aplikace v oblasti lokálních sítí. V současné době nejpopulárnější kabeláž pro nově budované rozvody.</a:t>
            </a:r>
          </a:p>
          <a:p>
            <a:pPr>
              <a:defRPr/>
            </a:pPr>
            <a:r>
              <a:rPr lang="cs-CZ" sz="1050" b="1" dirty="0"/>
              <a:t>Kategorie 6A:</a:t>
            </a:r>
            <a:r>
              <a:rPr lang="cs-CZ" sz="1050" dirty="0"/>
              <a:t> Pracuje s šířkou pásma 500 MHz. Používá se pro zvláště rychlé páteřní aplikace v oblasti lokálních sítí. Využívá se i pro 10GBASE-T </a:t>
            </a:r>
            <a:r>
              <a:rPr lang="cs-CZ" sz="1050" dirty="0" err="1"/>
              <a:t>Ethernet</a:t>
            </a:r>
            <a:r>
              <a:rPr lang="cs-CZ" sz="1050" dirty="0"/>
              <a:t> (10 </a:t>
            </a:r>
            <a:r>
              <a:rPr lang="cs-CZ" sz="1050" dirty="0" err="1"/>
              <a:t>Gbit</a:t>
            </a:r>
            <a:r>
              <a:rPr lang="cs-CZ" sz="1050" dirty="0"/>
              <a:t>/s).</a:t>
            </a:r>
          </a:p>
          <a:p>
            <a:pPr>
              <a:defRPr/>
            </a:pPr>
            <a:r>
              <a:rPr lang="cs-CZ" sz="1050" b="1" dirty="0"/>
              <a:t>Kategorie 7:</a:t>
            </a:r>
            <a:r>
              <a:rPr lang="cs-CZ" sz="1050" dirty="0"/>
              <a:t> Pracuje v šířce pásma do 600 - 700 MHz. Kabel je plně stíněný - každý pár je stíněn zvlášť </a:t>
            </a:r>
            <a:r>
              <a:rPr lang="cs-CZ" sz="1050" dirty="0" err="1"/>
              <a:t>Al</a:t>
            </a:r>
            <a:r>
              <a:rPr lang="cs-CZ" sz="1050" dirty="0"/>
              <a:t> fólií a kabel sám má ještě celkový štít. Tato „plně stíněná“ konstrukce má ale za následek větší váhu, větší vnější průměr a menší ohebnost kabelu než UTP nebo </a:t>
            </a:r>
            <a:r>
              <a:rPr lang="cs-CZ" sz="1050" dirty="0" err="1"/>
              <a:t>ScTP</a:t>
            </a:r>
            <a:r>
              <a:rPr lang="cs-CZ" sz="1050" dirty="0"/>
              <a:t>. Používá se pro přenosy plné šířky videa, </a:t>
            </a:r>
            <a:r>
              <a:rPr lang="cs-CZ" sz="1050" dirty="0" err="1"/>
              <a:t>teleradiologii</a:t>
            </a:r>
            <a:r>
              <a:rPr lang="cs-CZ" sz="1050" dirty="0"/>
              <a:t>, (např. i vládní správa USA). V současné době se provádí první pokusy s tímto standardem. Ke komerčnímu využití, nejvíce překáží vysoká cena komponentů a především neznalost protokolu i fyzického využití.</a:t>
            </a:r>
          </a:p>
          <a:p>
            <a:pPr>
              <a:buNone/>
              <a:defRPr/>
            </a:pPr>
            <a:endParaRPr lang="cs-CZ" sz="700" dirty="0" smtClean="0"/>
          </a:p>
        </p:txBody>
      </p:sp>
    </p:spTree>
    <p:extLst>
      <p:ext uri="{BB962C8B-B14F-4D97-AF65-F5344CB8AC3E}">
        <p14:creationId xmlns:p14="http://schemas.microsoft.com/office/powerpoint/2010/main" val="134791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PŘENOSOVÁ MÉDIA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dirty="0" smtClean="0"/>
              <a:t>KOAXIÁLNÍ KABEL</a:t>
            </a:r>
          </a:p>
          <a:p>
            <a:pPr>
              <a:buFont typeface="Arial" charset="0"/>
              <a:buNone/>
            </a:pPr>
            <a:r>
              <a:rPr lang="cs-CZ" dirty="0" smtClean="0"/>
              <a:t> 	je asymetrický elektrický kabel s jedním válcovým vnějším vodičem a jedním drátovým nebo trubkovým vodičem vnitřním.</a:t>
            </a:r>
          </a:p>
        </p:txBody>
      </p:sp>
      <p:pic>
        <p:nvPicPr>
          <p:cNvPr id="33796" name="Obrázek 3" descr="koax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9154" y="3148445"/>
            <a:ext cx="3494203" cy="2443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968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PŘENOSOVÁ MÉDIA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cs-CZ" dirty="0" smtClean="0"/>
              <a:t>POUŽITÍ KOAXIÁLNÍHO KABELU: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napáječ vysílacích nebo přijímacích antén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svod od televizní antény, televizní rozvody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kabelová televize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svod od parabolické antény pro družicový přijímač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počítačové sítě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telefonie </a:t>
            </a:r>
            <a:r>
              <a:rPr lang="cs-CZ" dirty="0" smtClean="0"/>
              <a:t> (souhrnný </a:t>
            </a:r>
            <a:r>
              <a:rPr lang="cs-CZ" dirty="0" smtClean="0"/>
              <a:t>název pro obousměrný způsob přenosu lidského hlasu na velkou vzdálenost v reálném </a:t>
            </a:r>
            <a:r>
              <a:rPr lang="cs-CZ" dirty="0" smtClean="0"/>
              <a:t>čase).</a:t>
            </a:r>
            <a:endParaRPr lang="cs-CZ" dirty="0" smtClean="0"/>
          </a:p>
          <a:p>
            <a:pPr>
              <a:buNone/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13341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PŘENOSOVÁ MÉDIA</a:t>
            </a:r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dirty="0" smtClean="0"/>
              <a:t>OPTICKÉ KABELY</a:t>
            </a:r>
          </a:p>
          <a:p>
            <a:pPr>
              <a:buFont typeface="Arial" charset="0"/>
              <a:buNone/>
            </a:pPr>
            <a:r>
              <a:rPr lang="cs-CZ" dirty="0" smtClean="0"/>
              <a:t>RÁDIOVÉ BEZDRÁTOVÉ SPOJE</a:t>
            </a:r>
          </a:p>
          <a:p>
            <a:r>
              <a:rPr lang="cs-CZ" dirty="0" smtClean="0"/>
              <a:t>Bod-Mnoho bodů např. - bezdrátové sítě Wi-Fi, Motorola </a:t>
            </a:r>
            <a:r>
              <a:rPr lang="cs-CZ" dirty="0" err="1" smtClean="0"/>
              <a:t>Canopy</a:t>
            </a:r>
            <a:r>
              <a:rPr lang="cs-CZ" dirty="0" smtClean="0"/>
              <a:t>, </a:t>
            </a:r>
            <a:r>
              <a:rPr lang="cs-CZ" dirty="0" err="1" smtClean="0"/>
              <a:t>Wi</a:t>
            </a:r>
            <a:r>
              <a:rPr lang="cs-CZ" dirty="0" smtClean="0"/>
              <a:t>-Max</a:t>
            </a:r>
          </a:p>
          <a:p>
            <a:r>
              <a:rPr lang="cs-CZ" dirty="0" smtClean="0"/>
              <a:t>Bod-Bod - mikrovlnná pojítka (Wi-Fi, Motorola </a:t>
            </a:r>
            <a:r>
              <a:rPr lang="cs-CZ" dirty="0" err="1" smtClean="0"/>
              <a:t>Canopy</a:t>
            </a:r>
            <a:r>
              <a:rPr lang="cs-CZ" dirty="0" smtClean="0"/>
              <a:t>)</a:t>
            </a:r>
          </a:p>
          <a:p>
            <a:r>
              <a:rPr lang="cs-CZ" dirty="0"/>
              <a:t>BEZDRÁTOVÉ OPTICKÉ SPOJE (laser, infračervené spoje v otevřeném prostoru)</a:t>
            </a:r>
          </a:p>
          <a:p>
            <a:endParaRPr lang="cs-CZ" dirty="0" smtClean="0"/>
          </a:p>
          <a:p>
            <a:pPr>
              <a:buFont typeface="Arial" charset="0"/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7590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TOPOLOGIE SÍTÍ</a:t>
            </a:r>
          </a:p>
        </p:txBody>
      </p:sp>
      <p:sp>
        <p:nvSpPr>
          <p:cNvPr id="378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Klíčovou úlohu v počítačových a informačních sítích mají takzvané </a:t>
            </a:r>
            <a:r>
              <a:rPr lang="cs-CZ" b="1" dirty="0" smtClean="0"/>
              <a:t>aktivní síťové prvky.</a:t>
            </a:r>
            <a:r>
              <a:rPr lang="cs-CZ" dirty="0" smtClean="0"/>
              <a:t> Jejich úkolem je sdružovat či rozbočovat komunikační kanály, provádět přeměnu druhu </a:t>
            </a:r>
            <a:r>
              <a:rPr lang="cs-CZ" dirty="0" smtClean="0">
                <a:hlinkClick r:id="rId2" action="ppaction://hlinkfile" tooltip="Rozhraní"/>
              </a:rPr>
              <a:t>rozhraní</a:t>
            </a:r>
            <a:r>
              <a:rPr lang="cs-CZ" dirty="0" smtClean="0"/>
              <a:t> a zajišťovat různé řídicí a bezpečnostní funkce v síti.</a:t>
            </a:r>
          </a:p>
        </p:txBody>
      </p:sp>
    </p:spTree>
    <p:extLst>
      <p:ext uri="{BB962C8B-B14F-4D97-AF65-F5344CB8AC3E}">
        <p14:creationId xmlns:p14="http://schemas.microsoft.com/office/powerpoint/2010/main" val="376747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TOPOLOGIE SÍTÍ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b="1" dirty="0" smtClean="0"/>
              <a:t>Sběrnicová topologie</a:t>
            </a:r>
            <a:r>
              <a:rPr lang="cs-CZ" dirty="0" smtClean="0"/>
              <a:t> (anglicky </a:t>
            </a:r>
            <a:r>
              <a:rPr lang="cs-CZ" i="1" dirty="0" smtClean="0"/>
              <a:t>Bus </a:t>
            </a:r>
            <a:r>
              <a:rPr lang="cs-CZ" i="1" dirty="0" err="1" smtClean="0"/>
              <a:t>topology</a:t>
            </a:r>
            <a:r>
              <a:rPr lang="cs-CZ" dirty="0" smtClean="0"/>
              <a:t>) je způsob zapojení počítačů do </a:t>
            </a:r>
            <a:r>
              <a:rPr lang="cs-CZ" dirty="0" smtClean="0">
                <a:hlinkClick r:id="rId2" action="ppaction://hlinkfile" tooltip="Počítačová síť"/>
              </a:rPr>
              <a:t>počítačové sítě</a:t>
            </a:r>
            <a:r>
              <a:rPr lang="cs-CZ" dirty="0" smtClean="0"/>
              <a:t>. Spojení zprostředkovává jediné přenosové médium (</a:t>
            </a:r>
            <a:r>
              <a:rPr lang="cs-CZ" dirty="0" smtClean="0">
                <a:hlinkClick r:id="rId3" action="ppaction://hlinkfile" tooltip="Sběrnice"/>
              </a:rPr>
              <a:t>sběrnice</a:t>
            </a:r>
            <a:r>
              <a:rPr lang="cs-CZ" dirty="0" smtClean="0"/>
              <a:t>), ke kterému jsou připojeny všechny uzly sítě (koncové počítače).</a:t>
            </a:r>
          </a:p>
          <a:p>
            <a:pPr>
              <a:defRPr/>
            </a:pPr>
            <a:r>
              <a:rPr lang="cs-CZ" dirty="0" smtClean="0"/>
              <a:t>Sběrnice je jednoduché zapojení, má nízké pořizovací náklady, avšak také své nevýhody. Problém nastává, jakmile chtějí dva klienti na síti vysílat ve stejný okamžik - vzniká kolize. Vzhledem k tomu, že se tato situace děje poměrně často, musí mít systémy, které používají ke vzájemné komunikaci sběrnicovou topologii implementované schéma pro vyvarování se takových kolizí. V počítačových sítích se používá tzv. systém náhodného přístupu (</a:t>
            </a:r>
            <a:r>
              <a:rPr lang="cs-CZ" dirty="0" smtClean="0">
                <a:hlinkClick r:id="rId4" action="ppaction://hlinkfile" tooltip="CSMA"/>
              </a:rPr>
              <a:t>CSMA</a:t>
            </a:r>
            <a:r>
              <a:rPr lang="cs-CZ" dirty="0" smtClean="0"/>
              <a:t>), který se kolizím snaží předcházet a v případě že nastanou - řeší je.</a:t>
            </a:r>
          </a:p>
          <a:p>
            <a:pPr>
              <a:defRPr/>
            </a:pPr>
            <a:endParaRPr lang="cs-CZ" dirty="0" smtClean="0"/>
          </a:p>
        </p:txBody>
      </p:sp>
      <p:pic>
        <p:nvPicPr>
          <p:cNvPr id="4" name="Zástupný symbol pro obsah 3" descr="NetworkTopology-Bus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593281" y="4377211"/>
            <a:ext cx="3359295" cy="197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8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TOPOLOGIE SÍTÍ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dirty="0" smtClean="0"/>
              <a:t>V počítačových sítích pojem </a:t>
            </a:r>
            <a:r>
              <a:rPr lang="cs-CZ" b="1" dirty="0" smtClean="0"/>
              <a:t>hvězdicová topologie</a:t>
            </a:r>
            <a:r>
              <a:rPr lang="cs-CZ" dirty="0" smtClean="0"/>
              <a:t> označuje propojení počítačů do útvaru tvarem připomínající </a:t>
            </a:r>
            <a:r>
              <a:rPr lang="cs-CZ" dirty="0" smtClean="0"/>
              <a:t>hvězdici</a:t>
            </a:r>
            <a:r>
              <a:rPr lang="cs-CZ" dirty="0" smtClean="0"/>
              <a:t>. Jedná se o nejpoužívanější způsob propojování počítačů do počítačové sítě. Každý počítač je připojený pomocí kabelu (UTP, STP) k centrálnímu prvku hubu nebo </a:t>
            </a:r>
            <a:r>
              <a:rPr lang="cs-CZ" dirty="0" err="1" smtClean="0">
                <a:hlinkClick r:id="rId2" action="ppaction://hlinkfile" tooltip="Switch"/>
              </a:rPr>
              <a:t>switchi</a:t>
            </a:r>
            <a:r>
              <a:rPr lang="cs-CZ" dirty="0" smtClean="0"/>
              <a:t>. Mezi každými dvěma stanicemi existuje vždy jen jedna cesta. Toto zapojení pochází z počátků používání výpočetní techniky, kdy byly počítače připojeny k centrálnímu počítači (</a:t>
            </a:r>
            <a:r>
              <a:rPr lang="cs-CZ" dirty="0" smtClean="0">
                <a:hlinkClick r:id="rId3" action="ppaction://hlinkfile" tooltip="Mainframe"/>
              </a:rPr>
              <a:t>mainframe</a:t>
            </a:r>
            <a:r>
              <a:rPr lang="cs-CZ" dirty="0" smtClean="0"/>
              <a:t>).</a:t>
            </a:r>
          </a:p>
          <a:p>
            <a:pPr>
              <a:defRPr/>
            </a:pPr>
            <a:r>
              <a:rPr lang="cs-CZ" dirty="0" smtClean="0"/>
              <a:t>Při zkolabování </a:t>
            </a:r>
            <a:r>
              <a:rPr lang="cs-CZ" dirty="0" smtClean="0">
                <a:hlinkClick r:id="rId4" action="ppaction://hlinkfile" tooltip="Hub"/>
              </a:rPr>
              <a:t>hubu</a:t>
            </a:r>
            <a:r>
              <a:rPr lang="cs-CZ" dirty="0" smtClean="0"/>
              <a:t> zkolabuje celá síť. Proto je dobré chránit ho před výpadkem el. proudu záložním zdrojem energie (</a:t>
            </a:r>
            <a:r>
              <a:rPr lang="cs-CZ" dirty="0" smtClean="0">
                <a:hlinkClick r:id="rId5" action="ppaction://hlinkfile" tooltip="UPS"/>
              </a:rPr>
              <a:t>UPS</a:t>
            </a:r>
            <a:r>
              <a:rPr lang="cs-CZ" dirty="0" smtClean="0"/>
              <a:t>).</a:t>
            </a:r>
          </a:p>
          <a:p>
            <a:pPr>
              <a:defRPr/>
            </a:pPr>
            <a:endParaRPr lang="cs-CZ" dirty="0" smtClean="0"/>
          </a:p>
        </p:txBody>
      </p:sp>
      <p:pic>
        <p:nvPicPr>
          <p:cNvPr id="4" name="Zástupný symbol pro obsah 3" descr="Hvězdicová_topologi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0799" y="3857414"/>
            <a:ext cx="3294881" cy="247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4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TOPOLOGIE SÍTÍ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7693429" cy="4023360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cs-CZ" dirty="0" smtClean="0"/>
              <a:t>V počítačových sítích pojem </a:t>
            </a:r>
            <a:r>
              <a:rPr lang="cs-CZ" b="1" dirty="0" smtClean="0"/>
              <a:t>kruhová topologie</a:t>
            </a:r>
            <a:r>
              <a:rPr lang="cs-CZ" dirty="0" smtClean="0"/>
              <a:t> označuje zapojení, kde je jeden uzel připojen k dalším dvěma uzlům tak, že vytvoří kruh. </a:t>
            </a:r>
            <a:r>
              <a:rPr lang="cs-CZ" b="1" dirty="0" smtClean="0"/>
              <a:t>Kruhová topologie</a:t>
            </a:r>
            <a:r>
              <a:rPr lang="cs-CZ" dirty="0" smtClean="0"/>
              <a:t> je méně efektivní než hvězdicová topologie, protože v ní musí data projít přes mnoho uzlů než se dostanou ke svému cíli. Například pokud má daná kruhová síť osm počítačů, musí data z prvního počítače projít na čtvrtý počítač přes počítače dva a tři PC 1 -&gt; PC 2 -&gt; PC 3 -&gt; PC 4). Mohou také jít opačným směrem, tedy z prvního počítače přes osmý, sedmý, šestý, pátý na čtvrtý (PC 1 -&gt; PC 8 -&gt; PC 7 -&gt; PC 6 -&gt; PC 5 -&gt; PC 4). Tato metoda je pomalejší, protože data musí projít přes více počítačů.</a:t>
            </a:r>
            <a:r>
              <a:rPr lang="cs-CZ" b="1" dirty="0" smtClean="0"/>
              <a:t>Kruhová topologie</a:t>
            </a:r>
            <a:r>
              <a:rPr lang="cs-CZ" dirty="0" smtClean="0"/>
              <a:t> má také nevýhodu v tom, že pokud zkolabuje jeden uzel, zkolabuje celá síť, protože k funkčnosti potřebuje, aby byl celý okruh v pořádku.</a:t>
            </a:r>
          </a:p>
          <a:p>
            <a:pPr>
              <a:defRPr/>
            </a:pPr>
            <a:r>
              <a:rPr lang="cs-CZ" dirty="0" err="1" smtClean="0"/>
              <a:t>Technoligie</a:t>
            </a:r>
            <a:r>
              <a:rPr lang="cs-CZ" dirty="0" smtClean="0"/>
              <a:t> </a:t>
            </a:r>
            <a:r>
              <a:rPr lang="cs-CZ" dirty="0" err="1" smtClean="0"/>
              <a:t>Token</a:t>
            </a:r>
            <a:r>
              <a:rPr lang="cs-CZ" dirty="0" smtClean="0"/>
              <a:t> ring je </a:t>
            </a:r>
            <a:r>
              <a:rPr lang="cs-CZ" b="1" dirty="0" smtClean="0"/>
              <a:t>Kruhovou topologií</a:t>
            </a:r>
            <a:r>
              <a:rPr lang="cs-CZ" dirty="0" smtClean="0"/>
              <a:t> jen na logické úrovni, fyzicky se jedná o topologii hvězdicovou topologii.</a:t>
            </a:r>
          </a:p>
          <a:p>
            <a:pPr>
              <a:buNone/>
              <a:defRPr/>
            </a:pPr>
            <a:endParaRPr lang="cs-CZ" dirty="0" smtClean="0"/>
          </a:p>
        </p:txBody>
      </p:sp>
      <p:pic>
        <p:nvPicPr>
          <p:cNvPr id="4" name="Zástupný symbol pro obsah 3" descr="Kruhová_topolog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0709" y="1987051"/>
            <a:ext cx="3158836" cy="289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1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TOPOLOGIE SÍTÍ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cs-CZ" dirty="0" smtClean="0"/>
              <a:t>	V počítačových sítích pojem </a:t>
            </a:r>
            <a:r>
              <a:rPr lang="cs-CZ" b="1" dirty="0" smtClean="0"/>
              <a:t>stromová topologie</a:t>
            </a:r>
            <a:r>
              <a:rPr lang="cs-CZ" dirty="0" smtClean="0"/>
              <a:t> označuje propojení počítačů do útvaru tvarem připomínající strom. Vycházejí z hvězdicové topologie spojením aktivních síťových prvků, které jsou v centrech jednotlivých hvězd. Takovéto propojení se používá především v rozsáhlých </a:t>
            </a:r>
            <a:r>
              <a:rPr lang="cs-CZ" u="sng" dirty="0" smtClean="0"/>
              <a:t>počítačových sítích</a:t>
            </a:r>
            <a:r>
              <a:rPr lang="cs-CZ" dirty="0" smtClean="0"/>
              <a:t> ve velkých firmách. Jednotlivé hvězdice často představují jednotlivá oddělení firmy, patra budovy nebo celé budovy. Tyto hvězdice jsou pak znovu spojeny hvězdicovitým způsobem.</a:t>
            </a:r>
          </a:p>
        </p:txBody>
      </p:sp>
    </p:spTree>
    <p:extLst>
      <p:ext uri="{BB962C8B-B14F-4D97-AF65-F5344CB8AC3E}">
        <p14:creationId xmlns:p14="http://schemas.microsoft.com/office/powerpoint/2010/main" val="3238381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Sítě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sz="2400" dirty="0"/>
              <a:t>TYPY SÍTĚ Z HLEDISKA ROZLEHLOSTI A ÚČELU:</a:t>
            </a:r>
          </a:p>
          <a:p>
            <a:pPr>
              <a:buFont typeface="Arial" charset="0"/>
              <a:buNone/>
            </a:pPr>
            <a:endParaRPr lang="cs-CZ" dirty="0" smtClean="0"/>
          </a:p>
          <a:p>
            <a:pPr>
              <a:buFont typeface="Arial" charset="0"/>
              <a:buNone/>
            </a:pPr>
            <a:r>
              <a:rPr lang="cs-CZ" dirty="0" smtClean="0"/>
              <a:t>LAN – </a:t>
            </a:r>
            <a:r>
              <a:rPr lang="cs-CZ" dirty="0" err="1" smtClean="0"/>
              <a:t>Local</a:t>
            </a:r>
            <a:r>
              <a:rPr lang="cs-CZ" dirty="0" smtClean="0"/>
              <a:t> Area Network</a:t>
            </a:r>
          </a:p>
          <a:p>
            <a:pPr>
              <a:buFont typeface="Arial" charset="0"/>
              <a:buNone/>
            </a:pPr>
            <a:r>
              <a:rPr lang="cs-CZ" dirty="0" smtClean="0"/>
              <a:t>MAN – Metropolitan Area Network </a:t>
            </a:r>
          </a:p>
          <a:p>
            <a:pPr>
              <a:buFont typeface="Arial" charset="0"/>
              <a:buNone/>
            </a:pPr>
            <a:r>
              <a:rPr lang="cs-CZ" dirty="0" smtClean="0"/>
              <a:t>WAN – </a:t>
            </a:r>
            <a:r>
              <a:rPr lang="cs-CZ" dirty="0" err="1" smtClean="0"/>
              <a:t>Wide</a:t>
            </a:r>
            <a:r>
              <a:rPr lang="cs-CZ" dirty="0" smtClean="0"/>
              <a:t> Area Network (Internet)</a:t>
            </a:r>
          </a:p>
          <a:p>
            <a:pPr>
              <a:buFont typeface="Arial" charset="0"/>
              <a:buNone/>
            </a:pPr>
            <a:r>
              <a:rPr lang="cs-CZ" dirty="0" smtClean="0"/>
              <a:t>PAN – </a:t>
            </a:r>
            <a:r>
              <a:rPr lang="cs-CZ" dirty="0" err="1" smtClean="0"/>
              <a:t>Personal</a:t>
            </a:r>
            <a:r>
              <a:rPr lang="cs-CZ" dirty="0" smtClean="0"/>
              <a:t> Area Network (PDA, mobil)</a:t>
            </a:r>
          </a:p>
        </p:txBody>
      </p:sp>
    </p:spTree>
    <p:extLst>
      <p:ext uri="{BB962C8B-B14F-4D97-AF65-F5344CB8AC3E}">
        <p14:creationId xmlns:p14="http://schemas.microsoft.com/office/powerpoint/2010/main" val="68043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PAN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4596938" cy="4023360"/>
          </a:xfrm>
        </p:spPr>
        <p:txBody>
          <a:bodyPr/>
          <a:lstStyle/>
          <a:p>
            <a:r>
              <a:rPr lang="cs-CZ" dirty="0" smtClean="0"/>
              <a:t>Osobní počítačové sítě si nekladou za cíl co nejvyšší přenosovou rychlost (ta u PAN typicky nepřekračuje jednotky </a:t>
            </a:r>
            <a:r>
              <a:rPr lang="cs-CZ" dirty="0" err="1" smtClean="0"/>
              <a:t>Mbit</a:t>
            </a:r>
            <a:r>
              <a:rPr lang="cs-CZ" dirty="0" smtClean="0"/>
              <a:t>/s), jako spíše odolnost proti rušení, nízkou spotřebu energie nebo snadnou </a:t>
            </a:r>
            <a:r>
              <a:rPr lang="cs-CZ" dirty="0" err="1" smtClean="0"/>
              <a:t>konfigurovatelnost</a:t>
            </a:r>
            <a:r>
              <a:rPr lang="cs-CZ" dirty="0" smtClean="0"/>
              <a:t>. Jejich dosah je typicky pouze několik metrů. </a:t>
            </a:r>
          </a:p>
        </p:txBody>
      </p:sp>
      <p:pic>
        <p:nvPicPr>
          <p:cNvPr id="4" name="Zástupný symbol pro obsah 3" descr="P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401" y="2048645"/>
            <a:ext cx="3809524" cy="309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1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LAN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4732020" cy="4023360"/>
          </a:xfrm>
        </p:spPr>
        <p:txBody>
          <a:bodyPr/>
          <a:lstStyle/>
          <a:p>
            <a:r>
              <a:rPr lang="cs-CZ" dirty="0" smtClean="0"/>
              <a:t>Lokální sítě propojují koncové uzly typu počítač, tiskárna, server. LAN jsou vždy v soukromé správě a působí na malém území. Připojená zařízení pracují v režimu bez navazování spojení, sdílí jeden přenosový prostředek (drát, radiové vlny), ke kterému je umožněn mnohonásobný přístup.</a:t>
            </a:r>
          </a:p>
        </p:txBody>
      </p:sp>
      <p:pic>
        <p:nvPicPr>
          <p:cNvPr id="4" name="Zástupný symbol pro obsah 3" descr="l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599" y="2075931"/>
            <a:ext cx="3491345" cy="304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6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MAN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>
          <a:xfrm>
            <a:off x="1242753" y="1839192"/>
            <a:ext cx="4347556" cy="4023360"/>
          </a:xfrm>
        </p:spPr>
        <p:txBody>
          <a:bodyPr>
            <a:normAutofit/>
          </a:bodyPr>
          <a:lstStyle/>
          <a:p>
            <a:r>
              <a:rPr lang="cs-CZ" dirty="0" smtClean="0"/>
              <a:t>Metropolitní sítě umožňují rozšíření působnosti lokálních sítí jejich prodloužením, zvýšením počtu připojených stanic a zvýšením rychlosti. Rychlost MAN sítí bývá vysoká a svým charakterem se řadí k sítím LAN. Sítě mohou být jak soukromé, tak veřejné, které provozovatel pronajímá různým uživatelům.</a:t>
            </a:r>
          </a:p>
        </p:txBody>
      </p:sp>
      <p:pic>
        <p:nvPicPr>
          <p:cNvPr id="4" name="Zástupný symbol pro obsah 3" descr="Metropolitan-Area-Network-MAN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1839192"/>
            <a:ext cx="4551958" cy="354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0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WAN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5064529" cy="402336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dirty="0" smtClean="0"/>
              <a:t>Rozlehlé sítě umožňují komunikaci na velké vzdálenosti. Bývají obvykle veřejné, ale existují i soukromé WAN sítě. Typicky pracují prostřednictvím komunikace se spojením, které nepoužívají sdílený přenosový prostředek.</a:t>
            </a:r>
          </a:p>
          <a:p>
            <a:pPr>
              <a:defRPr/>
            </a:pPr>
            <a:r>
              <a:rPr lang="cs-CZ" dirty="0" smtClean="0"/>
              <a:t>Přenosové rychlosti se velmi liší podle typu sítě. Začínají na desítkách </a:t>
            </a:r>
            <a:r>
              <a:rPr lang="cs-CZ" dirty="0" err="1" smtClean="0"/>
              <a:t>kbit</a:t>
            </a:r>
            <a:r>
              <a:rPr lang="cs-CZ" dirty="0" smtClean="0"/>
              <a:t>/s, ale dosahují i rychlostí řádu </a:t>
            </a:r>
            <a:r>
              <a:rPr lang="cs-CZ" dirty="0" err="1" smtClean="0"/>
              <a:t>Gbit</a:t>
            </a:r>
            <a:r>
              <a:rPr lang="cs-CZ" dirty="0" smtClean="0"/>
              <a:t>/s. Příkladem takové sítě může být Internet.</a:t>
            </a:r>
          </a:p>
          <a:p>
            <a:pPr>
              <a:defRPr/>
            </a:pPr>
            <a:endParaRPr lang="cs-CZ" dirty="0" smtClean="0"/>
          </a:p>
        </p:txBody>
      </p:sp>
      <p:pic>
        <p:nvPicPr>
          <p:cNvPr id="4" name="Zástupný symbol pro obsah 3" descr="wan-networ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249" y="1924396"/>
            <a:ext cx="4916663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Komunikace KLIENT-SERVER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5168438" cy="4023360"/>
          </a:xfrm>
        </p:spPr>
        <p:txBody>
          <a:bodyPr rtlCol="0">
            <a:normAutofit/>
          </a:bodyPr>
          <a:lstStyle/>
          <a:p>
            <a:pPr>
              <a:defRPr/>
            </a:pPr>
            <a:endParaRPr lang="cs-CZ" dirty="0" smtClean="0"/>
          </a:p>
          <a:p>
            <a:pPr>
              <a:buNone/>
              <a:defRPr/>
            </a:pPr>
            <a:r>
              <a:rPr lang="cs-CZ" dirty="0" smtClean="0"/>
              <a:t>• </a:t>
            </a:r>
            <a:r>
              <a:rPr lang="nb-NO" dirty="0" smtClean="0"/>
              <a:t>Uživatel spouští klienta, aby vytvořil požadavek. </a:t>
            </a:r>
          </a:p>
          <a:p>
            <a:pPr>
              <a:buNone/>
              <a:defRPr/>
            </a:pPr>
            <a:r>
              <a:rPr lang="cs-CZ" dirty="0" smtClean="0"/>
              <a:t>• Klient kontaktuje server. </a:t>
            </a:r>
          </a:p>
          <a:p>
            <a:pPr>
              <a:buNone/>
              <a:defRPr/>
            </a:pPr>
            <a:r>
              <a:rPr lang="cs-CZ" dirty="0" smtClean="0"/>
              <a:t>• Klient odesílá požadavek serveru. </a:t>
            </a:r>
          </a:p>
          <a:p>
            <a:pPr>
              <a:buNone/>
              <a:defRPr/>
            </a:pPr>
            <a:r>
              <a:rPr lang="cs-CZ" dirty="0" smtClean="0"/>
              <a:t>• Server analyzuje požadavek. </a:t>
            </a:r>
          </a:p>
          <a:p>
            <a:pPr>
              <a:buNone/>
              <a:defRPr/>
            </a:pPr>
            <a:r>
              <a:rPr lang="cs-CZ" dirty="0" smtClean="0"/>
              <a:t>• Server zpracovává požadavek. </a:t>
            </a:r>
          </a:p>
          <a:p>
            <a:pPr>
              <a:buNone/>
              <a:defRPr/>
            </a:pPr>
            <a:r>
              <a:rPr lang="cs-CZ" dirty="0" smtClean="0"/>
              <a:t>• Server odesílá výsledky klientovi. </a:t>
            </a:r>
          </a:p>
          <a:p>
            <a:pPr>
              <a:buNone/>
              <a:defRPr/>
            </a:pPr>
            <a:r>
              <a:rPr lang="cs-CZ" dirty="0" smtClean="0"/>
              <a:t>• Klient výsledky prezentuje uživateli. </a:t>
            </a:r>
          </a:p>
          <a:p>
            <a:pPr>
              <a:buNone/>
              <a:defRPr/>
            </a:pPr>
            <a:r>
              <a:rPr lang="pl-PL" dirty="0" smtClean="0"/>
              <a:t>• Cyklus se opakuje, dokud je to potřeba. </a:t>
            </a:r>
          </a:p>
        </p:txBody>
      </p:sp>
      <p:pic>
        <p:nvPicPr>
          <p:cNvPr id="4" name="Obrázek 3" descr="client server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7963" y="1737360"/>
            <a:ext cx="6207414" cy="442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074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Síť dle vztahu stanic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4721629" cy="4023360"/>
          </a:xfrm>
        </p:spPr>
        <p:txBody>
          <a:bodyPr rtlCol="0">
            <a:normAutofit lnSpcReduction="10000"/>
          </a:bodyPr>
          <a:lstStyle/>
          <a:p>
            <a:pPr>
              <a:buNone/>
              <a:defRPr/>
            </a:pPr>
            <a:r>
              <a:rPr lang="cs-CZ" dirty="0" smtClean="0"/>
              <a:t>PEER TO PEER (doslova </a:t>
            </a:r>
            <a:r>
              <a:rPr lang="cs-CZ" i="1" dirty="0" smtClean="0"/>
              <a:t>rovný s rovným</a:t>
            </a:r>
            <a:r>
              <a:rPr lang="cs-CZ" dirty="0" smtClean="0"/>
              <a:t>),</a:t>
            </a:r>
          </a:p>
          <a:p>
            <a:pPr>
              <a:buNone/>
              <a:defRPr/>
            </a:pPr>
            <a:r>
              <a:rPr lang="cs-CZ" dirty="0" smtClean="0"/>
              <a:t>	</a:t>
            </a:r>
            <a:r>
              <a:rPr lang="cs-CZ" b="1" dirty="0" smtClean="0"/>
              <a:t>P2P</a:t>
            </a:r>
            <a:r>
              <a:rPr lang="cs-CZ" dirty="0" smtClean="0"/>
              <a:t> nebo </a:t>
            </a:r>
            <a:r>
              <a:rPr lang="cs-CZ" b="1" dirty="0" smtClean="0"/>
              <a:t>klient-klient</a:t>
            </a:r>
            <a:r>
              <a:rPr lang="cs-CZ" dirty="0" smtClean="0"/>
              <a:t> je označení architektury počítačových sítí, ve které spolu komunikují přímo jednotliví klienti (uživatelé). Opakem je architektura klient-server, ve které jednotliví klienti komunikují vždy s centrálním serverem či servery, prostřednictvím kterého i komunikují s jinými klienty, pokud je to potřeba. </a:t>
            </a:r>
          </a:p>
          <a:p>
            <a:pPr>
              <a:buNone/>
              <a:defRPr/>
            </a:pPr>
            <a:r>
              <a:rPr lang="cs-CZ" dirty="0" smtClean="0"/>
              <a:t>	Čistá P2P architektura vůbec pojem </a:t>
            </a:r>
            <a:r>
              <a:rPr lang="cs-CZ" i="1" dirty="0" smtClean="0"/>
              <a:t>server</a:t>
            </a:r>
            <a:r>
              <a:rPr lang="cs-CZ" dirty="0" smtClean="0"/>
              <a:t> nezná, všechny uzly sítě jsou si rovnocenné (a působí současně jako klienti i servery pro jiné klienty). </a:t>
            </a:r>
          </a:p>
        </p:txBody>
      </p:sp>
      <p:pic>
        <p:nvPicPr>
          <p:cNvPr id="4" name="Obrázek 3" descr="best-p2p-applications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7128" y="831272"/>
            <a:ext cx="400903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301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</TotalTime>
  <Words>376</Words>
  <Application>Microsoft Office PowerPoint</Application>
  <PresentationFormat>Širokoúhlá obrazovka</PresentationFormat>
  <Paragraphs>108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Retrospektiva</vt:lpstr>
      <vt:lpstr>Informační management II - Technické prostředky podnikové infrastruktury (pokračování)</vt:lpstr>
      <vt:lpstr>Síť</vt:lpstr>
      <vt:lpstr>Sítě</vt:lpstr>
      <vt:lpstr>PAN</vt:lpstr>
      <vt:lpstr>LAN</vt:lpstr>
      <vt:lpstr>MAN</vt:lpstr>
      <vt:lpstr>WAN</vt:lpstr>
      <vt:lpstr>Komunikace KLIENT-SERVER</vt:lpstr>
      <vt:lpstr>Síť dle vztahu stanic</vt:lpstr>
      <vt:lpstr>PRVKY SÍŤOVÉ ARCHITEKTURY</vt:lpstr>
      <vt:lpstr>PRVKY SÍŤOVÉ ARCHITEKTURY</vt:lpstr>
      <vt:lpstr>PRVKY SÍŤOVÉ ARCHITEKTURY</vt:lpstr>
      <vt:lpstr>PRVKY SÍŤOVÉ ARCHITEKTURY</vt:lpstr>
      <vt:lpstr>PRVKY SÍŤOVÉ ARCHITEKTURY</vt:lpstr>
      <vt:lpstr>PRVKY SÍŤOVÉ ARCHITEKTURY</vt:lpstr>
      <vt:lpstr>UZLY &amp; KONCOVÁ ZAŘÍZENÍ</vt:lpstr>
      <vt:lpstr>TECHNICKÉ PROSTŘEDY SÍTÍ</vt:lpstr>
      <vt:lpstr>PŘENOSOVÁ MÉDIA</vt:lpstr>
      <vt:lpstr>PŘENOSOVÁ MÉDIA</vt:lpstr>
      <vt:lpstr>PŘENOSOVÁ MÉDIA</vt:lpstr>
      <vt:lpstr>PŘENOSOVÁ MÉDIA</vt:lpstr>
      <vt:lpstr>PŘENOSOVÁ MÉDIA</vt:lpstr>
      <vt:lpstr>PŘENOSOVÁ MÉDIA</vt:lpstr>
      <vt:lpstr>TOPOLOGIE SÍTÍ</vt:lpstr>
      <vt:lpstr>TOPOLOGIE SÍTÍ</vt:lpstr>
      <vt:lpstr>TOPOLOGIE SÍTÍ</vt:lpstr>
      <vt:lpstr>TOPOLOGIE SÍTÍ</vt:lpstr>
      <vt:lpstr>TOPOLOGIE SÍTÍ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management II - Technické prostředky podnikové infrastruktury (pokračování)</dc:title>
  <dc:creator>Honza Matula</dc:creator>
  <cp:lastModifiedBy>Honza Matula</cp:lastModifiedBy>
  <cp:revision>2</cp:revision>
  <dcterms:created xsi:type="dcterms:W3CDTF">2014-03-14T06:35:26Z</dcterms:created>
  <dcterms:modified xsi:type="dcterms:W3CDTF">2014-03-14T08:17:05Z</dcterms:modified>
</cp:coreProperties>
</file>