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46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15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11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38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55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48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88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97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6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22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42747-0A23-4F8F-97EF-96CE713B4C4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28DFF-25F8-476A-9D8B-ED2D38BC4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72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Otevřené vzdělávací technologie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41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otevřeného designu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nadbytek informačních zdrojů vyžaduje transformaci přístupu k výuce a vzdělávání </a:t>
            </a:r>
            <a:r>
              <a:rPr lang="cs-CZ" dirty="0" smtClean="0"/>
              <a:t>otevřené </a:t>
            </a:r>
            <a:r>
              <a:rPr lang="cs-CZ" dirty="0" smtClean="0"/>
              <a:t>vzdělávací technologie – nejen otevřené technologie, ale i organizační proces</a:t>
            </a:r>
          </a:p>
          <a:p>
            <a:r>
              <a:rPr lang="cs-CZ" dirty="0" smtClean="0"/>
              <a:t>problémy s designem a evaluací: </a:t>
            </a:r>
          </a:p>
          <a:p>
            <a:pPr marL="0" indent="0">
              <a:buNone/>
            </a:pPr>
            <a:r>
              <a:rPr lang="cs-CZ" dirty="0" smtClean="0"/>
              <a:t>- problém měřítka: rozsáhlé projekty napříč institucemi</a:t>
            </a:r>
            <a:endParaRPr lang="cs-CZ" dirty="0"/>
          </a:p>
          <a:p>
            <a:r>
              <a:rPr lang="cs-CZ" dirty="0" smtClean="0"/>
              <a:t>rozšiřitelnost - souvisí s vlastnictvím, technologie rozvíjeny mezinárodními konsorcii institucí </a:t>
            </a:r>
          </a:p>
          <a:p>
            <a:r>
              <a:rPr lang="cs-CZ" dirty="0" smtClean="0"/>
              <a:t>kdo je uživatelem a kdo podílníkem?</a:t>
            </a:r>
          </a:p>
          <a:p>
            <a:r>
              <a:rPr lang="cs-CZ" dirty="0" smtClean="0"/>
              <a:t>jak je zapojit do designu?</a:t>
            </a:r>
          </a:p>
          <a:p>
            <a:r>
              <a:rPr lang="cs-CZ" dirty="0" smtClean="0"/>
              <a:t>jak vyvažovat místní a komunitní potřeby, když se rozcházejí? (potřeba uživatele instituce x širší komunity)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62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Design vzdělávacích technologií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open source, přístupnost, </a:t>
            </a:r>
            <a:r>
              <a:rPr lang="cs-CZ" dirty="0" smtClean="0"/>
              <a:t>vlastnictví</a:t>
            </a:r>
          </a:p>
          <a:p>
            <a:r>
              <a:rPr lang="cs-CZ" dirty="0" err="1" smtClean="0"/>
              <a:t>Protihierarchický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Kombinace komerčních a open source technologií</a:t>
            </a:r>
          </a:p>
          <a:p>
            <a:r>
              <a:rPr lang="cs-CZ" dirty="0" smtClean="0"/>
              <a:t>tradičně - kontrolní struktury založené na rolích: instruktor, vyučující, student</a:t>
            </a:r>
          </a:p>
          <a:p>
            <a:r>
              <a:rPr lang="cs-CZ" dirty="0" smtClean="0"/>
              <a:t>koncept instruktorem vedeného kurzu – omezená možnost přístupu k vnějšímu světu</a:t>
            </a:r>
          </a:p>
          <a:p>
            <a:r>
              <a:rPr lang="cs-CZ" dirty="0" smtClean="0"/>
              <a:t>moderně: </a:t>
            </a:r>
            <a:r>
              <a:rPr lang="cs-CZ" dirty="0" err="1" smtClean="0"/>
              <a:t>kontinuun</a:t>
            </a:r>
            <a:r>
              <a:rPr lang="cs-CZ" dirty="0" smtClean="0"/>
              <a:t> napříč učením a výukou – </a:t>
            </a:r>
            <a:r>
              <a:rPr lang="cs-CZ" dirty="0" err="1" smtClean="0"/>
              <a:t>předpřidělené</a:t>
            </a:r>
            <a:r>
              <a:rPr lang="cs-CZ" dirty="0" smtClean="0"/>
              <a:t> role skupinám uživatelů k individuálním zdrojům: vznik hierarchií a skupin s přiděleným </a:t>
            </a:r>
            <a:r>
              <a:rPr lang="cs-CZ" dirty="0" err="1" smtClean="0"/>
              <a:t>přáístupem</a:t>
            </a:r>
            <a:r>
              <a:rPr lang="cs-CZ" dirty="0" smtClean="0"/>
              <a:t>, část zdrojů přístupná vnějšímu světu</a:t>
            </a:r>
          </a:p>
          <a:p>
            <a:r>
              <a:rPr lang="cs-CZ" dirty="0" smtClean="0"/>
              <a:t>př. </a:t>
            </a:r>
            <a:r>
              <a:rPr lang="cs-CZ" dirty="0" err="1" smtClean="0"/>
              <a:t>Bodington</a:t>
            </a:r>
            <a:r>
              <a:rPr lang="cs-CZ" dirty="0" smtClean="0"/>
              <a:t> (Oxford </a:t>
            </a:r>
            <a:r>
              <a:rPr lang="cs-CZ" dirty="0" err="1" smtClean="0"/>
              <a:t>uni</a:t>
            </a:r>
            <a:r>
              <a:rPr lang="cs-CZ" dirty="0" smtClean="0"/>
              <a:t>.) – open source LMS</a:t>
            </a:r>
          </a:p>
          <a:p>
            <a:r>
              <a:rPr lang="cs-CZ" dirty="0" smtClean="0"/>
              <a:t>bariéry: týkají se i učitelů – sdílení poznámek, slajdů, seznamů četby</a:t>
            </a:r>
          </a:p>
          <a:p>
            <a:r>
              <a:rPr lang="cs-CZ" dirty="0" smtClean="0"/>
              <a:t>technické </a:t>
            </a:r>
            <a:r>
              <a:rPr lang="cs-CZ" dirty="0" err="1" smtClean="0"/>
              <a:t>afordance</a:t>
            </a:r>
            <a:r>
              <a:rPr lang="cs-CZ" dirty="0" smtClean="0"/>
              <a:t> – sdílení výukových materiálů uvnitř a mezi institucemi – podpora málo viditelné komunity vyučování</a:t>
            </a:r>
          </a:p>
        </p:txBody>
      </p:sp>
    </p:spTree>
    <p:extLst>
      <p:ext uri="{BB962C8B-B14F-4D97-AF65-F5344CB8AC3E}">
        <p14:creationId xmlns:p14="http://schemas.microsoft.com/office/powerpoint/2010/main" val="115409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vzdělávacích technologií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design pro přístup</a:t>
            </a:r>
          </a:p>
          <a:p>
            <a:r>
              <a:rPr lang="cs-CZ" dirty="0" smtClean="0"/>
              <a:t>design pro zprostředkování</a:t>
            </a:r>
          </a:p>
          <a:p>
            <a:r>
              <a:rPr lang="cs-CZ" dirty="0" smtClean="0"/>
              <a:t>design pro vlastnictví</a:t>
            </a:r>
          </a:p>
          <a:p>
            <a:r>
              <a:rPr lang="cs-CZ" dirty="0" smtClean="0"/>
              <a:t>design pro participaci</a:t>
            </a:r>
          </a:p>
          <a:p>
            <a:r>
              <a:rPr lang="cs-CZ" dirty="0" smtClean="0"/>
              <a:t>design zkušeností</a:t>
            </a:r>
          </a:p>
          <a:p>
            <a:r>
              <a:rPr lang="cs-CZ" dirty="0" smtClean="0"/>
              <a:t>vizuální pochopení prostředí</a:t>
            </a:r>
          </a:p>
          <a:p>
            <a:r>
              <a:rPr lang="cs-CZ" dirty="0" smtClean="0"/>
              <a:t>univerzální </a:t>
            </a:r>
            <a:r>
              <a:rPr lang="cs-CZ" smtClean="0"/>
              <a:t>vzdělávací design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29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Hodnocení efektu technologie na výuku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nejen tvorba více open source řešení, ale i evidence růstu vzdělanosti aktivitami využívajícími software</a:t>
            </a:r>
          </a:p>
          <a:p>
            <a:r>
              <a:rPr lang="cs-CZ" dirty="0" smtClean="0"/>
              <a:t>často chybí funkční zachycení a monitoring uživatelských aktivit</a:t>
            </a:r>
          </a:p>
          <a:p>
            <a:r>
              <a:rPr lang="cs-CZ" dirty="0" smtClean="0"/>
              <a:t>problém s dlouhodobými studiemi – hodnocení technologií – krátká doba, kdy výsledky relevantní, rychlé vývojové cykly, velké rozdíly v hodnocení výsledků vzdělávání mezi různými uspořádáními institucí – jak adaptace technologie pracuje v různém prostředí, málo zkoumán univerzální efekt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636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překonání bariér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potřeba více evidence, jaké faktory pomáhají překonat bariéry:</a:t>
            </a:r>
          </a:p>
          <a:p>
            <a:r>
              <a:rPr lang="cs-CZ" dirty="0" smtClean="0"/>
              <a:t>aspekt viditelnosti</a:t>
            </a:r>
          </a:p>
          <a:p>
            <a:r>
              <a:rPr lang="cs-CZ" dirty="0" smtClean="0"/>
              <a:t>aspekt sociální interakce</a:t>
            </a:r>
          </a:p>
          <a:p>
            <a:r>
              <a:rPr lang="cs-CZ" dirty="0" smtClean="0"/>
              <a:t>aspekt tvorby smyslu</a:t>
            </a:r>
          </a:p>
          <a:p>
            <a:r>
              <a:rPr lang="cs-CZ" dirty="0" smtClean="0"/>
              <a:t>aspekt neomezeného přístupu ke zdrojům</a:t>
            </a:r>
          </a:p>
          <a:p>
            <a:r>
              <a:rPr lang="cs-CZ" dirty="0" smtClean="0"/>
              <a:t>aspekt </a:t>
            </a:r>
            <a:r>
              <a:rPr lang="cs-CZ" dirty="0" err="1" smtClean="0"/>
              <a:t>kolaborativní</a:t>
            </a:r>
            <a:r>
              <a:rPr lang="cs-CZ" dirty="0" smtClean="0"/>
              <a:t> participace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469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charakter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perzistentní konverzace – síť počítačů: </a:t>
            </a:r>
            <a:r>
              <a:rPr lang="cs-CZ" dirty="0" err="1" smtClean="0"/>
              <a:t>konverace</a:t>
            </a:r>
            <a:r>
              <a:rPr lang="cs-CZ" dirty="0" smtClean="0"/>
              <a:t> a dialogy, nové komunikační situace</a:t>
            </a:r>
          </a:p>
          <a:p>
            <a:r>
              <a:rPr lang="cs-CZ" dirty="0" smtClean="0"/>
              <a:t>linky vedoucí mimo třídu – </a:t>
            </a:r>
            <a:r>
              <a:rPr lang="cs-CZ" dirty="0" err="1" smtClean="0"/>
              <a:t>extrakurikulární</a:t>
            </a:r>
            <a:r>
              <a:rPr lang="cs-CZ" dirty="0" smtClean="0"/>
              <a:t> digitální praktiky (imitace, </a:t>
            </a:r>
            <a:r>
              <a:rPr lang="cs-CZ" dirty="0" err="1" smtClean="0"/>
              <a:t>sdlílení</a:t>
            </a:r>
            <a:r>
              <a:rPr lang="cs-CZ" dirty="0" smtClean="0"/>
              <a:t>, kolaborace) – bariéry: generační propast, tradiční učení</a:t>
            </a:r>
          </a:p>
          <a:p>
            <a:r>
              <a:rPr lang="cs-CZ" dirty="0" smtClean="0"/>
              <a:t>jak pedagogicky strukturovat aktivity?</a:t>
            </a:r>
          </a:p>
          <a:p>
            <a:r>
              <a:rPr lang="cs-CZ" dirty="0" smtClean="0"/>
              <a:t>jak prosazovat otevřené vzdělávací technologie?</a:t>
            </a:r>
          </a:p>
          <a:p>
            <a:r>
              <a:rPr lang="cs-CZ" dirty="0" smtClean="0"/>
              <a:t>přístup ke zdrojům</a:t>
            </a:r>
            <a:r>
              <a:rPr lang="en-US" dirty="0"/>
              <a:t> </a:t>
            </a:r>
            <a:r>
              <a:rPr lang="en-US" dirty="0" smtClean="0"/>
              <a:t>=</a:t>
            </a:r>
            <a:r>
              <a:rPr lang="cs-CZ" dirty="0" smtClean="0"/>
              <a:t> přístup ke vzdělávání</a:t>
            </a:r>
          </a:p>
          <a:p>
            <a:r>
              <a:rPr lang="cs-CZ" dirty="0" smtClean="0"/>
              <a:t>- chybí sociální charakter vzdělávání</a:t>
            </a:r>
          </a:p>
          <a:p>
            <a:r>
              <a:rPr lang="cs-CZ" dirty="0" smtClean="0"/>
              <a:t>nejen přenos znalostí a informací</a:t>
            </a:r>
          </a:p>
          <a:p>
            <a:r>
              <a:rPr lang="cs-CZ" dirty="0" smtClean="0"/>
              <a:t>decentralizovaná sociální produkce obsahu – nejen pasivní konzumace, ale konzumace </a:t>
            </a:r>
            <a:r>
              <a:rPr lang="cs-CZ" dirty="0" err="1" smtClean="0"/>
              <a:t>produ´ktivní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552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charakter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5626968" cy="547260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technologiemi zprostředkovaná činnost v komunitách – norma</a:t>
            </a:r>
          </a:p>
          <a:p>
            <a:r>
              <a:rPr lang="cs-CZ" dirty="0" smtClean="0"/>
              <a:t>dva soupeřící teoretické koncepty:</a:t>
            </a:r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– spojení praxe a kontextu v sociální situaci. Jak jedinci v různých společenstvech formují a jsou formování </a:t>
            </a:r>
            <a:r>
              <a:rPr lang="cs-CZ" dirty="0"/>
              <a:t>k</a:t>
            </a:r>
            <a:r>
              <a:rPr lang="cs-CZ" dirty="0" smtClean="0"/>
              <a:t>ulturní atmosférou, jak jsou identita a individuální zprostředkování ovlivněny tvorbou kulturních norem.</a:t>
            </a:r>
          </a:p>
          <a:p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historical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– jak historie ovlivňuje teoretický vývoj, př. svoboda řeči, akademická svoboda </a:t>
            </a:r>
          </a:p>
          <a:p>
            <a:r>
              <a:rPr lang="cs-CZ" dirty="0" smtClean="0"/>
              <a:t>sociálně situované praktiky a činnosti</a:t>
            </a:r>
          </a:p>
          <a:p>
            <a:r>
              <a:rPr lang="cs-CZ" dirty="0" smtClean="0"/>
              <a:t>sociální organizace bariér</a:t>
            </a:r>
          </a:p>
          <a:p>
            <a:r>
              <a:rPr lang="cs-CZ" dirty="0" smtClean="0"/>
              <a:t>ne kdo co zná, ale kdo co dělá?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852936"/>
            <a:ext cx="23622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15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je nejzákladnější problém českého vzdělání? Co je to kvalitní vzdělání?</a:t>
            </a:r>
          </a:p>
          <a:p>
            <a:endParaRPr lang="cs-CZ" dirty="0"/>
          </a:p>
          <a:p>
            <a:r>
              <a:rPr lang="cs-CZ" dirty="0" smtClean="0"/>
              <a:t>Jakou roli v tom hrají technologie?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3314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504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Otevřené vzdělávací technologie</vt:lpstr>
      <vt:lpstr>Princip otevřeného designu</vt:lpstr>
      <vt:lpstr>Design vzdělávacích technologií</vt:lpstr>
      <vt:lpstr>Design vzdělávacích technologií</vt:lpstr>
      <vt:lpstr>Hodnocení efektu technologie na výuku</vt:lpstr>
      <vt:lpstr>Faktory překonání bariér</vt:lpstr>
      <vt:lpstr>Sociální charakter vzdělávání</vt:lpstr>
      <vt:lpstr>Sociální charakter vzdělávání</vt:lpstr>
      <vt:lpstr>Diskuze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Otevřené vzdělávací technologie</dc:title>
  <dc:creator>Michal</dc:creator>
  <cp:lastModifiedBy>Michal Lorenz</cp:lastModifiedBy>
  <cp:revision>9</cp:revision>
  <dcterms:created xsi:type="dcterms:W3CDTF">2014-03-13T16:19:49Z</dcterms:created>
  <dcterms:modified xsi:type="dcterms:W3CDTF">2014-03-14T09:34:19Z</dcterms:modified>
</cp:coreProperties>
</file>