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70" r:id="rId4"/>
    <p:sldId id="259" r:id="rId5"/>
    <p:sldId id="263" r:id="rId6"/>
    <p:sldId id="264" r:id="rId7"/>
    <p:sldId id="260" r:id="rId8"/>
    <p:sldId id="261" r:id="rId9"/>
    <p:sldId id="265" r:id="rId10"/>
    <p:sldId id="262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5" r:id="rId19"/>
    <p:sldId id="276" r:id="rId20"/>
    <p:sldId id="277" r:id="rId21"/>
    <p:sldId id="273" r:id="rId2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73" autoAdjust="0"/>
  </p:normalViewPr>
  <p:slideViewPr>
    <p:cSldViewPr>
      <p:cViewPr>
        <p:scale>
          <a:sx n="80" d="100"/>
          <a:sy n="80" d="100"/>
        </p:scale>
        <p:origin x="-2514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815B944-1670-4715-9FEB-4D7BD2238917}" type="datetimeFigureOut">
              <a:rPr lang="cs-CZ"/>
              <a:pPr>
                <a:defRPr/>
              </a:pPr>
              <a:t>21.5.2014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A874A92-08D2-48E8-B46B-05322D5880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122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http://www.openeducationeuropa.eu/cs/initiative</a:t>
            </a:r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48DBA3-2F07-4B58-B362-13E3AF2E644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http://www.jisc.ac.uk/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http://www.openeducationeuropa.eu/cs/initiative</a:t>
            </a:r>
          </a:p>
          <a:p>
            <a:pPr>
              <a:spcBef>
                <a:spcPct val="0"/>
              </a:spcBef>
            </a:pPr>
            <a:r>
              <a:rPr lang="cs-CZ" smtClean="0"/>
              <a:t>pouze 20 – 25 % studentů vyučují osoby, které se v technologiích vyznají a podporují je. Velká část učitelů využívá ICT pro přípravu výuky, ale nepoužívají je při práci se studenty</a:t>
            </a:r>
          </a:p>
        </p:txBody>
      </p:sp>
      <p:sp>
        <p:nvSpPr>
          <p:cNvPr id="1945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5E5CE7-EB8D-4C31-ADB9-43C9B23307C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150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9B5ACC-26F4-4A6E-8817-308009F3169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http://europa.eu/rapid/press-release_MEMO-13-813_cs.htm</a:t>
            </a:r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0A5A47-C9E0-4350-B89C-05F17A3D3B2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http://openeducationeuropa.eu/en</a:t>
            </a:r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FAF745-BAF8-4690-9DF5-8BD5604FC6B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http://www.opendiscoveryspace.eu/</a:t>
            </a:r>
          </a:p>
          <a:p>
            <a:pPr>
              <a:spcBef>
                <a:spcPct val="0"/>
              </a:spcBef>
            </a:pPr>
            <a:r>
              <a:rPr lang="cs-CZ" smtClean="0"/>
              <a:t>http://portal.opendiscoveryspace.eu/beta/</a:t>
            </a:r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9ACACC-33EB-401B-826F-0607EB4D5C2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http://itec.eun.org/web/guest</a:t>
            </a:r>
          </a:p>
          <a:p>
            <a:pPr>
              <a:spcBef>
                <a:spcPct val="0"/>
              </a:spcBef>
            </a:pPr>
            <a:r>
              <a:rPr lang="cs-CZ" smtClean="0"/>
              <a:t>http://spomocnik.rvp.cz/clanek/16401/ITEC---INOVATIVNI-TECHNOLOGIE-VE-TRIDE-BUDOUCNOSTI.html</a:t>
            </a:r>
          </a:p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A6691E-0E9F-4772-9145-8D0B24E34EC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http://www.k4all.org/openingupslovenia/?q=content/case-scenarios</a:t>
            </a:r>
          </a:p>
          <a:p>
            <a:pPr>
              <a:spcBef>
                <a:spcPct val="0"/>
              </a:spcBef>
            </a:pPr>
            <a:r>
              <a:rPr lang="cs-CZ" smtClean="0"/>
              <a:t>http://videolectures.net/</a:t>
            </a:r>
          </a:p>
        </p:txBody>
      </p:sp>
      <p:sp>
        <p:nvSpPr>
          <p:cNvPr id="3481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73B270-49D8-4BA9-AAC6-915B9D7FCF5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http://www.emu.dk/, http://snar.fo/, http://edu.fi/, fhttp://ndla.no/</a:t>
            </a:r>
          </a:p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891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C7F565-7D73-4FE5-95D3-AA31B1D4CC1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2D8D6-8552-421A-8AB2-3161ECB7D18F}" type="datetimeFigureOut">
              <a:rPr lang="cs-CZ"/>
              <a:pPr>
                <a:defRPr/>
              </a:pPr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01FD0-4609-41EA-B9BA-2B87F0A733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BE9F3-E6A1-45FE-9AB0-26B26ACBC9CB}" type="datetimeFigureOut">
              <a:rPr lang="cs-CZ"/>
              <a:pPr>
                <a:defRPr/>
              </a:pPr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DEB2-66A6-44E1-8200-80CC3A8D02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8F4EE-F81F-409D-9B2F-0C22AD6DF9E2}" type="datetimeFigureOut">
              <a:rPr lang="cs-CZ"/>
              <a:pPr>
                <a:defRPr/>
              </a:pPr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E3A64-D7AA-4861-A0CC-B80914777D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F48CE-41D7-4D01-8ABD-B1C7E0A979EB}" type="datetimeFigureOut">
              <a:rPr lang="cs-CZ"/>
              <a:pPr>
                <a:defRPr/>
              </a:pPr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C809A-59B6-4E71-868C-58A6BEF441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9543B-209D-4998-B940-450F195ABAF0}" type="datetimeFigureOut">
              <a:rPr lang="cs-CZ"/>
              <a:pPr>
                <a:defRPr/>
              </a:pPr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1AB1C-522E-46F9-9EEE-68EA2A1864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D805B-FF4E-4DF6-8664-4FF991482CEA}" type="datetimeFigureOut">
              <a:rPr lang="cs-CZ"/>
              <a:pPr>
                <a:defRPr/>
              </a:pPr>
              <a:t>21.5.2014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0CA91-B725-4291-B871-3508AC6806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51759-0E45-4DF0-AB8C-CBB7892099F8}" type="datetimeFigureOut">
              <a:rPr lang="cs-CZ"/>
              <a:pPr>
                <a:defRPr/>
              </a:pPr>
              <a:t>21.5.2014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089C9-5A11-423A-9785-4C1EA8963B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25940-CD2A-4D0F-B90B-8C3682CCD6C4}" type="datetimeFigureOut">
              <a:rPr lang="cs-CZ"/>
              <a:pPr>
                <a:defRPr/>
              </a:pPr>
              <a:t>21.5.2014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A99C9-06B8-4365-95BA-F4D80A85BF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C61AF-25B3-49DF-9291-86A1A1C75F61}" type="datetimeFigureOut">
              <a:rPr lang="cs-CZ"/>
              <a:pPr>
                <a:defRPr/>
              </a:pPr>
              <a:t>21.5.2014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7D2FF-36DF-4CE2-9EF9-2EC322F89C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941B0-AC46-4652-9C79-1A33C2ACBDB3}" type="datetimeFigureOut">
              <a:rPr lang="cs-CZ"/>
              <a:pPr>
                <a:defRPr/>
              </a:pPr>
              <a:t>21.5.2014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886B9-2793-4C9E-8C87-A78DF687C3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36A0F-D788-474B-9E6D-CF8A68576AAA}" type="datetimeFigureOut">
              <a:rPr lang="cs-CZ"/>
              <a:pPr>
                <a:defRPr/>
              </a:pPr>
              <a:t>21.5.2014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63CFC-F342-4C05-8E67-F598EAA4E7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7FA6B4-B26B-45B4-8639-84F3854D6BA4}" type="datetimeFigureOut">
              <a:rPr lang="cs-CZ"/>
              <a:pPr>
                <a:defRPr/>
              </a:pPr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67F382-17CB-40A5-B233-81AF982BE2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6000" dirty="0" smtClean="0"/>
              <a:t>Open </a:t>
            </a:r>
            <a:r>
              <a:rPr lang="cs-CZ" sz="6000" dirty="0" err="1" smtClean="0"/>
              <a:t>Education</a:t>
            </a:r>
            <a:r>
              <a:rPr lang="cs-CZ" sz="6000" dirty="0" smtClean="0"/>
              <a:t> a EU:</a:t>
            </a:r>
            <a:br>
              <a:rPr lang="cs-CZ" sz="6000" dirty="0" smtClean="0"/>
            </a:br>
            <a:r>
              <a:rPr lang="cs-CZ" sz="6000" dirty="0" smtClean="0"/>
              <a:t>politiky a strategie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750" y="4797425"/>
            <a:ext cx="8280400" cy="17272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1800" dirty="0" smtClean="0"/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1800" dirty="0" smtClean="0"/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1800" b="1" dirty="0" smtClean="0"/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800" b="1" dirty="0" smtClean="0"/>
              <a:t>Veronika Chromá, Iveta Jansová, Andrea Mizerová, Jana </a:t>
            </a:r>
            <a:r>
              <a:rPr lang="cs-CZ" sz="1800" b="1" dirty="0" err="1" smtClean="0"/>
              <a:t>Pražienková</a:t>
            </a:r>
            <a:r>
              <a:rPr lang="cs-CZ" sz="1800" b="1" dirty="0" smtClean="0"/>
              <a:t>, Viliam </a:t>
            </a:r>
            <a:r>
              <a:rPr lang="cs-CZ" sz="1800" b="1" dirty="0" err="1" smtClean="0"/>
              <a:t>Vateha</a:t>
            </a:r>
            <a:endParaRPr lang="cs-CZ" sz="1800" b="1" dirty="0"/>
          </a:p>
        </p:txBody>
      </p:sp>
      <p:sp>
        <p:nvSpPr>
          <p:cNvPr id="14339" name="TextovéPole 3"/>
          <p:cNvSpPr txBox="1">
            <a:spLocks noChangeArrowheads="1"/>
          </p:cNvSpPr>
          <p:nvPr/>
        </p:nvSpPr>
        <p:spPr bwMode="auto">
          <a:xfrm>
            <a:off x="684213" y="765175"/>
            <a:ext cx="792003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>
                <a:latin typeface="Calibri" pitchFamily="34" charset="0"/>
              </a:rPr>
              <a:t>18. 4. 2014			Učící se společnost</a:t>
            </a:r>
          </a:p>
          <a:p>
            <a:endParaRPr lang="cs-CZ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Obrázek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339725"/>
            <a:ext cx="21129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mtClean="0"/>
              <a:t>Open Education Europe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Portál, který vznikl v rámci </a:t>
            </a:r>
            <a:r>
              <a:rPr lang="cs-CZ" dirty="0" err="1" smtClean="0"/>
              <a:t>Opening</a:t>
            </a:r>
            <a:r>
              <a:rPr lang="cs-CZ" dirty="0" smtClean="0"/>
              <a:t> up </a:t>
            </a:r>
            <a:r>
              <a:rPr lang="cs-CZ" dirty="0" err="1" smtClean="0"/>
              <a:t>Education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Cíl: zajistit přístup ke všem kvalitním evropským OER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Nabízí nástroje pro komunikaci, diskuzi a sdílení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3 hlavní sekce: „Najít“, „Sdílet“, „V hloubce“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Evropský projekt zaměřený na modernizaci vzdělávání zapojením učitelů, studentů, rodičů a tvůrců politik</a:t>
            </a:r>
          </a:p>
          <a:p>
            <a:r>
              <a:rPr lang="cs-CZ" smtClean="0"/>
              <a:t>Komunitně orientovaná platforma, která umožňuje komunikaci, sdílení, získávání a využívání e-learningových výukových/vědeckých zdrojů</a:t>
            </a:r>
          </a:p>
          <a:p>
            <a:endParaRPr lang="cs-CZ" smtClean="0"/>
          </a:p>
        </p:txBody>
      </p:sp>
      <p:pic>
        <p:nvPicPr>
          <p:cNvPr id="29698" name="Obrázek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692150"/>
            <a:ext cx="2857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  <a:p>
            <a:endParaRPr lang="cs-CZ" smtClean="0"/>
          </a:p>
          <a:p>
            <a:r>
              <a:rPr lang="cs-CZ" smtClean="0"/>
              <a:t>Čtyřletý program (2010 – 2014) pod patronací European Schoolnet</a:t>
            </a:r>
          </a:p>
          <a:p>
            <a:r>
              <a:rPr lang="cs-CZ" smtClean="0"/>
              <a:t>Cíl: načrtnout možné trendy vývoje výuky a vyzkoušet je v praxi</a:t>
            </a:r>
          </a:p>
          <a:p>
            <a:r>
              <a:rPr lang="cs-CZ" smtClean="0"/>
              <a:t>Důraz na zapojování ICT do každodenní výuky</a:t>
            </a:r>
          </a:p>
        </p:txBody>
      </p:sp>
      <p:pic>
        <p:nvPicPr>
          <p:cNvPr id="31746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2450" y="404813"/>
            <a:ext cx="2819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Obrázek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0"/>
            <a:ext cx="20447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OpeningUp Slovenia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Vytvoření inovativního vzdělávacího prostředí na všech úrovních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3 fáze projektu: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cs-CZ" dirty="0" err="1" smtClean="0"/>
              <a:t>Opening</a:t>
            </a:r>
            <a:r>
              <a:rPr lang="cs-CZ" dirty="0" err="1"/>
              <a:t>U</a:t>
            </a:r>
            <a:r>
              <a:rPr lang="cs-CZ" dirty="0" err="1" smtClean="0"/>
              <a:t>p</a:t>
            </a:r>
            <a:r>
              <a:rPr lang="cs-CZ" dirty="0" smtClean="0"/>
              <a:t> </a:t>
            </a:r>
            <a:r>
              <a:rPr lang="cs-CZ" dirty="0" err="1" smtClean="0"/>
              <a:t>Slovenia</a:t>
            </a:r>
            <a:r>
              <a:rPr lang="cs-CZ" dirty="0" smtClean="0"/>
              <a:t> – zahájení činnosti ve Slovinsku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cs-CZ" dirty="0" err="1" smtClean="0"/>
              <a:t>OpeningUpSEE</a:t>
            </a:r>
            <a:r>
              <a:rPr lang="cs-CZ" dirty="0" smtClean="0"/>
              <a:t> – rozšíření osvědčených postupů do jihovýchodní Evropy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cs-CZ" dirty="0" smtClean="0"/>
              <a:t>Poskytnutí výsledků a dobré praxe všem členským státům EU</a:t>
            </a:r>
          </a:p>
          <a:p>
            <a:pPr marL="514350" indent="-514350" algn="ctr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Nordic</a:t>
            </a:r>
            <a:r>
              <a:rPr lang="cs-CZ" dirty="0" smtClean="0"/>
              <a:t> Open </a:t>
            </a:r>
            <a:r>
              <a:rPr lang="cs-CZ" dirty="0" err="1" smtClean="0"/>
              <a:t>Education</a:t>
            </a:r>
            <a:r>
              <a:rPr lang="cs-CZ" dirty="0" smtClean="0"/>
              <a:t> </a:t>
            </a:r>
            <a:r>
              <a:rPr lang="cs-CZ" dirty="0" err="1" smtClean="0"/>
              <a:t>Alliance</a:t>
            </a:r>
            <a:endParaRPr lang="cs-CZ" dirty="0"/>
          </a:p>
        </p:txBody>
      </p:sp>
      <p:sp>
        <p:nvSpPr>
          <p:cNvPr id="3584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Síť zainteresovaných subjektů podporující přijetí a spolupráci v rámci otevřeného vzdělávání</a:t>
            </a:r>
          </a:p>
          <a:p>
            <a:pPr>
              <a:buFont typeface="Arial" charset="0"/>
              <a:buNone/>
            </a:pPr>
            <a:endParaRPr lang="cs-CZ" smtClean="0"/>
          </a:p>
          <a:p>
            <a:r>
              <a:rPr lang="cs-CZ" smtClean="0"/>
              <a:t>Perspektiva 3 – 5 let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Cíle Alliance</a:t>
            </a:r>
          </a:p>
        </p:txBody>
      </p:sp>
      <p:sp>
        <p:nvSpPr>
          <p:cNvPr id="368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Přispívat k využívání OER v severských zemích</a:t>
            </a:r>
          </a:p>
          <a:p>
            <a:r>
              <a:rPr lang="cs-CZ" smtClean="0"/>
              <a:t>Podporovat implementaci prvků Pařížské deklarace</a:t>
            </a:r>
          </a:p>
          <a:p>
            <a:r>
              <a:rPr lang="cs-CZ" smtClean="0"/>
              <a:t>Analyzovat možnosti a bariéry implementace Pařížské deklarace</a:t>
            </a:r>
          </a:p>
          <a:p>
            <a:r>
              <a:rPr lang="cs-CZ" smtClean="0"/>
              <a:t>Budování a výměna znalostí o OER</a:t>
            </a:r>
          </a:p>
          <a:p>
            <a:r>
              <a:rPr lang="cs-CZ" smtClean="0"/>
              <a:t>Přispívat ke globálnímu vzdělávání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Úspěšné iniciativa v severských zemích</a:t>
            </a:r>
            <a:endParaRPr lang="cs-CZ" dirty="0"/>
          </a:p>
        </p:txBody>
      </p:sp>
      <p:sp>
        <p:nvSpPr>
          <p:cNvPr id="3789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Dánsko – EMU, Materialeplatformen</a:t>
            </a:r>
          </a:p>
          <a:p>
            <a:r>
              <a:rPr lang="cs-CZ" smtClean="0"/>
              <a:t>Faerské ostrovy – veřejný portál pro vzdělávací obsah</a:t>
            </a:r>
          </a:p>
          <a:p>
            <a:r>
              <a:rPr lang="cs-CZ" smtClean="0"/>
              <a:t>Finsko – EDU.fi</a:t>
            </a:r>
          </a:p>
          <a:p>
            <a:r>
              <a:rPr lang="cs-CZ" smtClean="0"/>
              <a:t>Norsko – NDLA</a:t>
            </a:r>
          </a:p>
          <a:p>
            <a:r>
              <a:rPr lang="cs-CZ" smtClean="0"/>
              <a:t>Švédsko – OER-Open Opportunities for learning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Education Academy a JISC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od 2009 – téměř 15 milionů liber na podporu programu otevřeného vzdělávání od vlády</a:t>
            </a:r>
          </a:p>
          <a:p>
            <a:pPr>
              <a:buFont typeface="Arial" charset="0"/>
              <a:buNone/>
            </a:pPr>
            <a:endParaRPr lang="cs-CZ" smtClean="0"/>
          </a:p>
          <a:p>
            <a:r>
              <a:rPr lang="cs-CZ" smtClean="0"/>
              <a:t>cíle programu:</a:t>
            </a:r>
            <a:br>
              <a:rPr lang="cs-CZ" smtClean="0"/>
            </a:br>
            <a:r>
              <a:rPr lang="cs-CZ" smtClean="0"/>
              <a:t>- podpora utváření a využívání OER</a:t>
            </a:r>
            <a:br>
              <a:rPr lang="cs-CZ" smtClean="0"/>
            </a:br>
            <a:r>
              <a:rPr lang="cs-CZ" smtClean="0"/>
              <a:t>- prozkoumání potenciálu pro další transformaci a vyšší vzdělání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z="2800" dirty="0" smtClean="0"/>
              <a:t>	Přehled důležitých aktivit v oblasti vývoje otevřeného vzdělávání ve Velké Britanii</a:t>
            </a:r>
          </a:p>
          <a:p>
            <a:r>
              <a:rPr lang="cs-CZ" sz="2800" dirty="0" smtClean="0"/>
              <a:t>2002 – </a:t>
            </a:r>
            <a:r>
              <a:rPr lang="cs-CZ" sz="2800" dirty="0" err="1" smtClean="0"/>
              <a:t>Hewlet</a:t>
            </a:r>
            <a:r>
              <a:rPr lang="cs-CZ" sz="2800" dirty="0" smtClean="0"/>
              <a:t> </a:t>
            </a:r>
            <a:r>
              <a:rPr lang="cs-CZ" sz="2800" dirty="0" err="1" smtClean="0"/>
              <a:t>foundation</a:t>
            </a:r>
            <a:r>
              <a:rPr lang="cs-CZ" sz="2800" dirty="0" smtClean="0"/>
              <a:t> financuje 2 iniciativy v oblasti OER:</a:t>
            </a:r>
          </a:p>
          <a:p>
            <a:pPr>
              <a:buFontTx/>
              <a:buChar char="-"/>
            </a:pPr>
            <a:r>
              <a:rPr lang="cs-CZ" sz="2800" dirty="0" smtClean="0"/>
              <a:t>MIT Open </a:t>
            </a:r>
            <a:r>
              <a:rPr lang="cs-CZ" sz="2800" dirty="0" err="1" smtClean="0"/>
              <a:t>Course</a:t>
            </a:r>
            <a:r>
              <a:rPr lang="cs-CZ" sz="2800" dirty="0" smtClean="0"/>
              <a:t> </a:t>
            </a:r>
            <a:r>
              <a:rPr lang="cs-CZ" sz="2800" dirty="0" err="1" smtClean="0"/>
              <a:t>Ware</a:t>
            </a:r>
            <a:r>
              <a:rPr lang="cs-CZ" sz="2800" dirty="0" smtClean="0"/>
              <a:t> </a:t>
            </a:r>
          </a:p>
          <a:p>
            <a:pPr>
              <a:buFontTx/>
              <a:buChar char="-"/>
            </a:pPr>
            <a:r>
              <a:rPr lang="cs-CZ" sz="2800" dirty="0" smtClean="0"/>
              <a:t>Open </a:t>
            </a:r>
            <a:r>
              <a:rPr lang="cs-CZ" sz="2800" dirty="0" err="1" smtClean="0"/>
              <a:t>Learning</a:t>
            </a:r>
            <a:r>
              <a:rPr lang="cs-CZ" sz="2800" dirty="0" smtClean="0"/>
              <a:t> </a:t>
            </a:r>
            <a:r>
              <a:rPr lang="cs-CZ" sz="2800" dirty="0" err="1" smtClean="0"/>
              <a:t>Initiativ</a:t>
            </a:r>
            <a:r>
              <a:rPr lang="cs-CZ" sz="2800" dirty="0" smtClean="0"/>
              <a:t> (Carnegie </a:t>
            </a:r>
            <a:r>
              <a:rPr lang="cs-CZ" sz="2800" dirty="0" err="1" smtClean="0"/>
              <a:t>Mellon</a:t>
            </a:r>
            <a:r>
              <a:rPr lang="cs-CZ" sz="2800" dirty="0" smtClean="0"/>
              <a:t> University)</a:t>
            </a:r>
          </a:p>
          <a:p>
            <a:pPr>
              <a:buFontTx/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● 	</a:t>
            </a:r>
            <a:r>
              <a:rPr lang="cs-CZ" sz="2800" dirty="0" smtClean="0"/>
              <a:t>2002 – JISC vyvinul JORUM – Národní úložiště pro sběr a sdílení studijních a výukových materiálů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mtClean="0"/>
              <a:t>2003 – Digital Libraries in the Classroom</a:t>
            </a:r>
          </a:p>
          <a:p>
            <a:pPr>
              <a:lnSpc>
                <a:spcPct val="90000"/>
              </a:lnSpc>
            </a:pPr>
            <a:r>
              <a:rPr lang="cs-CZ" smtClean="0"/>
              <a:t>mezinárodní program, který zkoumá možnosti integrace technického vývoje s digitálním obsahem</a:t>
            </a:r>
          </a:p>
          <a:p>
            <a:pPr>
              <a:lnSpc>
                <a:spcPct val="90000"/>
              </a:lnSpc>
            </a:pPr>
            <a:r>
              <a:rPr lang="cs-CZ" smtClean="0"/>
              <a:t>JISC a NSF (National Science Foundation)</a:t>
            </a:r>
          </a:p>
          <a:p>
            <a:pPr>
              <a:lnSpc>
                <a:spcPct val="90000"/>
              </a:lnSpc>
            </a:pPr>
            <a:r>
              <a:rPr lang="cs-CZ" smtClean="0"/>
              <a:t>2005 – Open Courseware Consortium</a:t>
            </a:r>
          </a:p>
          <a:p>
            <a:pPr>
              <a:lnSpc>
                <a:spcPct val="90000"/>
              </a:lnSpc>
            </a:pPr>
            <a:r>
              <a:rPr lang="cs-CZ" smtClean="0"/>
              <a:t>prosazování OCW a jeho vlivu na globální vzdělávání</a:t>
            </a:r>
          </a:p>
          <a:p>
            <a:pPr>
              <a:lnSpc>
                <a:spcPct val="90000"/>
              </a:lnSpc>
            </a:pPr>
            <a:r>
              <a:rPr lang="cs-CZ" smtClean="0"/>
              <a:t>vysoké školy a další vzdělávací instituce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The Opening up Education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4600" dirty="0" smtClean="0"/>
              <a:t>Akční plán Evropské komise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46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4600" dirty="0" smtClean="0"/>
              <a:t>Podpora učení a vyučování pomocí ICT a digitálního obsahu (dostupnost OER)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46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4600" dirty="0" smtClean="0"/>
              <a:t>Rozvoj digitálních kompetencí žáků, učitelů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46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4600" dirty="0" smtClean="0"/>
              <a:t>leader ve vzdělávání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 smtClean="0"/>
              <a:t>UKOER program (Zdroje otevřeného vzdělávání pro Velkou Britanii)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2009 – 2010 – pilotní fáze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800" smtClean="0"/>
              <a:t>	- procesy a otázky spojené s OER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800" smtClean="0"/>
              <a:t>	- více než 80 britských univerzit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2010 – 2011 – druhá fáze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800" smtClean="0"/>
              <a:t>	- průzkum o využíváni zdrojů OER samotnými akademiky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2011 – 2012 – třetí fáze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800" smtClean="0"/>
              <a:t>	- využívání OER ve snaze o konkrétní strategické, politické a společenské cíle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Děkuji za pozornost.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60350"/>
            <a:ext cx="8891588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smtClean="0"/>
              <a:t>„</a:t>
            </a:r>
            <a:r>
              <a:rPr lang="en-US" i="1" smtClean="0"/>
              <a:t>Europe is falling behind in the digital sphere; the great majority of schools </a:t>
            </a:r>
            <a:r>
              <a:rPr lang="en-US" b="1" i="1" smtClean="0"/>
              <a:t>are not digitally equipped</a:t>
            </a:r>
            <a:r>
              <a:rPr lang="en-US" i="1" smtClean="0"/>
              <a:t> and their students </a:t>
            </a:r>
            <a:r>
              <a:rPr lang="en-US" b="1" i="1" smtClean="0"/>
              <a:t>are not taught by digitally confident teachers</a:t>
            </a:r>
            <a:r>
              <a:rPr lang="en-US" i="1" smtClean="0"/>
              <a:t>, rather teachers who mainly use ICT to prepare their teaching but not as a skill for students to develop in the classroom.</a:t>
            </a:r>
            <a:r>
              <a:rPr lang="cs-CZ" i="1" smtClean="0"/>
              <a:t>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1988" y="620713"/>
            <a:ext cx="7820025" cy="5505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digitální dovednosti se </a:t>
            </a:r>
            <a:r>
              <a:rPr lang="cs-CZ" dirty="0"/>
              <a:t>do roku </a:t>
            </a:r>
            <a:r>
              <a:rPr lang="cs-CZ" b="1" dirty="0"/>
              <a:t>2020</a:t>
            </a:r>
            <a:r>
              <a:rPr lang="cs-CZ" dirty="0"/>
              <a:t> stanou nezbytným předpokladem pro </a:t>
            </a:r>
            <a:r>
              <a:rPr lang="cs-CZ" b="1" dirty="0"/>
              <a:t>90 % </a:t>
            </a:r>
            <a:r>
              <a:rPr lang="cs-CZ" dirty="0"/>
              <a:t>pracovních </a:t>
            </a:r>
            <a:r>
              <a:rPr lang="cs-CZ" dirty="0" smtClean="0"/>
              <a:t>míst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pic>
        <p:nvPicPr>
          <p:cNvPr id="22530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549275"/>
            <a:ext cx="535940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3 hlavní body </a:t>
            </a:r>
            <a:r>
              <a:rPr lang="cs-CZ" dirty="0" err="1" smtClean="0"/>
              <a:t>Opening</a:t>
            </a:r>
            <a:r>
              <a:rPr lang="cs-CZ" dirty="0" smtClean="0"/>
              <a:t> up </a:t>
            </a:r>
            <a:r>
              <a:rPr lang="cs-CZ" dirty="0" err="1" smtClean="0"/>
              <a:t>Education</a:t>
            </a:r>
            <a:r>
              <a:rPr lang="cs-CZ" dirty="0" smtClean="0"/>
              <a:t>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Vytváření příležitostí k inovaci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Větší využívání volně přístupných vzdělávacích zdrojů a dostupné všem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Lepší infrastruktura ICT a připojení ve školách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 smtClean="0"/>
              <a:t>„Podoba vzdělávání se od základních škol po univerzity i nad jejich rámec dramaticky mění: </a:t>
            </a:r>
            <a:r>
              <a:rPr lang="cs-CZ" b="1" i="1" dirty="0" smtClean="0"/>
              <a:t>otevřené vzdělávání založené na technologiích bude u všech věkových skupin brzy nutností a nikoliv jen bonusem. </a:t>
            </a:r>
            <a:r>
              <a:rPr lang="cs-CZ" i="1" dirty="0" smtClean="0"/>
              <a:t>Musíme intenzivněji usilovat o to, aby byli mladí lidé vybaveni digitálními dovednostmi, které budou potřebovat pro svou budoucnost. Porozumění tomu, jak používat určitou aplikaci či program nestačí; potřebujeme mladé lidi, kteří budou vytvářet vlastní programy. Otevření systémů vzdělávání vyžaduje, abychom se </a:t>
            </a:r>
            <a:r>
              <a:rPr lang="cs-CZ" b="1" i="1" dirty="0" smtClean="0"/>
              <a:t>otevřeli novým metodám učení</a:t>
            </a:r>
            <a:r>
              <a:rPr lang="cs-CZ" i="1" dirty="0" smtClean="0"/>
              <a:t>, díky nimž budou naši lidé lépe zaměstnatelní, tvořivější a budou mít větší schopnost inovovat a podnikat,“ </a:t>
            </a: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(</a:t>
            </a:r>
            <a:r>
              <a:rPr lang="cs-CZ" dirty="0" err="1" smtClean="0"/>
              <a:t>Androulla</a:t>
            </a:r>
            <a:r>
              <a:rPr lang="cs-CZ" dirty="0" smtClean="0"/>
              <a:t> </a:t>
            </a:r>
            <a:r>
              <a:rPr lang="cs-CZ" dirty="0" err="1" smtClean="0"/>
              <a:t>Vassiliou</a:t>
            </a:r>
            <a:r>
              <a:rPr lang="cs-CZ" dirty="0" smtClean="0"/>
              <a:t>, komisařka pro vzdělávání)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Open Education Europe</a:t>
            </a:r>
          </a:p>
        </p:txBody>
      </p:sp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“</a:t>
            </a:r>
            <a:r>
              <a:rPr lang="en-US" i="1" smtClean="0"/>
              <a:t>Open Education Europa aims to be the leading online resource for open education innovation.”</a:t>
            </a:r>
            <a:endParaRPr lang="cs-CZ" smtClean="0"/>
          </a:p>
        </p:txBody>
      </p:sp>
      <p:pic>
        <p:nvPicPr>
          <p:cNvPr id="26627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3116263"/>
            <a:ext cx="5000625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658</Words>
  <Application>Microsoft Office PowerPoint</Application>
  <PresentationFormat>Předvádění na obrazovce (4:3)</PresentationFormat>
  <Paragraphs>115</Paragraphs>
  <Slides>21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systému Office</vt:lpstr>
      <vt:lpstr>  Open Education a EU: politiky a strategie</vt:lpstr>
      <vt:lpstr>The Opening up Education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Open Education Europe</vt:lpstr>
      <vt:lpstr>Open Education Europe</vt:lpstr>
      <vt:lpstr>Prezentace aplikace PowerPoint</vt:lpstr>
      <vt:lpstr>Prezentace aplikace PowerPoint</vt:lpstr>
      <vt:lpstr>OpeningUp Slovenia</vt:lpstr>
      <vt:lpstr>The Nordic Open Education Alliance</vt:lpstr>
      <vt:lpstr>Cíle Alliance</vt:lpstr>
      <vt:lpstr>Úspěšné iniciativa v severských zemích</vt:lpstr>
      <vt:lpstr>Education Academy a JISC</vt:lpstr>
      <vt:lpstr>Prezentace aplikace PowerPoint</vt:lpstr>
      <vt:lpstr>Prezentace aplikace PowerPoint</vt:lpstr>
      <vt:lpstr>Prezentace aplikace PowerPoint</vt:lpstr>
      <vt:lpstr>Děkuji za pozornost.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Education a EU: politiky a strategie</dc:title>
  <dc:creator>Veronika Chromá</dc:creator>
  <cp:lastModifiedBy>Michal Lorenz</cp:lastModifiedBy>
  <cp:revision>45</cp:revision>
  <dcterms:created xsi:type="dcterms:W3CDTF">2014-04-17T07:13:48Z</dcterms:created>
  <dcterms:modified xsi:type="dcterms:W3CDTF">2014-05-21T13:46:10Z</dcterms:modified>
</cp:coreProperties>
</file>