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1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7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75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72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25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48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96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26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98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A7052-FAC6-480E-998F-262EE0A5CFC1}" type="datetimeFigureOut">
              <a:rPr lang="cs-CZ" smtClean="0"/>
              <a:t>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91979-9AB3-4930-9FA4-C157D57103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9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Evaluace výsledků otevřeného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006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4 typy dat pro evaluaci: výkonnostní, cenová, užitková, riziková</a:t>
            </a:r>
          </a:p>
          <a:p>
            <a:r>
              <a:rPr lang="cs-CZ" b="1" dirty="0" smtClean="0"/>
              <a:t>Výkon: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dodavatel – čas, práce či zdroje vynaložené nebo ušetřené na produkci výstupů, frekvence použití výstupů, četnost a počet domén znovupoužití</a:t>
            </a:r>
          </a:p>
          <a:p>
            <a:r>
              <a:rPr lang="cs-CZ" dirty="0" smtClean="0"/>
              <a:t>konzument – čas a úsilí na dosažení výsledku, frekvence vynaložení úsilí, počet rozlišných výsledků</a:t>
            </a:r>
          </a:p>
          <a:p>
            <a:r>
              <a:rPr lang="cs-CZ" b="1" dirty="0" smtClean="0"/>
              <a:t>Cena: </a:t>
            </a:r>
            <a:endParaRPr lang="cs-CZ" dirty="0"/>
          </a:p>
          <a:p>
            <a:r>
              <a:rPr lang="cs-CZ" dirty="0" smtClean="0"/>
              <a:t>dodavatel – okamžité a dlouhodobé náklady na produkci, instalování, udržování a užívání včetně stupňů </a:t>
            </a:r>
            <a:r>
              <a:rPr lang="cs-CZ" dirty="0" smtClean="0"/>
              <a:t>pokročilosti a úrovní </a:t>
            </a:r>
            <a:r>
              <a:rPr lang="cs-CZ" dirty="0" smtClean="0"/>
              <a:t>expertíz na dosažení výstupů</a:t>
            </a:r>
          </a:p>
          <a:p>
            <a:r>
              <a:rPr lang="cs-CZ" dirty="0" smtClean="0"/>
              <a:t>konzument – cena zisku, modernizace a použití včetně nákladů na adopci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42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Užitek</a:t>
            </a:r>
            <a:r>
              <a:rPr lang="cs-CZ" dirty="0" smtClean="0"/>
              <a:t>:</a:t>
            </a:r>
          </a:p>
          <a:p>
            <a:r>
              <a:rPr lang="cs-CZ" dirty="0" smtClean="0"/>
              <a:t>dodavatel – obchodní cíle, tržní plány, spokojenost zákazníků, výběr obchodních partnerů a tržních možností, rychlost reakce na příležitosti</a:t>
            </a:r>
          </a:p>
          <a:p>
            <a:r>
              <a:rPr lang="cs-CZ" dirty="0" smtClean="0"/>
              <a:t>konzument – institucionální a osobní cíle, plány obchodních procesů, spokojenost koncového uživatele, výběr dodavatelů, rychlost odpovědi na měnící se obchodní požadavky</a:t>
            </a:r>
          </a:p>
          <a:p>
            <a:r>
              <a:rPr lang="cs-CZ" b="1" dirty="0" smtClean="0"/>
              <a:t>Riziko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dodavatel – korelace mezi plány a aktuálními výstupy, identifikace faktorů řídících a blokujících výsledky, náklady managementu rizik – testy dodržování, velikost a kvalita komunity uživatelů, dostupnost personálu</a:t>
            </a:r>
          </a:p>
          <a:p>
            <a:r>
              <a:rPr lang="cs-CZ" dirty="0" smtClean="0"/>
              <a:t>konzument – korelace mezi vzdělávacími cíli a aktuálními výsledky, identifikace faktorů řídících a blokujících výsledky, náklady managementu rizik, výsledky certifikací, velikost a kvalita komunity uživatelů,  připravenost a výkon personálu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67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Temná strana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nevhodná měření</a:t>
            </a:r>
          </a:p>
          <a:p>
            <a:r>
              <a:rPr lang="cs-CZ" dirty="0" smtClean="0"/>
              <a:t>„vytvořené“ výsledky</a:t>
            </a:r>
          </a:p>
          <a:p>
            <a:r>
              <a:rPr lang="cs-CZ" dirty="0" smtClean="0"/>
              <a:t>chybné závěry</a:t>
            </a:r>
          </a:p>
          <a:p>
            <a:r>
              <a:rPr lang="cs-CZ" dirty="0" smtClean="0"/>
              <a:t>mnoho proměnných nesouvisí se vzděláváním: technologická změna, finanční tlaky, </a:t>
            </a:r>
            <a:r>
              <a:rPr lang="cs-CZ" smtClean="0"/>
              <a:t>individuální motivace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94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otevřeného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Def</a:t>
            </a:r>
            <a:r>
              <a:rPr lang="cs-CZ" b="1" dirty="0" smtClean="0"/>
              <a:t>.</a:t>
            </a:r>
            <a:r>
              <a:rPr lang="cs-CZ" dirty="0" smtClean="0"/>
              <a:t> -  systematické shromažďování a analýza výsledků potvrzující hypotézy o příčinách a efektu všudypřítomných vzdělávacích příležitostí s výsledky naplňujícími vzdělávací cíle studujících</a:t>
            </a:r>
          </a:p>
          <a:p>
            <a:r>
              <a:rPr lang="cs-CZ" b="1" dirty="0" smtClean="0"/>
              <a:t>Cíl:</a:t>
            </a:r>
            <a:r>
              <a:rPr lang="cs-CZ" dirty="0" smtClean="0"/>
              <a:t> vytvořit kategorické zlepšení vzdělávacích příležitostí a výsledků</a:t>
            </a:r>
          </a:p>
          <a:p>
            <a:r>
              <a:rPr lang="cs-CZ" dirty="0" smtClean="0"/>
              <a:t>hodnocení produktivita a efektivity - </a:t>
            </a:r>
            <a:r>
              <a:rPr lang="cs-CZ" dirty="0" smtClean="0"/>
              <a:t>efektivnější a účinnější vzdělávání </a:t>
            </a:r>
          </a:p>
          <a:p>
            <a:r>
              <a:rPr lang="cs-CZ" dirty="0" smtClean="0"/>
              <a:t>vliv: výkon, cena, užitek, risk</a:t>
            </a:r>
          </a:p>
          <a:p>
            <a:r>
              <a:rPr lang="cs-CZ" dirty="0" smtClean="0"/>
              <a:t>modifikace vzdělávací praxe a vzdělávacího modelu – snížení ceny, zvýšení dosahu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89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otevřeného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pro kvantifikaci a srovnání přínosů a nákladů alternativních přístupů k výuce a učení</a:t>
            </a:r>
          </a:p>
          <a:p>
            <a:r>
              <a:rPr lang="cs-CZ" b="1" dirty="0" smtClean="0"/>
              <a:t>Účel:</a:t>
            </a:r>
            <a:r>
              <a:rPr lang="cs-CZ" dirty="0" smtClean="0"/>
              <a:t> identifikovat, interpretovat, kopírovat a bránit výsledky</a:t>
            </a:r>
          </a:p>
          <a:p>
            <a:r>
              <a:rPr lang="cs-CZ" dirty="0" smtClean="0"/>
              <a:t>strategický design efektivního systému zahrnujícího sbírky obsahu a sekvence zkušeností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97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měření musí být smysluplné x smysluplnost je třeba měřit</a:t>
            </a:r>
          </a:p>
          <a:p>
            <a:r>
              <a:rPr lang="cs-CZ" dirty="0" smtClean="0"/>
              <a:t>nutné sbírat taktické záznamy dat a reporty výsledků o efektivitě a produktivitě</a:t>
            </a:r>
          </a:p>
          <a:p>
            <a:r>
              <a:rPr lang="cs-CZ" dirty="0" smtClean="0"/>
              <a:t>testování pedagogických hypotéz – systematicky a kriticky analyzované kvantifikovatelné výsledky</a:t>
            </a:r>
          </a:p>
          <a:p>
            <a:r>
              <a:rPr lang="cs-CZ" dirty="0" smtClean="0"/>
              <a:t>stanovení podmínek, za kterých jednotlivé faktory pracují</a:t>
            </a:r>
          </a:p>
          <a:p>
            <a:r>
              <a:rPr lang="cs-CZ" dirty="0" smtClean="0"/>
              <a:t>strategická evaluace – systematický popis podmínek a výsledků, vysvětlení proč na podmínkách záleží</a:t>
            </a:r>
          </a:p>
        </p:txBody>
      </p:sp>
    </p:spTree>
    <p:extLst>
      <p:ext uri="{BB962C8B-B14F-4D97-AF65-F5344CB8AC3E}">
        <p14:creationId xmlns:p14="http://schemas.microsoft.com/office/powerpoint/2010/main" val="311471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převažující testovací techniky pro okamžité potřeby</a:t>
            </a:r>
          </a:p>
          <a:p>
            <a:r>
              <a:rPr lang="cs-CZ" b="1" dirty="0" smtClean="0"/>
              <a:t>faktory odrazující </a:t>
            </a:r>
            <a:r>
              <a:rPr lang="cs-CZ" dirty="0" smtClean="0"/>
              <a:t>od </a:t>
            </a:r>
            <a:r>
              <a:rPr lang="cs-CZ" dirty="0" err="1" smtClean="0"/>
              <a:t>kolaborativního</a:t>
            </a:r>
            <a:r>
              <a:rPr lang="cs-CZ" dirty="0" smtClean="0"/>
              <a:t> hodnocení:</a:t>
            </a:r>
          </a:p>
          <a:p>
            <a:r>
              <a:rPr lang="cs-CZ" dirty="0" smtClean="0"/>
              <a:t>praktický tlak na jednotlivé organizace</a:t>
            </a:r>
          </a:p>
          <a:p>
            <a:r>
              <a:rPr lang="cs-CZ" dirty="0" smtClean="0"/>
              <a:t>strach ze selhání</a:t>
            </a:r>
          </a:p>
          <a:p>
            <a:r>
              <a:rPr lang="cs-CZ" dirty="0" smtClean="0"/>
              <a:t>odhalení výsledků vzdělávání riskantní bez sdílených kritérií evaluace – irelevantní a zjednodušující srovnání</a:t>
            </a:r>
          </a:p>
          <a:p>
            <a:r>
              <a:rPr lang="cs-CZ" b="1" dirty="0" smtClean="0"/>
              <a:t>přínosy</a:t>
            </a:r>
            <a:r>
              <a:rPr lang="cs-CZ" dirty="0" smtClean="0"/>
              <a:t> – potenciál ušetřit čas, peníze</a:t>
            </a:r>
          </a:p>
          <a:p>
            <a:r>
              <a:rPr lang="cs-CZ" dirty="0" smtClean="0"/>
              <a:t>větší vhled do postupů vyvinutých ostatními</a:t>
            </a:r>
          </a:p>
          <a:p>
            <a:r>
              <a:rPr lang="cs-CZ" dirty="0" smtClean="0"/>
              <a:t>neopakování chyb ostatních</a:t>
            </a:r>
          </a:p>
          <a:p>
            <a:r>
              <a:rPr lang="cs-CZ" dirty="0" smtClean="0"/>
              <a:t>nutné vývoj společných metod a rutinní publikování výsledků</a:t>
            </a:r>
          </a:p>
          <a:p>
            <a:r>
              <a:rPr lang="cs-CZ" dirty="0" smtClean="0"/>
              <a:t>vývoj </a:t>
            </a:r>
            <a:r>
              <a:rPr lang="cs-CZ" dirty="0" err="1" smtClean="0"/>
              <a:t>benchmarkingového</a:t>
            </a:r>
            <a:r>
              <a:rPr lang="cs-CZ" dirty="0" smtClean="0"/>
              <a:t> standartu a analytických procesů</a:t>
            </a:r>
          </a:p>
        </p:txBody>
      </p:sp>
    </p:spTree>
    <p:extLst>
      <p:ext uri="{BB962C8B-B14F-4D97-AF65-F5344CB8AC3E}">
        <p14:creationId xmlns:p14="http://schemas.microsoft.com/office/powerpoint/2010/main" val="189039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3 oblasti aktivit vývoje nástrojů:</a:t>
            </a:r>
          </a:p>
          <a:p>
            <a:r>
              <a:rPr lang="cs-CZ" dirty="0" smtClean="0"/>
              <a:t>studie a projekty</a:t>
            </a:r>
          </a:p>
          <a:p>
            <a:r>
              <a:rPr lang="cs-CZ" dirty="0" smtClean="0"/>
              <a:t>experimenty v terénu a laboratorní experimenty</a:t>
            </a:r>
          </a:p>
          <a:p>
            <a:r>
              <a:rPr lang="cs-CZ" dirty="0" smtClean="0"/>
              <a:t>tržní použití produktů a služeb</a:t>
            </a:r>
          </a:p>
          <a:p>
            <a:r>
              <a:rPr lang="cs-CZ" dirty="0" smtClean="0"/>
              <a:t>aktivity komplementární, každá vlastní omezení proměnných, proveditelných měření, důsledků odvoditelných z dat</a:t>
            </a:r>
          </a:p>
          <a:p>
            <a:r>
              <a:rPr lang="cs-CZ" dirty="0" smtClean="0"/>
              <a:t>rozdíly: v rozsahu, očekáváné životnosti a záměru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450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tudie a projekty</a:t>
            </a:r>
            <a:r>
              <a:rPr lang="cs-CZ" dirty="0" smtClean="0"/>
              <a:t>:</a:t>
            </a:r>
          </a:p>
          <a:p>
            <a:r>
              <a:rPr lang="cs-CZ" dirty="0" smtClean="0"/>
              <a:t>rozsah: malý </a:t>
            </a:r>
          </a:p>
          <a:p>
            <a:r>
              <a:rPr lang="cs-CZ" dirty="0" smtClean="0"/>
              <a:t>životnost: relativně krátká</a:t>
            </a:r>
            <a:endParaRPr lang="cs-CZ" dirty="0"/>
          </a:p>
          <a:p>
            <a:r>
              <a:rPr lang="cs-CZ" dirty="0" smtClean="0"/>
              <a:t>záměr: zodpovězení konkrétní, ohraničené otázky, ne dlouhodobá činnost nebo umístění služby, produktu</a:t>
            </a:r>
          </a:p>
          <a:p>
            <a:r>
              <a:rPr lang="cs-CZ" dirty="0" smtClean="0"/>
              <a:t>důkazy konceptů a demonstrace rysů</a:t>
            </a:r>
          </a:p>
          <a:p>
            <a:r>
              <a:rPr lang="cs-CZ" dirty="0" smtClean="0"/>
              <a:t>cíl: inovace, testování, negativní důsledky informativní</a:t>
            </a:r>
          </a:p>
          <a:p>
            <a:r>
              <a:rPr lang="cs-CZ" dirty="0" smtClean="0"/>
              <a:t>cílová skupina: kolegové, ne uživatelé nebo zákazníci</a:t>
            </a:r>
          </a:p>
          <a:p>
            <a:r>
              <a:rPr lang="cs-CZ" dirty="0" smtClean="0"/>
              <a:t>reportování: prezentace na schůzkách, publikace</a:t>
            </a:r>
          </a:p>
          <a:p>
            <a:r>
              <a:rPr lang="cs-CZ" b="1" dirty="0" smtClean="0"/>
              <a:t>př. </a:t>
            </a:r>
            <a:r>
              <a:rPr lang="cs-CZ" dirty="0" smtClean="0"/>
              <a:t>projekt MEROLOT ne náklady na produkci recenzí, validace proč lidé participovali, ALE: metriky jako počet zaslaných recenzí, počet účastníků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42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E</a:t>
            </a:r>
            <a:r>
              <a:rPr lang="cs-CZ" b="1" dirty="0" smtClean="0"/>
              <a:t>xperimenty a pokusy</a:t>
            </a:r>
            <a:r>
              <a:rPr lang="cs-CZ" dirty="0" smtClean="0"/>
              <a:t>:</a:t>
            </a:r>
          </a:p>
          <a:p>
            <a:r>
              <a:rPr lang="cs-CZ" dirty="0" smtClean="0"/>
              <a:t>rozsah: limitovaný - abstrahuje od určitých, nerelevantních podmínek</a:t>
            </a:r>
          </a:p>
          <a:p>
            <a:r>
              <a:rPr lang="cs-CZ" dirty="0" smtClean="0"/>
              <a:t>životnost: </a:t>
            </a:r>
            <a:r>
              <a:rPr lang="cs-CZ" dirty="0" smtClean="0"/>
              <a:t>požadavky umělého výkonu, použití simulovaných dat a procesů, koroborace</a:t>
            </a:r>
          </a:p>
          <a:p>
            <a:r>
              <a:rPr lang="cs-CZ" dirty="0" smtClean="0"/>
              <a:t>záměr: detailní evaluace a vyvození závěrů</a:t>
            </a:r>
          </a:p>
          <a:p>
            <a:r>
              <a:rPr lang="cs-CZ" dirty="0" smtClean="0"/>
              <a:t>cíl: úspěch pokusu akceleruje přenos a redukuje riziko použití v plném rozsahu, větší porozumění příčinám ovlivňujícím výsledky</a:t>
            </a:r>
          </a:p>
          <a:p>
            <a:r>
              <a:rPr lang="cs-CZ" dirty="0" smtClean="0"/>
              <a:t>reportování: pro veřejnost, scénáře, důkaz pro praxi</a:t>
            </a:r>
          </a:p>
          <a:p>
            <a:r>
              <a:rPr lang="cs-CZ" dirty="0" smtClean="0"/>
              <a:t>cílová skupina: </a:t>
            </a:r>
            <a:r>
              <a:rPr lang="cs-CZ" dirty="0" smtClean="0"/>
              <a:t>vyžaduje participaci dodavatelů i konzumentů</a:t>
            </a:r>
          </a:p>
          <a:p>
            <a:r>
              <a:rPr lang="cs-CZ" dirty="0" smtClean="0"/>
              <a:t>přijímání více formálních metod</a:t>
            </a:r>
          </a:p>
          <a:p>
            <a:r>
              <a:rPr lang="cs-CZ" b="1" dirty="0" smtClean="0"/>
              <a:t>př.</a:t>
            </a:r>
            <a:r>
              <a:rPr lang="cs-CZ" dirty="0" smtClean="0"/>
              <a:t> IMS alt-i-</a:t>
            </a:r>
            <a:r>
              <a:rPr lang="cs-CZ" dirty="0" err="1" smtClean="0"/>
              <a:t>lab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157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tržní produkty a služby</a:t>
            </a:r>
            <a:r>
              <a:rPr lang="cs-CZ" dirty="0" smtClean="0"/>
              <a:t>:</a:t>
            </a:r>
          </a:p>
          <a:p>
            <a:r>
              <a:rPr lang="cs-CZ" dirty="0" smtClean="0"/>
              <a:t>rozsah: kompletní, robustní </a:t>
            </a:r>
          </a:p>
          <a:p>
            <a:r>
              <a:rPr lang="cs-CZ" dirty="0" smtClean="0"/>
              <a:t>životnost: dlouhodobé každodenní použití</a:t>
            </a:r>
          </a:p>
          <a:p>
            <a:r>
              <a:rPr lang="cs-CZ" dirty="0" smtClean="0"/>
              <a:t>záměr: produkce extenzivních dat</a:t>
            </a:r>
          </a:p>
          <a:p>
            <a:r>
              <a:rPr lang="cs-CZ" dirty="0" smtClean="0"/>
              <a:t>reportování: místa, kde se poskytují, získávají a užívají vzdělávací zdroje, publikace. Zahrnuje prodeje, počty uživatelů, poměr úspěšných studentů, spokojenost </a:t>
            </a:r>
          </a:p>
          <a:p>
            <a:r>
              <a:rPr lang="cs-CZ" dirty="0" smtClean="0"/>
              <a:t>cílová skupina: trh </a:t>
            </a:r>
          </a:p>
          <a:p>
            <a:r>
              <a:rPr lang="cs-CZ" dirty="0" smtClean="0"/>
              <a:t>obchodní činnosti nejsou oddělitelné od experimentů – často produkty a služby výsledky experimentů v reálném světě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014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742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Evaluace výsledků otevřeného vzdělávání</vt:lpstr>
      <vt:lpstr>Evaluace otevřeného vzdělávání</vt:lpstr>
      <vt:lpstr>Evaluace otevřeného vzdělávání</vt:lpstr>
      <vt:lpstr>Strategické hodnocení</vt:lpstr>
      <vt:lpstr>Strategické hodnocení</vt:lpstr>
      <vt:lpstr>Nástroje evaluace</vt:lpstr>
      <vt:lpstr>Nástroje evaluace</vt:lpstr>
      <vt:lpstr>Nástroje evaluace</vt:lpstr>
      <vt:lpstr>Nástroje evaluace</vt:lpstr>
      <vt:lpstr>Druhy dat</vt:lpstr>
      <vt:lpstr>Druhy dat</vt:lpstr>
      <vt:lpstr>Temná strana evaluace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Michal Lorenz</cp:lastModifiedBy>
  <cp:revision>13</cp:revision>
  <dcterms:created xsi:type="dcterms:W3CDTF">2014-05-02T06:08:55Z</dcterms:created>
  <dcterms:modified xsi:type="dcterms:W3CDTF">2014-05-02T08:46:10Z</dcterms:modified>
</cp:coreProperties>
</file>