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5" r:id="rId3"/>
    <p:sldId id="266" r:id="rId4"/>
    <p:sldId id="267" r:id="rId5"/>
    <p:sldId id="260" r:id="rId6"/>
    <p:sldId id="268" r:id="rId7"/>
    <p:sldId id="259" r:id="rId8"/>
    <p:sldId id="262" r:id="rId9"/>
    <p:sldId id="269" r:id="rId10"/>
    <p:sldId id="270" r:id="rId11"/>
    <p:sldId id="271" r:id="rId12"/>
    <p:sldId id="273" r:id="rId13"/>
    <p:sldId id="274" r:id="rId14"/>
    <p:sldId id="275" r:id="rId15"/>
    <p:sldId id="276" r:id="rId16"/>
    <p:sldId id="264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676" autoAdjust="0"/>
  </p:normalViewPr>
  <p:slideViewPr>
    <p:cSldViewPr>
      <p:cViewPr>
        <p:scale>
          <a:sx n="94" d="100"/>
          <a:sy n="94" d="100"/>
        </p:scale>
        <p:origin x="-1284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B9B6C-6074-48BC-9BEE-8422D87A9D5C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2456D-922E-409E-88C6-80E02EE825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5800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2123-98A1-4D6C-A9D7-BEB86ACCD4F4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986-254E-4960-9936-43B3682033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0569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2123-98A1-4D6C-A9D7-BEB86ACCD4F4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986-254E-4960-9936-43B3682033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5214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2123-98A1-4D6C-A9D7-BEB86ACCD4F4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986-254E-4960-9936-43B3682033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425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2123-98A1-4D6C-A9D7-BEB86ACCD4F4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986-254E-4960-9936-43B3682033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442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2123-98A1-4D6C-A9D7-BEB86ACCD4F4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986-254E-4960-9936-43B3682033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268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2123-98A1-4D6C-A9D7-BEB86ACCD4F4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986-254E-4960-9936-43B3682033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350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2123-98A1-4D6C-A9D7-BEB86ACCD4F4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986-254E-4960-9936-43B3682033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449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2123-98A1-4D6C-A9D7-BEB86ACCD4F4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986-254E-4960-9936-43B3682033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798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2123-98A1-4D6C-A9D7-BEB86ACCD4F4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986-254E-4960-9936-43B3682033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6533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2123-98A1-4D6C-A9D7-BEB86ACCD4F4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986-254E-4960-9936-43B3682033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788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2123-98A1-4D6C-A9D7-BEB86ACCD4F4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986-254E-4960-9936-43B3682033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822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42123-98A1-4D6C-A9D7-BEB86ACCD4F4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8D986-254E-4960-9936-43B3682033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4845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008112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Literary Postmodernism</a:t>
            </a:r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704856" cy="17526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>
                <a:solidFill>
                  <a:prstClr val="white"/>
                </a:solidFill>
                <a:latin typeface="Cambria" panose="02040503050406030204" pitchFamily="18" charset="0"/>
              </a:rPr>
              <a:t>“In a universe where no more explanations are possible, all that remains is to play with the pieces. Playing with the pieces, that is postmodernism” (Jean </a:t>
            </a:r>
            <a:r>
              <a:rPr lang="en-US" dirty="0" err="1">
                <a:solidFill>
                  <a:prstClr val="white"/>
                </a:solidFill>
                <a:latin typeface="Cambria" panose="02040503050406030204" pitchFamily="18" charset="0"/>
              </a:rPr>
              <a:t>Baudrillard</a:t>
            </a:r>
            <a:r>
              <a:rPr lang="en-US" dirty="0">
                <a:solidFill>
                  <a:prstClr val="white"/>
                </a:solidFill>
                <a:latin typeface="Cambria" panose="02040503050406030204" pitchFamily="18" charset="0"/>
              </a:rPr>
              <a:t>, </a:t>
            </a:r>
            <a:r>
              <a:rPr lang="en-US" i="1" dirty="0">
                <a:solidFill>
                  <a:prstClr val="white"/>
                </a:solidFill>
                <a:latin typeface="Cambria" panose="02040503050406030204" pitchFamily="18" charset="0"/>
              </a:rPr>
              <a:t>The Evil Demon of Images</a:t>
            </a:r>
            <a:r>
              <a:rPr lang="en-US" dirty="0">
                <a:solidFill>
                  <a:prstClr val="white"/>
                </a:solidFill>
                <a:latin typeface="Cambria" panose="02040503050406030204" pitchFamily="18" charset="0"/>
              </a:rPr>
              <a:t> 29). </a:t>
            </a:r>
            <a:endParaRPr lang="cs-CZ" dirty="0">
              <a:solidFill>
                <a:prstClr val="white"/>
              </a:solidFill>
              <a:latin typeface="Cambria" panose="020405030504060302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68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sz="2800" dirty="0" smtClean="0">
                <a:latin typeface="Cambria" panose="02040503050406030204" pitchFamily="18" charset="0"/>
              </a:rPr>
              <a:t>Hutcheon: historiographic </a:t>
            </a:r>
            <a:r>
              <a:rPr lang="en-US" sz="2800" dirty="0" smtClean="0">
                <a:latin typeface="Cambria" panose="02040503050406030204" pitchFamily="18" charset="0"/>
              </a:rPr>
              <a:t>metafiction</a:t>
            </a:r>
            <a:endParaRPr lang="cs-CZ" sz="2800" dirty="0">
              <a:latin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ambria" panose="02040503050406030204" pitchFamily="18" charset="0"/>
              </a:rPr>
              <a:t>-&gt; </a:t>
            </a:r>
            <a:r>
              <a:rPr lang="en-US" dirty="0">
                <a:latin typeface="Cambria" panose="02040503050406030204" pitchFamily="18" charset="0"/>
                <a:ea typeface="Calibri"/>
                <a:cs typeface="Times New Roman"/>
              </a:rPr>
              <a:t>novels which are “both intensely self-reflexive and yet paradoxically also lay claim to historical events and personages</a:t>
            </a:r>
            <a:r>
              <a:rPr lang="en-US" dirty="0" smtClean="0">
                <a:latin typeface="Cambria" panose="02040503050406030204" pitchFamily="18" charset="0"/>
                <a:ea typeface="Calibri"/>
                <a:cs typeface="Times New Roman"/>
              </a:rPr>
              <a:t>”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latin typeface="Cambria" panose="02040503050406030204" pitchFamily="18" charset="0"/>
                <a:ea typeface="Calibri"/>
                <a:cs typeface="Times New Roman"/>
              </a:rPr>
              <a:t>-&gt; </a:t>
            </a:r>
            <a:r>
              <a:rPr lang="en-US" dirty="0" smtClean="0">
                <a:latin typeface="Cambria" panose="02040503050406030204" pitchFamily="18" charset="0"/>
                <a:ea typeface="Calibri"/>
                <a:cs typeface="Times New Roman"/>
              </a:rPr>
              <a:t>its theoretical self-awareness of </a:t>
            </a:r>
            <a:r>
              <a:rPr lang="en-US" dirty="0">
                <a:latin typeface="Cambria" panose="02040503050406030204" pitchFamily="18" charset="0"/>
                <a:ea typeface="Calibri"/>
                <a:cs typeface="Times New Roman"/>
              </a:rPr>
              <a:t>history and fiction as human </a:t>
            </a:r>
            <a:r>
              <a:rPr lang="en-US" dirty="0" smtClean="0">
                <a:latin typeface="Cambria" panose="02040503050406030204" pitchFamily="18" charset="0"/>
                <a:ea typeface="Calibri"/>
                <a:cs typeface="Times New Roman"/>
              </a:rPr>
              <a:t>constructs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latin typeface="Cambria" panose="02040503050406030204" pitchFamily="18" charset="0"/>
                <a:ea typeface="Calibri"/>
                <a:cs typeface="Times New Roman"/>
              </a:rPr>
              <a:t>-&gt; </a:t>
            </a:r>
            <a:r>
              <a:rPr lang="en-US" dirty="0">
                <a:latin typeface="Cambria" panose="02040503050406030204" pitchFamily="18" charset="0"/>
                <a:ea typeface="Calibri"/>
                <a:cs typeface="Times New Roman"/>
              </a:rPr>
              <a:t>challenges notions such as historical truth and accurate knowledge of the past </a:t>
            </a:r>
          </a:p>
          <a:p>
            <a:endParaRPr lang="en-US" dirty="0" smtClean="0">
              <a:latin typeface="Cambria" panose="02040503050406030204" pitchFamily="18" charset="0"/>
              <a:ea typeface="Calibri"/>
              <a:cs typeface="Times New Roman"/>
            </a:endParaRPr>
          </a:p>
          <a:p>
            <a:endParaRPr lang="cs-CZ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41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>
                <a:solidFill>
                  <a:prstClr val="white"/>
                </a:solidFill>
                <a:latin typeface="Cambria" panose="02040503050406030204" pitchFamily="18" charset="0"/>
                <a:ea typeface="Calibri"/>
                <a:cs typeface="Times New Roman"/>
              </a:rPr>
              <a:t>E. L. Doctorow, </a:t>
            </a:r>
            <a:r>
              <a:rPr lang="en-US" sz="3200" i="1" dirty="0">
                <a:solidFill>
                  <a:prstClr val="white"/>
                </a:solidFill>
                <a:latin typeface="Cambria" panose="02040503050406030204" pitchFamily="18" charset="0"/>
                <a:ea typeface="Calibri"/>
                <a:cs typeface="Times New Roman"/>
              </a:rPr>
              <a:t>Ragtime</a:t>
            </a:r>
            <a:r>
              <a:rPr lang="en-US" sz="3200" dirty="0">
                <a:solidFill>
                  <a:prstClr val="white"/>
                </a:solidFill>
                <a:latin typeface="Cambria" panose="02040503050406030204" pitchFamily="18" charset="0"/>
                <a:ea typeface="Calibri"/>
                <a:cs typeface="Times New Roman"/>
              </a:rPr>
              <a:t> (1975)</a:t>
            </a:r>
            <a:br>
              <a:rPr lang="en-US" sz="3200" dirty="0">
                <a:solidFill>
                  <a:prstClr val="white"/>
                </a:solidFill>
                <a:latin typeface="Cambria" panose="02040503050406030204" pitchFamily="18" charset="0"/>
                <a:ea typeface="Calibri"/>
                <a:cs typeface="Times New Roman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lurring fact and fiction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intertextuality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narrator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934" y="1700808"/>
            <a:ext cx="2506490" cy="394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01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2448272" cy="367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01008"/>
            <a:ext cx="17430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92696"/>
            <a:ext cx="2520280" cy="393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04864"/>
            <a:ext cx="2127498" cy="338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4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ambria" panose="02040503050406030204" pitchFamily="18" charset="0"/>
              </a:rPr>
              <a:t>Postmodernism and originality</a:t>
            </a:r>
            <a:endParaRPr lang="cs-CZ" sz="3200" dirty="0">
              <a:latin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US" dirty="0" smtClean="0">
                <a:ea typeface="Calibri"/>
                <a:cs typeface="Times New Roman"/>
              </a:rPr>
              <a:t>pull </a:t>
            </a:r>
            <a:r>
              <a:rPr lang="en-US" dirty="0">
                <a:ea typeface="Calibri"/>
                <a:cs typeface="Times New Roman"/>
              </a:rPr>
              <a:t>away from the modernist focus on </a:t>
            </a:r>
            <a:r>
              <a:rPr lang="en-US" dirty="0" smtClean="0">
                <a:ea typeface="Calibri"/>
                <a:cs typeface="Times New Roman"/>
              </a:rPr>
              <a:t>originality and authenticity</a:t>
            </a:r>
          </a:p>
          <a:p>
            <a:pPr>
              <a:lnSpc>
                <a:spcPct val="115000"/>
              </a:lnSpc>
            </a:pPr>
            <a:r>
              <a:rPr lang="en-US" dirty="0" smtClean="0">
                <a:ea typeface="Calibri"/>
                <a:cs typeface="Times New Roman"/>
              </a:rPr>
              <a:t>deconstruction </a:t>
            </a:r>
            <a:r>
              <a:rPr lang="en-US" dirty="0">
                <a:ea typeface="Calibri"/>
                <a:cs typeface="Times New Roman"/>
              </a:rPr>
              <a:t>of the </a:t>
            </a:r>
            <a:r>
              <a:rPr lang="en-US" dirty="0" smtClean="0">
                <a:ea typeface="Calibri"/>
                <a:cs typeface="Times New Roman"/>
              </a:rPr>
              <a:t>idea of the artistic genius</a:t>
            </a:r>
          </a:p>
          <a:p>
            <a:pPr>
              <a:lnSpc>
                <a:spcPct val="115000"/>
              </a:lnSpc>
            </a:pPr>
            <a:r>
              <a:rPr lang="en-US" dirty="0" err="1" smtClean="0">
                <a:ea typeface="Calibri"/>
                <a:cs typeface="Times New Roman"/>
              </a:rPr>
              <a:t>poststructuralism</a:t>
            </a:r>
            <a:r>
              <a:rPr lang="en-US" dirty="0" smtClean="0">
                <a:ea typeface="Calibri"/>
                <a:cs typeface="Times New Roman"/>
              </a:rPr>
              <a:t> </a:t>
            </a:r>
            <a:r>
              <a:rPr lang="en-US" dirty="0">
                <a:ea typeface="Calibri"/>
                <a:cs typeface="Times New Roman"/>
              </a:rPr>
              <a:t>and </a:t>
            </a:r>
            <a:r>
              <a:rPr lang="en-US" dirty="0" smtClean="0">
                <a:ea typeface="Calibri"/>
                <a:cs typeface="Times New Roman"/>
              </a:rPr>
              <a:t>Roland </a:t>
            </a:r>
            <a:r>
              <a:rPr lang="en-US" dirty="0">
                <a:ea typeface="Calibri"/>
                <a:cs typeface="Times New Roman"/>
              </a:rPr>
              <a:t>Barthes’ “Death of the Author” (1967)</a:t>
            </a:r>
            <a:endParaRPr lang="cs-CZ" dirty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ea typeface="Calibri"/>
                <a:cs typeface="Times New Roman"/>
              </a:rPr>
              <a:t> =&gt; is </a:t>
            </a:r>
            <a:r>
              <a:rPr lang="en-US" dirty="0">
                <a:ea typeface="Calibri"/>
                <a:cs typeface="Times New Roman"/>
              </a:rPr>
              <a:t>it really possible to produce an original </a:t>
            </a:r>
            <a:r>
              <a:rPr lang="en-US" dirty="0" smtClean="0">
                <a:ea typeface="Calibri"/>
                <a:cs typeface="Times New Roman"/>
              </a:rPr>
              <a:t>work </a:t>
            </a:r>
            <a:r>
              <a:rPr lang="en-US" dirty="0">
                <a:ea typeface="Calibri"/>
                <a:cs typeface="Times New Roman"/>
              </a:rPr>
              <a:t>of </a:t>
            </a:r>
            <a:r>
              <a:rPr lang="en-US" dirty="0" smtClean="0">
                <a:ea typeface="Calibri"/>
                <a:cs typeface="Times New Roman"/>
              </a:rPr>
              <a:t>art today?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78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ambria" panose="02040503050406030204" pitchFamily="18" charset="0"/>
              </a:rPr>
              <a:t>Michael </a:t>
            </a:r>
            <a:r>
              <a:rPr lang="en-US" sz="3200" dirty="0" err="1" smtClean="0">
                <a:latin typeface="Cambria" panose="02040503050406030204" pitchFamily="18" charset="0"/>
              </a:rPr>
              <a:t>Cunnigham</a:t>
            </a:r>
            <a:r>
              <a:rPr lang="en-US" sz="3200" dirty="0" smtClean="0">
                <a:latin typeface="Cambria" panose="02040503050406030204" pitchFamily="18" charset="0"/>
              </a:rPr>
              <a:t>, </a:t>
            </a:r>
            <a:r>
              <a:rPr lang="en-US" sz="3200" i="1" dirty="0" smtClean="0">
                <a:latin typeface="Cambria" panose="02040503050406030204" pitchFamily="18" charset="0"/>
              </a:rPr>
              <a:t>The Hours </a:t>
            </a:r>
            <a:r>
              <a:rPr lang="en-US" sz="3200" dirty="0" smtClean="0">
                <a:latin typeface="Cambria" panose="02040503050406030204" pitchFamily="18" charset="0"/>
              </a:rPr>
              <a:t>(1998)</a:t>
            </a:r>
            <a:endParaRPr lang="cs-CZ" sz="3200" dirty="0">
              <a:latin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Virginia Woolf writing </a:t>
            </a:r>
            <a:r>
              <a:rPr lang="en-US" i="1" dirty="0" smtClean="0"/>
              <a:t>Mrs. Dalloway </a:t>
            </a:r>
            <a:r>
              <a:rPr lang="en-US" dirty="0" smtClean="0"/>
              <a:t>in the 1920s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Laura Brown reading </a:t>
            </a:r>
            <a:r>
              <a:rPr lang="en-US" i="1" dirty="0" smtClean="0"/>
              <a:t>Mrs. Dalloway</a:t>
            </a:r>
            <a:r>
              <a:rPr lang="en-US" dirty="0" smtClean="0"/>
              <a:t> in the 1950s</a:t>
            </a:r>
          </a:p>
          <a:p>
            <a:endParaRPr lang="en-US" i="1" dirty="0"/>
          </a:p>
          <a:p>
            <a:pPr marL="0" indent="0">
              <a:buNone/>
            </a:pPr>
            <a:r>
              <a:rPr lang="en-US" dirty="0" smtClean="0"/>
              <a:t>Clarissa Vaughn living Mrs. Dalloway’s story in early 2000s</a:t>
            </a:r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72816"/>
            <a:ext cx="2408089" cy="405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270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p</a:t>
            </a:r>
            <a:r>
              <a:rPr lang="en-US" sz="3200" dirty="0" smtClean="0">
                <a:latin typeface="Cambria" panose="02040503050406030204" pitchFamily="18" charset="0"/>
              </a:rPr>
              <a:t>ostmodernism and rewriting</a:t>
            </a:r>
            <a:endParaRPr lang="cs-CZ" sz="3200" dirty="0">
              <a:latin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</a:pPr>
            <a:r>
              <a:rPr lang="en-US" i="1" dirty="0" err="1">
                <a:latin typeface="Cambria" panose="02040503050406030204" pitchFamily="18" charset="0"/>
                <a:ea typeface="Calibri"/>
                <a:cs typeface="Times New Roman"/>
              </a:rPr>
              <a:t>m</a:t>
            </a:r>
            <a:r>
              <a:rPr lang="en-US" i="1" dirty="0" err="1" smtClean="0">
                <a:latin typeface="Cambria" panose="02040503050406030204" pitchFamily="18" charset="0"/>
                <a:ea typeface="Calibri"/>
                <a:cs typeface="Times New Roman"/>
              </a:rPr>
              <a:t>etatheatre</a:t>
            </a:r>
            <a:endParaRPr lang="en-US" i="1" dirty="0" smtClean="0">
              <a:latin typeface="Cambria" panose="02040503050406030204" pitchFamily="18" charset="0"/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</a:pPr>
            <a:r>
              <a:rPr lang="en-US" dirty="0" smtClean="0">
                <a:latin typeface="Cambria" panose="02040503050406030204" pitchFamily="18" charset="0"/>
                <a:ea typeface="Calibri"/>
                <a:cs typeface="Times New Roman"/>
              </a:rPr>
              <a:t>Tom </a:t>
            </a:r>
            <a:r>
              <a:rPr lang="en-US" dirty="0">
                <a:latin typeface="Cambria" panose="02040503050406030204" pitchFamily="18" charset="0"/>
                <a:ea typeface="Calibri"/>
                <a:cs typeface="Times New Roman"/>
              </a:rPr>
              <a:t>Stoppard, </a:t>
            </a:r>
            <a:r>
              <a:rPr lang="en-US" i="1" dirty="0">
                <a:latin typeface="Cambria" panose="02040503050406030204" pitchFamily="18" charset="0"/>
                <a:ea typeface="Calibri"/>
                <a:cs typeface="Times New Roman"/>
              </a:rPr>
              <a:t>Rosencrantz and Guildenstern Are </a:t>
            </a:r>
            <a:r>
              <a:rPr lang="en-US" i="1" dirty="0" smtClean="0">
                <a:latin typeface="Cambria" panose="02040503050406030204" pitchFamily="18" charset="0"/>
                <a:ea typeface="Calibri"/>
                <a:cs typeface="Times New Roman"/>
              </a:rPr>
              <a:t>Dead</a:t>
            </a:r>
            <a:endParaRPr lang="en-US" dirty="0" smtClean="0">
              <a:latin typeface="Cambria" panose="02040503050406030204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i="1" dirty="0">
                <a:latin typeface="Cambria" panose="02040503050406030204" pitchFamily="18" charset="0"/>
                <a:ea typeface="Calibri"/>
                <a:cs typeface="Times New Roman"/>
              </a:rPr>
              <a:t>p</a:t>
            </a:r>
            <a:r>
              <a:rPr lang="en-US" i="1" dirty="0" smtClean="0">
                <a:latin typeface="Cambria" panose="02040503050406030204" pitchFamily="18" charset="0"/>
                <a:ea typeface="Calibri"/>
                <a:cs typeface="Times New Roman"/>
              </a:rPr>
              <a:t>ostcolonial rewritings</a:t>
            </a:r>
            <a:endParaRPr lang="en-US" dirty="0">
              <a:latin typeface="Cambria" panose="02040503050406030204" pitchFamily="18" charset="0"/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</a:pPr>
            <a:r>
              <a:rPr lang="en-US" dirty="0" smtClean="0">
                <a:latin typeface="Cambria" panose="02040503050406030204" pitchFamily="18" charset="0"/>
                <a:ea typeface="Calibri"/>
                <a:cs typeface="Times New Roman"/>
              </a:rPr>
              <a:t>J</a:t>
            </a:r>
            <a:r>
              <a:rPr lang="en-US" dirty="0">
                <a:latin typeface="Cambria" panose="02040503050406030204" pitchFamily="18" charset="0"/>
                <a:ea typeface="Calibri"/>
                <a:cs typeface="Times New Roman"/>
              </a:rPr>
              <a:t>. M. </a:t>
            </a:r>
            <a:r>
              <a:rPr lang="en-US" dirty="0" smtClean="0">
                <a:latin typeface="Cambria" panose="02040503050406030204" pitchFamily="18" charset="0"/>
                <a:ea typeface="Calibri"/>
                <a:cs typeface="Times New Roman"/>
              </a:rPr>
              <a:t>Coetzee, </a:t>
            </a:r>
            <a:r>
              <a:rPr lang="en-US" i="1" dirty="0" smtClean="0">
                <a:latin typeface="Cambria" panose="02040503050406030204" pitchFamily="18" charset="0"/>
                <a:ea typeface="Calibri"/>
                <a:cs typeface="Times New Roman"/>
              </a:rPr>
              <a:t>Foe</a:t>
            </a:r>
          </a:p>
          <a:p>
            <a:pPr lvl="1">
              <a:lnSpc>
                <a:spcPct val="115000"/>
              </a:lnSpc>
            </a:pPr>
            <a:r>
              <a:rPr lang="en-US" dirty="0" smtClean="0">
                <a:latin typeface="Cambria" panose="02040503050406030204" pitchFamily="18" charset="0"/>
                <a:ea typeface="Calibri"/>
                <a:cs typeface="Times New Roman"/>
              </a:rPr>
              <a:t>Jean Rhys, </a:t>
            </a:r>
            <a:r>
              <a:rPr lang="en-US" i="1" dirty="0" smtClean="0">
                <a:latin typeface="Cambria" panose="02040503050406030204" pitchFamily="18" charset="0"/>
                <a:ea typeface="Calibri"/>
                <a:cs typeface="Times New Roman"/>
              </a:rPr>
              <a:t>Wide </a:t>
            </a:r>
            <a:r>
              <a:rPr lang="en-US" i="1" dirty="0">
                <a:latin typeface="Cambria" panose="02040503050406030204" pitchFamily="18" charset="0"/>
                <a:ea typeface="Calibri"/>
                <a:cs typeface="Times New Roman"/>
              </a:rPr>
              <a:t>Sargasso </a:t>
            </a:r>
            <a:r>
              <a:rPr lang="en-US" i="1" dirty="0" smtClean="0">
                <a:latin typeface="Cambria" panose="02040503050406030204" pitchFamily="18" charset="0"/>
                <a:ea typeface="Calibri"/>
                <a:cs typeface="Times New Roman"/>
              </a:rPr>
              <a:t>Sea</a:t>
            </a:r>
          </a:p>
          <a:p>
            <a:pPr lvl="1">
              <a:lnSpc>
                <a:spcPct val="115000"/>
              </a:lnSpc>
            </a:pPr>
            <a:r>
              <a:rPr lang="en-US" dirty="0" smtClean="0">
                <a:latin typeface="Cambria" panose="02040503050406030204" pitchFamily="18" charset="0"/>
                <a:ea typeface="Calibri"/>
                <a:cs typeface="Times New Roman"/>
              </a:rPr>
              <a:t>Peter Carey,  </a:t>
            </a:r>
            <a:r>
              <a:rPr lang="en-US" i="1" dirty="0" smtClean="0">
                <a:latin typeface="Cambria" panose="02040503050406030204" pitchFamily="18" charset="0"/>
                <a:ea typeface="Calibri"/>
                <a:cs typeface="Times New Roman"/>
              </a:rPr>
              <a:t>Jack </a:t>
            </a:r>
            <a:r>
              <a:rPr lang="en-US" i="1" dirty="0" err="1" smtClean="0">
                <a:latin typeface="Cambria" panose="02040503050406030204" pitchFamily="18" charset="0"/>
                <a:ea typeface="Calibri"/>
                <a:cs typeface="Times New Roman"/>
              </a:rPr>
              <a:t>Maggs</a:t>
            </a:r>
            <a:endParaRPr lang="en-US" i="1" dirty="0" smtClean="0">
              <a:latin typeface="Cambria" panose="02040503050406030204" pitchFamily="18" charset="0"/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</a:pPr>
            <a:r>
              <a:rPr lang="en-US" dirty="0" smtClean="0">
                <a:latin typeface="Cambria" panose="02040503050406030204" pitchFamily="18" charset="0"/>
                <a:ea typeface="Calibri"/>
                <a:cs typeface="Times New Roman"/>
              </a:rPr>
              <a:t>Margaret Atwood, </a:t>
            </a:r>
            <a:r>
              <a:rPr lang="en-US" i="1" dirty="0" smtClean="0">
                <a:latin typeface="Cambria" panose="02040503050406030204" pitchFamily="18" charset="0"/>
                <a:ea typeface="Calibri"/>
                <a:cs typeface="Times New Roman"/>
              </a:rPr>
              <a:t>The </a:t>
            </a:r>
            <a:r>
              <a:rPr lang="en-US" i="1" dirty="0" err="1" smtClean="0">
                <a:latin typeface="Cambria" panose="02040503050406030204" pitchFamily="18" charset="0"/>
                <a:ea typeface="Calibri"/>
                <a:cs typeface="Times New Roman"/>
              </a:rPr>
              <a:t>Penelopiad</a:t>
            </a:r>
            <a:endParaRPr lang="cs-CZ" dirty="0">
              <a:latin typeface="Cambria" panose="02040503050406030204" pitchFamily="18" charset="0"/>
              <a:ea typeface="Calibri"/>
              <a:cs typeface="Times New Roman"/>
            </a:endParaRPr>
          </a:p>
          <a:p>
            <a:r>
              <a:rPr lang="en-US" i="1" dirty="0">
                <a:latin typeface="Cambria" panose="02040503050406030204" pitchFamily="18" charset="0"/>
                <a:ea typeface="Calibri"/>
                <a:cs typeface="Times New Roman"/>
              </a:rPr>
              <a:t>p</a:t>
            </a:r>
            <a:r>
              <a:rPr lang="en-US" i="1" dirty="0" smtClean="0">
                <a:latin typeface="Cambria" panose="02040503050406030204" pitchFamily="18" charset="0"/>
                <a:ea typeface="Calibri"/>
                <a:cs typeface="Times New Roman"/>
              </a:rPr>
              <a:t>astiche</a:t>
            </a:r>
            <a:endParaRPr lang="en-US" dirty="0">
              <a:latin typeface="Cambria" panose="02040503050406030204" pitchFamily="18" charset="0"/>
              <a:ea typeface="Calibri"/>
              <a:cs typeface="Times New Roman"/>
            </a:endParaRPr>
          </a:p>
          <a:p>
            <a:pPr lvl="1"/>
            <a:r>
              <a:rPr lang="en-US" dirty="0" smtClean="0">
                <a:latin typeface="Cambria" panose="02040503050406030204" pitchFamily="18" charset="0"/>
                <a:ea typeface="Calibri"/>
                <a:cs typeface="Times New Roman"/>
              </a:rPr>
              <a:t>Angela Carter, </a:t>
            </a:r>
            <a:r>
              <a:rPr lang="en-US" i="1" dirty="0" smtClean="0">
                <a:latin typeface="Cambria" panose="02040503050406030204" pitchFamily="18" charset="0"/>
                <a:ea typeface="Calibri"/>
                <a:cs typeface="Times New Roman"/>
              </a:rPr>
              <a:t>The </a:t>
            </a:r>
            <a:r>
              <a:rPr lang="en-US" i="1" dirty="0">
                <a:latin typeface="Cambria" panose="02040503050406030204" pitchFamily="18" charset="0"/>
                <a:ea typeface="Calibri"/>
                <a:cs typeface="Times New Roman"/>
              </a:rPr>
              <a:t>Bloody </a:t>
            </a:r>
            <a:r>
              <a:rPr lang="en-US" i="1" dirty="0" smtClean="0">
                <a:latin typeface="Cambria" panose="02040503050406030204" pitchFamily="18" charset="0"/>
                <a:ea typeface="Calibri"/>
                <a:cs typeface="Times New Roman"/>
              </a:rPr>
              <a:t>Chamber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  <a:ea typeface="Calibri"/>
                <a:cs typeface="Times New Roman"/>
              </a:rPr>
              <a:t>David Lodge, </a:t>
            </a:r>
            <a:r>
              <a:rPr lang="en-US" i="1" dirty="0" smtClean="0">
                <a:latin typeface="Cambria" panose="02040503050406030204" pitchFamily="18" charset="0"/>
                <a:ea typeface="Calibri"/>
                <a:cs typeface="Times New Roman"/>
              </a:rPr>
              <a:t>The British Museum is Falling Down</a:t>
            </a:r>
            <a:endParaRPr lang="cs-CZ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05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p</a:t>
            </a:r>
            <a:r>
              <a:rPr lang="en-US" sz="3200" dirty="0" smtClean="0">
                <a:latin typeface="Cambria" panose="02040503050406030204" pitchFamily="18" charset="0"/>
              </a:rPr>
              <a:t>ostmodernism: a problem of representation?</a:t>
            </a:r>
            <a:endParaRPr lang="cs-CZ" sz="3200" dirty="0"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840" y="2060848"/>
            <a:ext cx="25622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611560" y="4653136"/>
            <a:ext cx="8075240" cy="151216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r</a:t>
            </a:r>
            <a:r>
              <a:rPr lang="en-US" dirty="0" smtClean="0"/>
              <a:t>epresentation of fiction -&gt; </a:t>
            </a:r>
            <a:r>
              <a:rPr lang="en-US" dirty="0" err="1" smtClean="0"/>
              <a:t>metafiction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r</a:t>
            </a:r>
            <a:r>
              <a:rPr lang="en-US" dirty="0" smtClean="0"/>
              <a:t>epresentation of subjectivity -&gt; meta-autobiography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552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mbria" panose="02040503050406030204" pitchFamily="18" charset="0"/>
              </a:rPr>
              <a:t>o</a:t>
            </a:r>
            <a:r>
              <a:rPr lang="en-US" sz="2800" dirty="0" smtClean="0">
                <a:latin typeface="Cambria" panose="02040503050406030204" pitchFamily="18" charset="0"/>
              </a:rPr>
              <a:t>verview of </a:t>
            </a:r>
            <a:r>
              <a:rPr lang="en-US" sz="2800" smtClean="0">
                <a:latin typeface="Cambria" panose="02040503050406030204" pitchFamily="18" charset="0"/>
              </a:rPr>
              <a:t>literary postmodernism</a:t>
            </a:r>
            <a:endParaRPr lang="cs-CZ" sz="2800" dirty="0">
              <a:latin typeface="Cambria" panose="02040503050406030204" pitchFamily="18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mbria" panose="02040503050406030204" pitchFamily="18" charset="0"/>
                <a:ea typeface="Calibri"/>
                <a:cs typeface="Times New Roman"/>
              </a:rPr>
              <a:t>s</a:t>
            </a:r>
            <a:r>
              <a:rPr lang="en-US" dirty="0" smtClean="0">
                <a:latin typeface="Cambria" panose="02040503050406030204" pitchFamily="18" charset="0"/>
                <a:ea typeface="Calibri"/>
                <a:cs typeface="Times New Roman"/>
              </a:rPr>
              <a:t>kepticism </a:t>
            </a:r>
            <a:r>
              <a:rPr lang="en-US" dirty="0">
                <a:latin typeface="Cambria" panose="02040503050406030204" pitchFamily="18" charset="0"/>
                <a:ea typeface="Calibri"/>
                <a:cs typeface="Times New Roman"/>
              </a:rPr>
              <a:t>towards objective truth and universal structures</a:t>
            </a:r>
            <a:endParaRPr lang="cs-CZ" dirty="0">
              <a:latin typeface="Cambria" panose="02040503050406030204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mbria" panose="02040503050406030204" pitchFamily="18" charset="0"/>
                <a:ea typeface="Calibri"/>
                <a:cs typeface="Times New Roman"/>
              </a:rPr>
              <a:t>s</a:t>
            </a:r>
            <a:r>
              <a:rPr lang="en-US" dirty="0" smtClean="0">
                <a:latin typeface="Cambria" panose="02040503050406030204" pitchFamily="18" charset="0"/>
                <a:ea typeface="Calibri"/>
                <a:cs typeface="Times New Roman"/>
              </a:rPr>
              <a:t>elf-reflexivity</a:t>
            </a:r>
            <a:endParaRPr lang="cs-CZ" dirty="0">
              <a:latin typeface="Cambria" panose="02040503050406030204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mbria" panose="02040503050406030204" pitchFamily="18" charset="0"/>
                <a:ea typeface="Calibri"/>
                <a:cs typeface="Times New Roman"/>
              </a:rPr>
              <a:t>i</a:t>
            </a:r>
            <a:r>
              <a:rPr lang="en-US" dirty="0" smtClean="0">
                <a:latin typeface="Cambria" panose="02040503050406030204" pitchFamily="18" charset="0"/>
                <a:ea typeface="Calibri"/>
                <a:cs typeface="Times New Roman"/>
              </a:rPr>
              <a:t>nstability </a:t>
            </a:r>
            <a:r>
              <a:rPr lang="en-US" dirty="0">
                <a:latin typeface="Cambria" panose="02040503050406030204" pitchFamily="18" charset="0"/>
                <a:ea typeface="Calibri"/>
                <a:cs typeface="Times New Roman"/>
              </a:rPr>
              <a:t>of meanings</a:t>
            </a:r>
            <a:endParaRPr lang="cs-CZ" dirty="0">
              <a:latin typeface="Cambria" panose="02040503050406030204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mbria" panose="02040503050406030204" pitchFamily="18" charset="0"/>
                <a:ea typeface="Calibri"/>
                <a:cs typeface="Times New Roman"/>
              </a:rPr>
              <a:t>s</a:t>
            </a:r>
            <a:r>
              <a:rPr lang="en-US" dirty="0" smtClean="0">
                <a:latin typeface="Cambria" panose="02040503050406030204" pitchFamily="18" charset="0"/>
                <a:ea typeface="Calibri"/>
                <a:cs typeface="Times New Roman"/>
              </a:rPr>
              <a:t>urrender </a:t>
            </a:r>
            <a:r>
              <a:rPr lang="en-US" dirty="0">
                <a:latin typeface="Cambria" panose="02040503050406030204" pitchFamily="18" charset="0"/>
                <a:ea typeface="Calibri"/>
                <a:cs typeface="Times New Roman"/>
              </a:rPr>
              <a:t>in the face of </a:t>
            </a:r>
            <a:r>
              <a:rPr lang="en-US" dirty="0" smtClean="0">
                <a:latin typeface="Cambria" panose="02040503050406030204" pitchFamily="18" charset="0"/>
                <a:ea typeface="Calibri"/>
                <a:cs typeface="Times New Roman"/>
              </a:rPr>
              <a:t>originality/authenticity</a:t>
            </a:r>
            <a:endParaRPr lang="cs-CZ" dirty="0">
              <a:latin typeface="Cambria" panose="02040503050406030204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mbria" panose="02040503050406030204" pitchFamily="18" charset="0"/>
                <a:ea typeface="Calibri"/>
                <a:cs typeface="Times New Roman"/>
              </a:rPr>
              <a:t>p</a:t>
            </a:r>
            <a:r>
              <a:rPr lang="en-US" dirty="0" smtClean="0">
                <a:latin typeface="Cambria" panose="02040503050406030204" pitchFamily="18" charset="0"/>
                <a:ea typeface="Calibri"/>
                <a:cs typeface="Times New Roman"/>
              </a:rPr>
              <a:t>roblematizing </a:t>
            </a:r>
            <a:r>
              <a:rPr lang="en-US" dirty="0">
                <a:latin typeface="Cambria" panose="02040503050406030204" pitchFamily="18" charset="0"/>
                <a:ea typeface="Calibri"/>
                <a:cs typeface="Times New Roman"/>
              </a:rPr>
              <a:t>mimetic </a:t>
            </a:r>
            <a:r>
              <a:rPr lang="en-US" dirty="0" smtClean="0">
                <a:latin typeface="Cambria" panose="02040503050406030204" pitchFamily="18" charset="0"/>
                <a:ea typeface="Calibri"/>
                <a:cs typeface="Times New Roman"/>
              </a:rPr>
              <a:t>(transparent)</a:t>
            </a:r>
            <a:r>
              <a:rPr lang="en-US" dirty="0">
                <a:latin typeface="Cambria" panose="02040503050406030204" pitchFamily="18" charset="0"/>
                <a:ea typeface="Calibri"/>
                <a:cs typeface="Times New Roman"/>
              </a:rPr>
              <a:t> </a:t>
            </a:r>
            <a:r>
              <a:rPr lang="en-US" dirty="0" smtClean="0">
                <a:latin typeface="Cambria" panose="02040503050406030204" pitchFamily="18" charset="0"/>
                <a:ea typeface="Calibri"/>
                <a:cs typeface="Times New Roman"/>
              </a:rPr>
              <a:t>representations</a:t>
            </a:r>
            <a:endParaRPr lang="cs-CZ" dirty="0">
              <a:latin typeface="Cambria" panose="02040503050406030204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mbria" panose="02040503050406030204" pitchFamily="18" charset="0"/>
                <a:ea typeface="Calibri"/>
                <a:cs typeface="Times New Roman"/>
              </a:rPr>
              <a:t>e</a:t>
            </a:r>
            <a:r>
              <a:rPr lang="en-US" dirty="0" smtClean="0">
                <a:latin typeface="Cambria" panose="02040503050406030204" pitchFamily="18" charset="0"/>
                <a:ea typeface="Calibri"/>
                <a:cs typeface="Times New Roman"/>
              </a:rPr>
              <a:t>mphasis on difference </a:t>
            </a:r>
            <a:r>
              <a:rPr lang="en-US" dirty="0">
                <a:latin typeface="Cambria" panose="02040503050406030204" pitchFamily="18" charset="0"/>
                <a:ea typeface="Calibri"/>
                <a:cs typeface="Times New Roman"/>
              </a:rPr>
              <a:t>and </a:t>
            </a:r>
            <a:r>
              <a:rPr lang="en-US" dirty="0" smtClean="0">
                <a:latin typeface="Cambria" panose="02040503050406030204" pitchFamily="18" charset="0"/>
                <a:ea typeface="Calibri"/>
                <a:cs typeface="Times New Roman"/>
              </a:rPr>
              <a:t>plurality</a:t>
            </a:r>
            <a:endParaRPr lang="cs-CZ" dirty="0">
              <a:latin typeface="Cambria" panose="02040503050406030204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mbria" panose="02040503050406030204" pitchFamily="18" charset="0"/>
                <a:ea typeface="Calibri"/>
                <a:cs typeface="Times New Roman"/>
              </a:rPr>
              <a:t>i</a:t>
            </a:r>
            <a:r>
              <a:rPr lang="en-US" dirty="0" smtClean="0">
                <a:latin typeface="Cambria" panose="02040503050406030204" pitchFamily="18" charset="0"/>
                <a:ea typeface="Calibri"/>
                <a:cs typeface="Times New Roman"/>
              </a:rPr>
              <a:t>ronic </a:t>
            </a:r>
            <a:r>
              <a:rPr lang="en-US" dirty="0">
                <a:latin typeface="Cambria" panose="02040503050406030204" pitchFamily="18" charset="0"/>
                <a:ea typeface="Calibri"/>
                <a:cs typeface="Times New Roman"/>
              </a:rPr>
              <a:t>appropriation of existing images/texts</a:t>
            </a:r>
            <a:endParaRPr lang="cs-CZ" dirty="0">
              <a:latin typeface="Cambria" panose="02040503050406030204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mbria" panose="02040503050406030204" pitchFamily="18" charset="0"/>
                <a:ea typeface="Calibri"/>
                <a:cs typeface="Times New Roman"/>
              </a:rPr>
              <a:t>m</a:t>
            </a:r>
            <a:r>
              <a:rPr lang="en-US" dirty="0" smtClean="0">
                <a:latin typeface="Cambria" panose="02040503050406030204" pitchFamily="18" charset="0"/>
                <a:ea typeface="Calibri"/>
                <a:cs typeface="Times New Roman"/>
              </a:rPr>
              <a:t>etafiction </a:t>
            </a:r>
            <a:r>
              <a:rPr lang="en-US" dirty="0">
                <a:latin typeface="Cambria" panose="02040503050406030204" pitchFamily="18" charset="0"/>
                <a:ea typeface="Calibri"/>
                <a:cs typeface="Times New Roman"/>
              </a:rPr>
              <a:t>and </a:t>
            </a:r>
            <a:r>
              <a:rPr lang="en-US" dirty="0" err="1">
                <a:latin typeface="Cambria" panose="02040503050406030204" pitchFamily="18" charset="0"/>
                <a:ea typeface="Calibri"/>
                <a:cs typeface="Times New Roman"/>
              </a:rPr>
              <a:t>m</a:t>
            </a:r>
            <a:r>
              <a:rPr lang="en-US" dirty="0" err="1" smtClean="0">
                <a:latin typeface="Cambria" panose="02040503050406030204" pitchFamily="18" charset="0"/>
                <a:ea typeface="Calibri"/>
                <a:cs typeface="Times New Roman"/>
              </a:rPr>
              <a:t>etatextuality</a:t>
            </a:r>
            <a:endParaRPr lang="cs-CZ" dirty="0">
              <a:latin typeface="Cambria" panose="02040503050406030204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mbria" panose="02040503050406030204" pitchFamily="18" charset="0"/>
                <a:ea typeface="Calibri"/>
                <a:cs typeface="Times New Roman"/>
              </a:rPr>
              <a:t>m</a:t>
            </a:r>
            <a:r>
              <a:rPr lang="en-US" dirty="0" smtClean="0">
                <a:latin typeface="Cambria" panose="02040503050406030204" pitchFamily="18" charset="0"/>
                <a:ea typeface="Calibri"/>
                <a:cs typeface="Times New Roman"/>
              </a:rPr>
              <a:t>ixing </a:t>
            </a:r>
            <a:r>
              <a:rPr lang="en-US" dirty="0">
                <a:latin typeface="Cambria" panose="02040503050406030204" pitchFamily="18" charset="0"/>
                <a:ea typeface="Calibri"/>
                <a:cs typeface="Times New Roman"/>
              </a:rPr>
              <a:t>fact and fiction, history and fiction, </a:t>
            </a:r>
            <a:r>
              <a:rPr lang="en-US" dirty="0" smtClean="0">
                <a:latin typeface="Cambria" panose="02040503050406030204" pitchFamily="18" charset="0"/>
                <a:ea typeface="Calibri"/>
                <a:cs typeface="Times New Roman"/>
              </a:rPr>
              <a:t>high </a:t>
            </a:r>
            <a:r>
              <a:rPr lang="en-US" dirty="0">
                <a:latin typeface="Cambria" panose="02040503050406030204" pitchFamily="18" charset="0"/>
                <a:ea typeface="Calibri"/>
                <a:cs typeface="Times New Roman"/>
              </a:rPr>
              <a:t>and low </a:t>
            </a:r>
            <a:r>
              <a:rPr lang="en-US" dirty="0" smtClean="0">
                <a:latin typeface="Cambria" panose="02040503050406030204" pitchFamily="18" charset="0"/>
                <a:ea typeface="Calibri"/>
                <a:cs typeface="Times New Roman"/>
              </a:rPr>
              <a:t>genres</a:t>
            </a:r>
            <a:endParaRPr lang="cs-CZ" dirty="0">
              <a:latin typeface="Cambria" panose="02040503050406030204" pitchFamily="18" charset="0"/>
              <a:ea typeface="Calibri"/>
              <a:cs typeface="Times New Roman"/>
            </a:endParaRPr>
          </a:p>
          <a:p>
            <a:endParaRPr lang="cs-CZ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52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84976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/>
                <a:ea typeface="Calibri"/>
                <a:cs typeface="Times New Roman"/>
              </a:rPr>
              <a:t>Linda Hutcheon, “The Canadian Postmodern: English Fiction since 1960”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752528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mbria"/>
              </a:rPr>
              <a:t>1960s – flourishing of </a:t>
            </a:r>
            <a:r>
              <a:rPr lang="en-US" sz="2800" dirty="0" err="1" smtClean="0">
                <a:latin typeface="Cambria"/>
              </a:rPr>
              <a:t>CanLit</a:t>
            </a:r>
            <a:endParaRPr lang="en-US" sz="2800" dirty="0" smtClean="0">
              <a:latin typeface="Cambria"/>
            </a:endParaRPr>
          </a:p>
          <a:p>
            <a:r>
              <a:rPr lang="en-US" sz="2800" dirty="0" smtClean="0">
                <a:latin typeface="Cambria"/>
              </a:rPr>
              <a:t>1970s/1980s – “</a:t>
            </a:r>
            <a:r>
              <a:rPr lang="en-US" sz="2800" dirty="0">
                <a:latin typeface="Cambria"/>
              </a:rPr>
              <a:t>postmodernism had arrived to Canada” (Hutcheon 18</a:t>
            </a:r>
            <a:r>
              <a:rPr lang="en-US" sz="2800" dirty="0" smtClean="0">
                <a:latin typeface="Cambria"/>
              </a:rPr>
              <a:t>)</a:t>
            </a:r>
          </a:p>
          <a:p>
            <a:endParaRPr lang="en-US" sz="2800" dirty="0" smtClean="0">
              <a:latin typeface="Cambria"/>
            </a:endParaRPr>
          </a:p>
          <a:p>
            <a:r>
              <a:rPr lang="en-US" sz="2800" dirty="0" smtClean="0">
                <a:latin typeface="Cambria"/>
              </a:rPr>
              <a:t>Canadian </a:t>
            </a:r>
            <a:r>
              <a:rPr lang="en-US" sz="2800" dirty="0" smtClean="0">
                <a:latin typeface="Cambria"/>
              </a:rPr>
              <a:t>‘ex-</a:t>
            </a:r>
            <a:r>
              <a:rPr lang="en-US" sz="2800" dirty="0" err="1" smtClean="0">
                <a:latin typeface="Cambria"/>
              </a:rPr>
              <a:t>centrics</a:t>
            </a:r>
            <a:r>
              <a:rPr lang="en-US" sz="2800" dirty="0" smtClean="0">
                <a:latin typeface="Cambria"/>
              </a:rPr>
              <a:t>’: position in the margin, off the </a:t>
            </a:r>
            <a:r>
              <a:rPr lang="en-US" sz="2800" dirty="0" err="1" smtClean="0">
                <a:latin typeface="Cambria"/>
              </a:rPr>
              <a:t>centre</a:t>
            </a:r>
            <a:r>
              <a:rPr lang="en-US" sz="2800" dirty="0" smtClean="0">
                <a:latin typeface="Cambria"/>
              </a:rPr>
              <a:t> but in relation with it:</a:t>
            </a:r>
          </a:p>
          <a:p>
            <a:pPr lvl="1"/>
            <a:r>
              <a:rPr lang="en-US" sz="2400" dirty="0" smtClean="0">
                <a:latin typeface="Cambria"/>
              </a:rPr>
              <a:t>the (geopolitical) </a:t>
            </a:r>
            <a:r>
              <a:rPr lang="en-US" sz="2400" dirty="0" err="1" smtClean="0">
                <a:latin typeface="Cambria"/>
              </a:rPr>
              <a:t>centre</a:t>
            </a:r>
            <a:r>
              <a:rPr lang="en-US" sz="2400" dirty="0" smtClean="0">
                <a:latin typeface="Cambria"/>
              </a:rPr>
              <a:t> shifts in Canada</a:t>
            </a:r>
            <a:endParaRPr lang="en-US" sz="2400" dirty="0" smtClean="0">
              <a:latin typeface="Cambria"/>
            </a:endParaRPr>
          </a:p>
          <a:p>
            <a:pPr lvl="1"/>
            <a:r>
              <a:rPr lang="en-US" sz="2400" dirty="0" smtClean="0">
                <a:latin typeface="Cambria"/>
              </a:rPr>
              <a:t>regional differences</a:t>
            </a:r>
          </a:p>
          <a:p>
            <a:pPr lvl="1"/>
            <a:r>
              <a:rPr lang="en-US" sz="2400" dirty="0">
                <a:latin typeface="Cambria"/>
              </a:rPr>
              <a:t>s</a:t>
            </a:r>
            <a:r>
              <a:rPr lang="en-US" sz="2400" dirty="0" smtClean="0">
                <a:latin typeface="Cambria"/>
              </a:rPr>
              <a:t>uspicion towards authority</a:t>
            </a:r>
            <a:endParaRPr lang="cs-CZ" sz="24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79346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ambria" panose="02040503050406030204" pitchFamily="18" charset="0"/>
              </a:rPr>
              <a:t>The Canadian Postmodern</a:t>
            </a:r>
            <a:endParaRPr lang="cs-CZ" sz="3200" dirty="0">
              <a:latin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25658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ambria"/>
              </a:rPr>
              <a:t>‘</a:t>
            </a:r>
            <a:r>
              <a:rPr lang="en-US" dirty="0">
                <a:latin typeface="Cambria"/>
              </a:rPr>
              <a:t>ex-centricity</a:t>
            </a:r>
            <a:r>
              <a:rPr lang="en-US" dirty="0" smtClean="0">
                <a:latin typeface="Cambria"/>
              </a:rPr>
              <a:t>’ - the Canadian, the postmodern, the feminist - seem </a:t>
            </a:r>
            <a:r>
              <a:rPr lang="en-US" dirty="0">
                <a:latin typeface="Cambria"/>
              </a:rPr>
              <a:t>to share the </a:t>
            </a:r>
            <a:r>
              <a:rPr lang="en-US" dirty="0" smtClean="0">
                <a:latin typeface="Cambria"/>
              </a:rPr>
              <a:t>self-defining </a:t>
            </a:r>
            <a:r>
              <a:rPr lang="en-US" dirty="0">
                <a:latin typeface="Cambria"/>
              </a:rPr>
              <a:t>challenge to the dominant tradition, </a:t>
            </a:r>
            <a:r>
              <a:rPr lang="en-US" dirty="0" smtClean="0">
                <a:latin typeface="Cambria"/>
              </a:rPr>
              <a:t>all write </a:t>
            </a:r>
            <a:r>
              <a:rPr lang="en-US" dirty="0">
                <a:latin typeface="Cambria"/>
              </a:rPr>
              <a:t>from the </a:t>
            </a:r>
            <a:r>
              <a:rPr lang="en-US" dirty="0" smtClean="0">
                <a:latin typeface="Cambria"/>
              </a:rPr>
              <a:t>‘ex-centric’ </a:t>
            </a:r>
            <a:r>
              <a:rPr lang="en-US" dirty="0" smtClean="0">
                <a:latin typeface="Cambria"/>
              </a:rPr>
              <a:t>position of marginalization</a:t>
            </a:r>
            <a:endParaRPr lang="cs-CZ" dirty="0"/>
          </a:p>
          <a:p>
            <a:endParaRPr lang="en-US" dirty="0" smtClean="0">
              <a:latin typeface="Cambria"/>
            </a:endParaRPr>
          </a:p>
          <a:p>
            <a:r>
              <a:rPr lang="en-US" dirty="0" smtClean="0">
                <a:latin typeface="Cambria"/>
              </a:rPr>
              <a:t>a </a:t>
            </a:r>
            <a:r>
              <a:rPr lang="en-US" dirty="0">
                <a:latin typeface="Cambria"/>
              </a:rPr>
              <a:t>relation between the national search for Canadian cultural identity and feminist search for a distinctive identity -&gt; </a:t>
            </a:r>
            <a:r>
              <a:rPr lang="en-US" dirty="0" smtClean="0">
                <a:latin typeface="Cambria"/>
              </a:rPr>
              <a:t>takes </a:t>
            </a:r>
            <a:r>
              <a:rPr lang="en-US" dirty="0">
                <a:latin typeface="Cambria"/>
              </a:rPr>
              <a:t>shape of </a:t>
            </a:r>
            <a:r>
              <a:rPr lang="en-US" dirty="0" smtClean="0">
                <a:latin typeface="Cambria"/>
              </a:rPr>
              <a:t>the postmodern</a:t>
            </a:r>
            <a:r>
              <a:rPr lang="en-US" dirty="0">
                <a:latin typeface="Cambria"/>
              </a:rPr>
              <a:t>, </a:t>
            </a:r>
            <a:r>
              <a:rPr lang="en-US" dirty="0" smtClean="0">
                <a:latin typeface="Cambria"/>
              </a:rPr>
              <a:t>the </a:t>
            </a:r>
            <a:r>
              <a:rPr lang="en-US" dirty="0" err="1" smtClean="0">
                <a:latin typeface="Cambria"/>
              </a:rPr>
              <a:t>paradoxial</a:t>
            </a:r>
            <a:r>
              <a:rPr lang="en-US" dirty="0" smtClean="0">
                <a:latin typeface="Cambria"/>
              </a:rPr>
              <a:t>, the contradictory, contesting the </a:t>
            </a:r>
            <a:r>
              <a:rPr lang="en-US" dirty="0">
                <a:latin typeface="Cambria"/>
              </a:rPr>
              <a:t>power of dominant </a:t>
            </a:r>
            <a:r>
              <a:rPr lang="en-US" dirty="0" smtClean="0">
                <a:latin typeface="Cambria"/>
              </a:rPr>
              <a:t>cultures</a:t>
            </a:r>
            <a:endParaRPr lang="cs-CZ" dirty="0"/>
          </a:p>
          <a:p>
            <a:endParaRPr lang="en-US" dirty="0" smtClean="0">
              <a:latin typeface="Cambria"/>
              <a:ea typeface="Calibri"/>
              <a:cs typeface="Times New Roman"/>
            </a:endParaRPr>
          </a:p>
          <a:p>
            <a:r>
              <a:rPr lang="en-US" dirty="0">
                <a:latin typeface="Cambria"/>
                <a:ea typeface="Calibri"/>
                <a:cs typeface="Times New Roman"/>
              </a:rPr>
              <a:t>l</a:t>
            </a:r>
            <a:r>
              <a:rPr lang="en-US" dirty="0" smtClean="0">
                <a:latin typeface="Cambria"/>
                <a:ea typeface="Calibri"/>
                <a:cs typeface="Times New Roman"/>
              </a:rPr>
              <a:t>iterary tradition: Susanna </a:t>
            </a:r>
            <a:r>
              <a:rPr lang="en-US" dirty="0" err="1" smtClean="0">
                <a:latin typeface="Cambria"/>
                <a:ea typeface="Calibri"/>
                <a:cs typeface="Times New Roman"/>
              </a:rPr>
              <a:t>Moodie</a:t>
            </a:r>
            <a:r>
              <a:rPr lang="en-US" dirty="0" smtClean="0">
                <a:latin typeface="Cambria"/>
                <a:ea typeface="Calibri"/>
                <a:cs typeface="Times New Roman"/>
              </a:rPr>
              <a:t>, Catharine </a:t>
            </a:r>
            <a:r>
              <a:rPr lang="en-US" dirty="0">
                <a:latin typeface="Cambria"/>
                <a:ea typeface="Calibri"/>
                <a:cs typeface="Times New Roman"/>
              </a:rPr>
              <a:t>Parr Trail, Emily </a:t>
            </a:r>
            <a:r>
              <a:rPr lang="en-US" dirty="0" err="1">
                <a:latin typeface="Cambria"/>
                <a:ea typeface="Calibri"/>
                <a:cs typeface="Times New Roman"/>
              </a:rPr>
              <a:t>Carr</a:t>
            </a:r>
            <a:r>
              <a:rPr lang="en-US" dirty="0">
                <a:latin typeface="Cambria"/>
                <a:ea typeface="Calibri"/>
                <a:cs typeface="Times New Roman"/>
              </a:rPr>
              <a:t>, Margaret Laurence, Mavis Gallant, </a:t>
            </a:r>
            <a:r>
              <a:rPr lang="en-US" dirty="0" smtClean="0">
                <a:latin typeface="Cambria"/>
                <a:ea typeface="Calibri"/>
                <a:cs typeface="Times New Roman"/>
              </a:rPr>
              <a:t>Margaret Atwood, Alice Munro…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333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ambria" panose="02040503050406030204" pitchFamily="18" charset="0"/>
              </a:rPr>
              <a:t>Outline:</a:t>
            </a: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</a:rPr>
              <a:t>t</a:t>
            </a:r>
            <a:r>
              <a:rPr lang="en-US" dirty="0" smtClean="0">
                <a:latin typeface="Cambria" panose="02040503050406030204" pitchFamily="18" charset="0"/>
              </a:rPr>
              <a:t>heories of postmodernism: </a:t>
            </a:r>
            <a:r>
              <a:rPr lang="en-US" dirty="0" err="1" smtClean="0">
                <a:latin typeface="Cambria" panose="02040503050406030204" pitchFamily="18" charset="0"/>
              </a:rPr>
              <a:t>Lyotard</a:t>
            </a:r>
            <a:r>
              <a:rPr lang="en-US" dirty="0" smtClean="0">
                <a:latin typeface="Cambria" panose="02040503050406030204" pitchFamily="18" charset="0"/>
              </a:rPr>
              <a:t>, Jameson, </a:t>
            </a:r>
            <a:r>
              <a:rPr lang="en-US" dirty="0" err="1" smtClean="0">
                <a:latin typeface="Cambria" panose="02040503050406030204" pitchFamily="18" charset="0"/>
              </a:rPr>
              <a:t>Hutcheon</a:t>
            </a:r>
            <a:endParaRPr lang="en-US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</a:rPr>
              <a:t>p</a:t>
            </a:r>
            <a:r>
              <a:rPr lang="en-US" dirty="0" smtClean="0">
                <a:latin typeface="Cambria" panose="02040503050406030204" pitchFamily="18" charset="0"/>
              </a:rPr>
              <a:t>ostmodernism and:	originality</a:t>
            </a: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</a:rPr>
              <a:t>	</a:t>
            </a:r>
            <a:r>
              <a:rPr lang="en-US" dirty="0" smtClean="0">
                <a:latin typeface="Cambria" panose="02040503050406030204" pitchFamily="18" charset="0"/>
              </a:rPr>
              <a:t>			representation</a:t>
            </a: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</a:rPr>
              <a:t>	</a:t>
            </a:r>
            <a:r>
              <a:rPr lang="en-US" dirty="0" smtClean="0">
                <a:latin typeface="Cambria" panose="02040503050406030204" pitchFamily="18" charset="0"/>
              </a:rPr>
              <a:t>			politics and history</a:t>
            </a: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</a:rPr>
              <a:t>	</a:t>
            </a:r>
            <a:r>
              <a:rPr lang="en-US" dirty="0" smtClean="0">
                <a:latin typeface="Cambria" panose="02040503050406030204" pitchFamily="18" charset="0"/>
              </a:rPr>
              <a:t>			intertextuality</a:t>
            </a: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</a:rPr>
              <a:t>e</a:t>
            </a:r>
            <a:r>
              <a:rPr lang="en-US" dirty="0" smtClean="0">
                <a:latin typeface="Cambria" panose="02040503050406030204" pitchFamily="18" charset="0"/>
              </a:rPr>
              <a:t>xamples from literature and film</a:t>
            </a:r>
          </a:p>
          <a:p>
            <a:pPr marL="0" indent="0">
              <a:buNone/>
            </a:pPr>
            <a:r>
              <a:rPr lang="en-US" dirty="0" smtClean="0">
                <a:latin typeface="Cambria" panose="02040503050406030204" pitchFamily="18" charset="0"/>
              </a:rPr>
              <a:t>Canadian fiction and postmodernism</a:t>
            </a:r>
          </a:p>
        </p:txBody>
      </p:sp>
    </p:spTree>
    <p:extLst>
      <p:ext uri="{BB962C8B-B14F-4D97-AF65-F5344CB8AC3E}">
        <p14:creationId xmlns:p14="http://schemas.microsoft.com/office/powerpoint/2010/main" val="60161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US" sz="3200" dirty="0">
                <a:solidFill>
                  <a:prstClr val="white"/>
                </a:solidFill>
                <a:latin typeface="Cambria" panose="02040503050406030204" pitchFamily="18" charset="0"/>
              </a:rPr>
              <a:t>The Canadian Postmodern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472608"/>
          </a:xfrm>
        </p:spPr>
        <p:txBody>
          <a:bodyPr>
            <a:normAutofit lnSpcReduction="10000"/>
          </a:bodyPr>
          <a:lstStyle/>
          <a:p>
            <a:r>
              <a:rPr lang="en-US" sz="2300" dirty="0" smtClean="0">
                <a:latin typeface="Cambria"/>
              </a:rPr>
              <a:t>parody </a:t>
            </a:r>
            <a:r>
              <a:rPr lang="en-US" sz="2300" dirty="0">
                <a:latin typeface="Cambria"/>
              </a:rPr>
              <a:t>in order to question </a:t>
            </a:r>
            <a:r>
              <a:rPr lang="en-US" sz="2300" dirty="0" smtClean="0">
                <a:latin typeface="Cambria"/>
              </a:rPr>
              <a:t>authority</a:t>
            </a:r>
            <a:r>
              <a:rPr lang="en-US" sz="2300" dirty="0" smtClean="0"/>
              <a:t> -&gt; </a:t>
            </a:r>
            <a:r>
              <a:rPr lang="en-US" sz="2300" dirty="0" smtClean="0">
                <a:latin typeface="Cambria"/>
              </a:rPr>
              <a:t>inscribing </a:t>
            </a:r>
            <a:r>
              <a:rPr lang="en-US" sz="2300" dirty="0">
                <a:latin typeface="Cambria"/>
              </a:rPr>
              <a:t>canonical texts (male, British/American) and then </a:t>
            </a:r>
            <a:r>
              <a:rPr lang="en-US" sz="2300" dirty="0" smtClean="0">
                <a:latin typeface="Cambria"/>
              </a:rPr>
              <a:t>subverting </a:t>
            </a:r>
            <a:r>
              <a:rPr lang="en-US" sz="2300" dirty="0">
                <a:latin typeface="Cambria"/>
              </a:rPr>
              <a:t>their status and </a:t>
            </a:r>
            <a:r>
              <a:rPr lang="en-US" sz="2300" dirty="0" smtClean="0">
                <a:latin typeface="Cambria"/>
              </a:rPr>
              <a:t>authority:</a:t>
            </a:r>
            <a:endParaRPr lang="en-US" sz="2300" dirty="0">
              <a:latin typeface="Cambria"/>
            </a:endParaRPr>
          </a:p>
          <a:p>
            <a:pPr marL="0" indent="0" algn="ctr">
              <a:buNone/>
            </a:pPr>
            <a:r>
              <a:rPr lang="en-US" sz="2300" dirty="0" smtClean="0">
                <a:latin typeface="Cambria"/>
              </a:rPr>
              <a:t>“</a:t>
            </a:r>
            <a:r>
              <a:rPr lang="en-US" sz="2300" dirty="0">
                <a:latin typeface="Cambria"/>
              </a:rPr>
              <a:t>Parody, then, becomes a major form of critique, allowing a writer to speak to her or his culture from within it but without being totally co-opted by it” (Hutcheon, “The Canadian Postmodern” 23)</a:t>
            </a:r>
            <a:endParaRPr lang="cs-CZ" sz="2300" dirty="0"/>
          </a:p>
          <a:p>
            <a:endParaRPr lang="en-US" sz="2300" dirty="0" smtClean="0">
              <a:latin typeface="Cambria"/>
            </a:endParaRPr>
          </a:p>
          <a:p>
            <a:r>
              <a:rPr lang="en-US" sz="2300" dirty="0" smtClean="0">
                <a:latin typeface="Cambria"/>
              </a:rPr>
              <a:t>recalling </a:t>
            </a:r>
            <a:r>
              <a:rPr lang="en-US" sz="2300" dirty="0">
                <a:latin typeface="Cambria"/>
              </a:rPr>
              <a:t>the texts of the past (literary or historical) and </a:t>
            </a:r>
            <a:r>
              <a:rPr lang="en-US" sz="2300" dirty="0" smtClean="0">
                <a:latin typeface="Cambria"/>
              </a:rPr>
              <a:t>then re-narrating </a:t>
            </a:r>
            <a:r>
              <a:rPr lang="en-US" sz="2300" dirty="0">
                <a:latin typeface="Cambria"/>
              </a:rPr>
              <a:t>or </a:t>
            </a:r>
            <a:r>
              <a:rPr lang="en-US" sz="2300" dirty="0" smtClean="0">
                <a:latin typeface="Cambria"/>
              </a:rPr>
              <a:t>re-conceptualizing </a:t>
            </a:r>
            <a:r>
              <a:rPr lang="en-US" sz="2300" dirty="0">
                <a:latin typeface="Cambria"/>
              </a:rPr>
              <a:t>the past, </a:t>
            </a:r>
            <a:r>
              <a:rPr lang="en-US" sz="2300" dirty="0" smtClean="0">
                <a:latin typeface="Cambria"/>
              </a:rPr>
              <a:t>becoming intertextual: e.g. </a:t>
            </a:r>
            <a:r>
              <a:rPr lang="en-US" sz="2300" dirty="0" smtClean="0">
                <a:latin typeface="Cambria"/>
                <a:ea typeface="Calibri"/>
                <a:cs typeface="Times New Roman"/>
              </a:rPr>
              <a:t>Atwood’s </a:t>
            </a:r>
            <a:r>
              <a:rPr lang="en-US" sz="2300" i="1" dirty="0">
                <a:latin typeface="Cambria"/>
                <a:ea typeface="Calibri"/>
                <a:cs typeface="Times New Roman"/>
              </a:rPr>
              <a:t>The </a:t>
            </a:r>
            <a:r>
              <a:rPr lang="en-US" sz="2300" i="1" dirty="0" err="1" smtClean="0">
                <a:latin typeface="Cambria"/>
                <a:ea typeface="Calibri"/>
                <a:cs typeface="Times New Roman"/>
              </a:rPr>
              <a:t>Penelopiad</a:t>
            </a:r>
            <a:endParaRPr lang="en-US" sz="2300" i="1" dirty="0" smtClean="0">
              <a:latin typeface="Cambria"/>
              <a:ea typeface="Calibri"/>
              <a:cs typeface="Times New Roman"/>
            </a:endParaRPr>
          </a:p>
          <a:p>
            <a:pPr marL="0" lv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en-US" sz="2300" dirty="0" smtClean="0">
              <a:latin typeface="Cambria"/>
              <a:ea typeface="Calibri"/>
              <a:cs typeface="Times New Roman"/>
            </a:endParaRPr>
          </a:p>
          <a:p>
            <a:pPr marL="0" lv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300" dirty="0" smtClean="0">
                <a:latin typeface="Cambria"/>
                <a:ea typeface="Calibri"/>
                <a:cs typeface="Times New Roman"/>
              </a:rPr>
              <a:t>“</a:t>
            </a:r>
            <a:r>
              <a:rPr lang="en-US" sz="2300" dirty="0">
                <a:latin typeface="Cambria"/>
                <a:ea typeface="Calibri"/>
                <a:cs typeface="Times New Roman"/>
              </a:rPr>
              <a:t>To render the particular concrete, to celebrate ex-centricity: this is the Canadian postmodern” (Hutcheon, “The Canadian Postmodern” 28</a:t>
            </a:r>
            <a:r>
              <a:rPr lang="en-US" sz="2300" dirty="0" smtClean="0">
                <a:latin typeface="Cambria"/>
                <a:ea typeface="Calibri"/>
                <a:cs typeface="Times New Roman"/>
              </a:rPr>
              <a:t>)</a:t>
            </a:r>
            <a:endParaRPr lang="cs-CZ" sz="23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657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latin typeface="Cambria" panose="02040503050406030204" pitchFamily="18" charset="0"/>
              </a:rPr>
              <a:t>Jean-Francois </a:t>
            </a:r>
            <a:r>
              <a:rPr lang="cs-CZ" sz="2800" dirty="0" err="1">
                <a:latin typeface="Cambria" panose="02040503050406030204" pitchFamily="18" charset="0"/>
              </a:rPr>
              <a:t>Lyotard</a:t>
            </a:r>
            <a:r>
              <a:rPr lang="cs-CZ" sz="2800" dirty="0">
                <a:latin typeface="Cambria" panose="02040503050406030204" pitchFamily="18" charset="0"/>
              </a:rPr>
              <a:t>, </a:t>
            </a:r>
            <a:r>
              <a:rPr lang="cs-CZ" sz="2800" i="1" dirty="0" err="1">
                <a:latin typeface="Cambria" panose="02040503050406030204" pitchFamily="18" charset="0"/>
              </a:rPr>
              <a:t>The</a:t>
            </a:r>
            <a:r>
              <a:rPr lang="cs-CZ" sz="2800" i="1" dirty="0">
                <a:latin typeface="Cambria" panose="02040503050406030204" pitchFamily="18" charset="0"/>
              </a:rPr>
              <a:t> </a:t>
            </a:r>
            <a:r>
              <a:rPr lang="cs-CZ" sz="2800" i="1" dirty="0" err="1">
                <a:latin typeface="Cambria" panose="02040503050406030204" pitchFamily="18" charset="0"/>
              </a:rPr>
              <a:t>Postmodern</a:t>
            </a:r>
            <a:r>
              <a:rPr lang="cs-CZ" sz="2800" i="1" dirty="0">
                <a:latin typeface="Cambria" panose="02040503050406030204" pitchFamily="18" charset="0"/>
              </a:rPr>
              <a:t> </a:t>
            </a:r>
            <a:r>
              <a:rPr lang="cs-CZ" sz="2800" i="1" dirty="0" err="1">
                <a:latin typeface="Cambria" panose="02040503050406030204" pitchFamily="18" charset="0"/>
              </a:rPr>
              <a:t>Condition</a:t>
            </a:r>
            <a:r>
              <a:rPr lang="cs-CZ" sz="2800" i="1" dirty="0">
                <a:latin typeface="Cambria" panose="02040503050406030204" pitchFamily="18" charset="0"/>
              </a:rPr>
              <a:t> </a:t>
            </a:r>
            <a:r>
              <a:rPr lang="cs-CZ" sz="2800" dirty="0" smtClean="0">
                <a:latin typeface="Cambria" panose="02040503050406030204" pitchFamily="18" charset="0"/>
              </a:rPr>
              <a:t>(</a:t>
            </a:r>
            <a:r>
              <a:rPr lang="en-US" sz="2800" smtClean="0">
                <a:latin typeface="Cambria" panose="02040503050406030204" pitchFamily="18" charset="0"/>
              </a:rPr>
              <a:t>1979/</a:t>
            </a:r>
            <a:r>
              <a:rPr lang="cs-CZ" sz="2800" smtClean="0">
                <a:latin typeface="Cambria" panose="02040503050406030204" pitchFamily="18" charset="0"/>
              </a:rPr>
              <a:t>1984</a:t>
            </a:r>
            <a:r>
              <a:rPr lang="cs-CZ" sz="2800" dirty="0">
                <a:latin typeface="Cambria" panose="02040503050406030204" pitchFamily="18" charset="0"/>
              </a:rPr>
              <a:t>)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772816"/>
            <a:ext cx="2502793" cy="405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3347864" y="1700808"/>
            <a:ext cx="5521816" cy="4320480"/>
          </a:xfrm>
        </p:spPr>
        <p:txBody>
          <a:bodyPr/>
          <a:lstStyle/>
          <a:p>
            <a:pPr marL="400050" lvl="1" indent="0">
              <a:buNone/>
            </a:pPr>
            <a:r>
              <a:rPr lang="en-US" sz="2800" dirty="0" smtClean="0">
                <a:latin typeface="Cambria" panose="02040503050406030204" pitchFamily="18" charset="0"/>
              </a:rPr>
              <a:t>modernism: ‘grand narratives’-&gt; </a:t>
            </a:r>
            <a:r>
              <a:rPr lang="en-US" sz="2800" dirty="0" smtClean="0">
                <a:latin typeface="Cambria" panose="02040503050406030204" pitchFamily="18" charset="0"/>
                <a:ea typeface="Calibri"/>
                <a:cs typeface="Times New Roman"/>
              </a:rPr>
              <a:t>the </a:t>
            </a:r>
            <a:r>
              <a:rPr lang="en-US" sz="2800" dirty="0">
                <a:latin typeface="Cambria" panose="02040503050406030204" pitchFamily="18" charset="0"/>
                <a:ea typeface="Calibri"/>
                <a:cs typeface="Times New Roman"/>
              </a:rPr>
              <a:t>Progress of Spirit and the March to </a:t>
            </a:r>
            <a:r>
              <a:rPr lang="en-US" sz="2800" dirty="0" smtClean="0">
                <a:latin typeface="Cambria" panose="02040503050406030204" pitchFamily="18" charset="0"/>
                <a:ea typeface="Calibri"/>
                <a:cs typeface="Times New Roman"/>
              </a:rPr>
              <a:t>Freedom -&gt; unified and communicable meaning</a:t>
            </a:r>
          </a:p>
          <a:p>
            <a:endParaRPr lang="en-US" dirty="0"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400050" lvl="1" indent="0">
              <a:buNone/>
            </a:pPr>
            <a:r>
              <a:rPr lang="en-US" sz="2800" dirty="0">
                <a:latin typeface="Cambria" panose="02040503050406030204" pitchFamily="18" charset="0"/>
                <a:ea typeface="Calibri"/>
                <a:cs typeface="Times New Roman"/>
              </a:rPr>
              <a:t>p</a:t>
            </a:r>
            <a:r>
              <a:rPr lang="en-US" sz="2800" dirty="0" smtClean="0">
                <a:latin typeface="Cambria" panose="02040503050406030204" pitchFamily="18" charset="0"/>
                <a:ea typeface="Calibri"/>
                <a:cs typeface="Times New Roman"/>
              </a:rPr>
              <a:t>ostmodernism: questioning and problematizing the unified meaning, conventions, assumptions; self-critical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751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mbria" panose="02040503050406030204" pitchFamily="18" charset="0"/>
              </a:rPr>
              <a:t>Fredric Jameson, “Postmodernism, Or the Cultural Logic of Late Capitalism” (1984)</a:t>
            </a:r>
            <a:endParaRPr lang="cs-CZ" sz="2800" dirty="0">
              <a:latin typeface="Cambria" panose="02040503050406030204" pitchFamily="18" charset="0"/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5698976" cy="388843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a typeface="Calibri"/>
                <a:cs typeface="Times New Roman"/>
              </a:rPr>
              <a:t>postmodernism is a “cultural dominant</a:t>
            </a:r>
            <a:r>
              <a:rPr lang="en-US" dirty="0" smtClean="0">
                <a:ea typeface="Calibri"/>
                <a:cs typeface="Times New Roman"/>
              </a:rPr>
              <a:t>”</a:t>
            </a:r>
          </a:p>
          <a:p>
            <a:pPr marL="0" indent="0">
              <a:buNone/>
            </a:pPr>
            <a:r>
              <a:rPr lang="en-US" dirty="0" smtClean="0">
                <a:ea typeface="Calibri"/>
                <a:cs typeface="Times New Roman"/>
              </a:rPr>
              <a:t>industrial capitalism -&gt; cultural </a:t>
            </a:r>
            <a:r>
              <a:rPr lang="en-US" dirty="0">
                <a:ea typeface="Calibri"/>
                <a:cs typeface="Times New Roman"/>
              </a:rPr>
              <a:t>dominant of </a:t>
            </a:r>
            <a:r>
              <a:rPr lang="en-US" dirty="0" smtClean="0">
                <a:ea typeface="Calibri"/>
                <a:cs typeface="Times New Roman"/>
              </a:rPr>
              <a:t>realism</a:t>
            </a:r>
          </a:p>
          <a:p>
            <a:pPr marL="0" indent="0">
              <a:buNone/>
            </a:pPr>
            <a:r>
              <a:rPr lang="en-US" dirty="0">
                <a:ea typeface="Calibri"/>
                <a:cs typeface="Times New Roman"/>
              </a:rPr>
              <a:t>colonial (imperialist) capitalism </a:t>
            </a:r>
            <a:r>
              <a:rPr lang="en-US" dirty="0" smtClean="0">
                <a:ea typeface="Calibri"/>
                <a:cs typeface="Times New Roman"/>
              </a:rPr>
              <a:t>-&gt; modernism</a:t>
            </a:r>
          </a:p>
          <a:p>
            <a:pPr marL="0" indent="0">
              <a:buNone/>
            </a:pPr>
            <a:r>
              <a:rPr lang="en-US" dirty="0">
                <a:ea typeface="Calibri"/>
                <a:cs typeface="Times New Roman"/>
              </a:rPr>
              <a:t>post-industrial, multinational, or late </a:t>
            </a:r>
            <a:r>
              <a:rPr lang="en-US" dirty="0" smtClean="0">
                <a:ea typeface="Calibri"/>
                <a:cs typeface="Times New Roman"/>
              </a:rPr>
              <a:t>capitalism -&gt; postmodernism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44824"/>
            <a:ext cx="2170364" cy="326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34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mbria" panose="02040503050406030204" pitchFamily="18" charset="0"/>
              </a:rPr>
              <a:t>m</a:t>
            </a:r>
            <a:r>
              <a:rPr lang="en-US" sz="2800" dirty="0" smtClean="0">
                <a:latin typeface="Cambria" panose="02040503050406030204" pitchFamily="18" charset="0"/>
              </a:rPr>
              <a:t>odern and postmodern painting (Jameson)</a:t>
            </a:r>
            <a:endParaRPr lang="cs-CZ" sz="2800" dirty="0">
              <a:latin typeface="Cambria" panose="02040503050406030204" pitchFamily="18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sz="half" idx="1"/>
          </p:nvPr>
        </p:nvSpPr>
        <p:spPr>
          <a:xfrm>
            <a:off x="188080" y="1628800"/>
            <a:ext cx="432048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Cambria" panose="02040503050406030204" pitchFamily="18" charset="0"/>
              </a:rPr>
              <a:t>  Vincent </a:t>
            </a:r>
            <a:r>
              <a:rPr lang="en-US" sz="2200" dirty="0" smtClean="0">
                <a:latin typeface="Cambria" panose="02040503050406030204" pitchFamily="18" charset="0"/>
              </a:rPr>
              <a:t>Van Gogh, </a:t>
            </a:r>
            <a:r>
              <a:rPr lang="en-US" sz="2200" i="1" dirty="0" smtClean="0">
                <a:latin typeface="Cambria" panose="02040503050406030204" pitchFamily="18" charset="0"/>
              </a:rPr>
              <a:t>A Pair of Shoes</a:t>
            </a:r>
            <a:endParaRPr lang="cs-CZ" sz="2200" i="1" dirty="0">
              <a:latin typeface="Cambria" panose="02040503050406030204" pitchFamily="18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sz="half" idx="2"/>
          </p:nvPr>
        </p:nvSpPr>
        <p:spPr>
          <a:xfrm>
            <a:off x="4716016" y="1628800"/>
            <a:ext cx="42484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Cambria" panose="02040503050406030204" pitchFamily="18" charset="0"/>
              </a:rPr>
              <a:t>Andy Warhol, </a:t>
            </a:r>
            <a:r>
              <a:rPr lang="en-US" sz="2200" i="1" dirty="0" smtClean="0">
                <a:latin typeface="Cambria" panose="02040503050406030204" pitchFamily="18" charset="0"/>
              </a:rPr>
              <a:t>Diamond Dust Shoes</a:t>
            </a:r>
            <a:endParaRPr lang="cs-CZ" sz="2200" i="1" dirty="0"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4248472" cy="376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2276873"/>
            <a:ext cx="3312368" cy="376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25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mbria" panose="02040503050406030204" pitchFamily="18" charset="0"/>
              </a:rPr>
              <a:t>Linda </a:t>
            </a:r>
            <a:r>
              <a:rPr lang="en-US" sz="2800" dirty="0" err="1">
                <a:latin typeface="Cambria" panose="02040503050406030204" pitchFamily="18" charset="0"/>
              </a:rPr>
              <a:t>Hutcheon</a:t>
            </a:r>
            <a:r>
              <a:rPr lang="en-US" sz="2800" dirty="0">
                <a:latin typeface="Cambria" panose="02040503050406030204" pitchFamily="18" charset="0"/>
              </a:rPr>
              <a:t>, </a:t>
            </a:r>
            <a:r>
              <a:rPr lang="en-US" sz="2800" i="1" dirty="0">
                <a:latin typeface="Cambria" panose="02040503050406030204" pitchFamily="18" charset="0"/>
              </a:rPr>
              <a:t>A Poetics of Postmodernism </a:t>
            </a:r>
            <a:r>
              <a:rPr lang="en-US" sz="2800" dirty="0">
                <a:latin typeface="Cambria" panose="02040503050406030204" pitchFamily="18" charset="0"/>
              </a:rPr>
              <a:t>(1988) and </a:t>
            </a:r>
            <a:r>
              <a:rPr lang="en-US" sz="2800" i="1" dirty="0">
                <a:latin typeface="Cambria" panose="02040503050406030204" pitchFamily="18" charset="0"/>
              </a:rPr>
              <a:t>The Politics of Postmodernism </a:t>
            </a:r>
            <a:r>
              <a:rPr lang="en-US" sz="2800" dirty="0">
                <a:latin typeface="Cambria" panose="02040503050406030204" pitchFamily="18" charset="0"/>
              </a:rPr>
              <a:t>(1989)</a:t>
            </a:r>
            <a:endParaRPr lang="cs-CZ" sz="2800" dirty="0">
              <a:latin typeface="Cambria" panose="020405030504060302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Cambria" panose="02040503050406030204" pitchFamily="18" charset="0"/>
              </a:rPr>
              <a:t>“What </a:t>
            </a:r>
            <a:r>
              <a:rPr lang="en-US" sz="2800" dirty="0">
                <a:latin typeface="Cambria" panose="02040503050406030204" pitchFamily="18" charset="0"/>
              </a:rPr>
              <a:t>I want to call postmodernism is fundamentally </a:t>
            </a:r>
            <a:r>
              <a:rPr lang="en-US" sz="2800" b="1" dirty="0">
                <a:latin typeface="Cambria" panose="02040503050406030204" pitchFamily="18" charset="0"/>
              </a:rPr>
              <a:t>contradictory</a:t>
            </a:r>
            <a:r>
              <a:rPr lang="en-US" sz="2800" dirty="0">
                <a:latin typeface="Cambria" panose="02040503050406030204" pitchFamily="18" charset="0"/>
              </a:rPr>
              <a:t>, resolutely </a:t>
            </a:r>
            <a:r>
              <a:rPr lang="en-US" sz="2800" b="1" dirty="0">
                <a:latin typeface="Cambria" panose="02040503050406030204" pitchFamily="18" charset="0"/>
              </a:rPr>
              <a:t>historical</a:t>
            </a:r>
            <a:r>
              <a:rPr lang="en-US" sz="2800" dirty="0">
                <a:latin typeface="Cambria" panose="02040503050406030204" pitchFamily="18" charset="0"/>
              </a:rPr>
              <a:t>, and inescapably </a:t>
            </a:r>
            <a:r>
              <a:rPr lang="en-US" sz="2800" b="1" dirty="0">
                <a:latin typeface="Cambria" panose="02040503050406030204" pitchFamily="18" charset="0"/>
              </a:rPr>
              <a:t>political</a:t>
            </a:r>
            <a:r>
              <a:rPr lang="en-US" sz="2800" dirty="0">
                <a:latin typeface="Cambria" panose="02040503050406030204" pitchFamily="18" charset="0"/>
              </a:rPr>
              <a:t>. Its contradictions may well be those of late capitalist society, but whatever the cause, these contradictions are certainly manifest in the important postmodern concept of </a:t>
            </a:r>
            <a:r>
              <a:rPr lang="en-US" sz="2800" dirty="0" smtClean="0">
                <a:latin typeface="Cambria" panose="02040503050406030204" pitchFamily="18" charset="0"/>
              </a:rPr>
              <a:t>‘the </a:t>
            </a:r>
            <a:r>
              <a:rPr lang="en-US" sz="2800" dirty="0">
                <a:latin typeface="Cambria" panose="02040503050406030204" pitchFamily="18" charset="0"/>
              </a:rPr>
              <a:t>presence of the </a:t>
            </a:r>
            <a:r>
              <a:rPr lang="en-US" sz="2800" dirty="0" smtClean="0">
                <a:latin typeface="Cambria" panose="02040503050406030204" pitchFamily="18" charset="0"/>
              </a:rPr>
              <a:t>past’” </a:t>
            </a:r>
            <a:r>
              <a:rPr lang="en-US" sz="2800" dirty="0">
                <a:latin typeface="Cambria" panose="02040503050406030204" pitchFamily="18" charset="0"/>
              </a:rPr>
              <a:t>(</a:t>
            </a:r>
            <a:r>
              <a:rPr lang="en-US" sz="2800" i="1" dirty="0">
                <a:latin typeface="Cambria" panose="02040503050406030204" pitchFamily="18" charset="0"/>
              </a:rPr>
              <a:t>A Poetics </a:t>
            </a:r>
            <a:r>
              <a:rPr lang="en-US" sz="2800" dirty="0">
                <a:latin typeface="Cambria" panose="02040503050406030204" pitchFamily="18" charset="0"/>
              </a:rPr>
              <a:t>4</a:t>
            </a:r>
            <a:r>
              <a:rPr lang="en-US" sz="2800" dirty="0" smtClean="0">
                <a:latin typeface="Cambria" panose="02040503050406030204" pitchFamily="18" charset="0"/>
              </a:rPr>
              <a:t>).</a:t>
            </a:r>
            <a:endParaRPr lang="cs-CZ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41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06613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Cambria" panose="02040503050406030204" pitchFamily="18" charset="0"/>
              </a:rPr>
              <a:t>Venice Biennale 1980 “The Presence of the Past”</a:t>
            </a:r>
            <a:endParaRPr lang="cs-CZ" sz="3600" dirty="0">
              <a:latin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147248" cy="511256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dirty="0" err="1" smtClean="0">
                <a:latin typeface="Cambria" panose="02040503050406030204" pitchFamily="18" charset="0"/>
              </a:rPr>
              <a:t>Strada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Novissima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</a:rPr>
              <a:t>-&gt; “historical parody”</a:t>
            </a:r>
          </a:p>
          <a:p>
            <a:pPr marL="0" indent="0" algn="ctr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Cambria" panose="02040503050406030204" pitchFamily="18" charset="0"/>
              </a:rPr>
              <a:t>“a critical </a:t>
            </a:r>
            <a:r>
              <a:rPr lang="en-US" dirty="0">
                <a:latin typeface="Cambria" panose="02040503050406030204" pitchFamily="18" charset="0"/>
              </a:rPr>
              <a:t>revisiting, an ironic dialogue with the past of both art and society, a recalling of a critically shared vocabulary of architectural forms” (</a:t>
            </a:r>
            <a:r>
              <a:rPr lang="en-US" i="1" dirty="0">
                <a:latin typeface="Cambria" panose="02040503050406030204" pitchFamily="18" charset="0"/>
              </a:rPr>
              <a:t>A Poetics </a:t>
            </a:r>
            <a:r>
              <a:rPr lang="en-US" dirty="0">
                <a:latin typeface="Cambria" panose="02040503050406030204" pitchFamily="18" charset="0"/>
              </a:rPr>
              <a:t>4)</a:t>
            </a:r>
            <a:endParaRPr lang="cs-CZ" dirty="0"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8208912" cy="269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30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52596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28612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49832"/>
            <a:ext cx="3888432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392" y="1556792"/>
            <a:ext cx="3090571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75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Cambria" panose="02040503050406030204" pitchFamily="18" charset="0"/>
              </a:rPr>
              <a:t>Hutcheon’s</a:t>
            </a:r>
            <a:r>
              <a:rPr lang="en-US" dirty="0" smtClean="0">
                <a:latin typeface="Cambria" panose="02040503050406030204" pitchFamily="18" charset="0"/>
              </a:rPr>
              <a:t> postmodernism</a:t>
            </a:r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ambria" panose="02040503050406030204" pitchFamily="18" charset="0"/>
              </a:rPr>
              <a:t>“critical </a:t>
            </a:r>
            <a:r>
              <a:rPr lang="en-US" dirty="0">
                <a:latin typeface="Cambria" panose="02040503050406030204" pitchFamily="18" charset="0"/>
              </a:rPr>
              <a:t>revisiting and ironic </a:t>
            </a:r>
            <a:r>
              <a:rPr lang="en-US" dirty="0" smtClean="0">
                <a:latin typeface="Cambria" panose="02040503050406030204" pitchFamily="18" charset="0"/>
              </a:rPr>
              <a:t>dialogue”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Cambria" panose="02040503050406030204" pitchFamily="18" charset="0"/>
              </a:rPr>
              <a:t>“a </a:t>
            </a:r>
            <a:r>
              <a:rPr lang="en-US" dirty="0">
                <a:latin typeface="Cambria" panose="02040503050406030204" pitchFamily="18" charset="0"/>
              </a:rPr>
              <a:t>contradictory phenomenon, one that uses and abuses, installs and then subverts, the very concepts it </a:t>
            </a:r>
            <a:r>
              <a:rPr lang="en-US" dirty="0" smtClean="0">
                <a:latin typeface="Cambria" panose="02040503050406030204" pitchFamily="18" charset="0"/>
              </a:rPr>
              <a:t>challenges” (</a:t>
            </a:r>
            <a:r>
              <a:rPr lang="en-US" i="1" dirty="0">
                <a:latin typeface="Cambria" panose="02040503050406030204" pitchFamily="18" charset="0"/>
              </a:rPr>
              <a:t>A Poetics </a:t>
            </a:r>
            <a:r>
              <a:rPr lang="en-US" dirty="0">
                <a:latin typeface="Cambria" panose="02040503050406030204" pitchFamily="18" charset="0"/>
              </a:rPr>
              <a:t>3</a:t>
            </a:r>
            <a:r>
              <a:rPr lang="en-US" dirty="0" smtClean="0">
                <a:latin typeface="Cambria" panose="02040503050406030204" pitchFamily="18" charset="0"/>
              </a:rPr>
              <a:t>)</a:t>
            </a: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Cambria" panose="02040503050406030204" pitchFamily="18" charset="0"/>
              </a:rPr>
              <a:t>the </a:t>
            </a:r>
            <a:r>
              <a:rPr lang="en-US" dirty="0">
                <a:latin typeface="Cambria" panose="02040503050406030204" pitchFamily="18" charset="0"/>
              </a:rPr>
              <a:t>postmodern paradox -&gt; critique and complicity at the same </a:t>
            </a:r>
            <a:r>
              <a:rPr lang="en-US" dirty="0" smtClean="0">
                <a:latin typeface="Cambria" panose="02040503050406030204" pitchFamily="18" charset="0"/>
              </a:rPr>
              <a:t>time (</a:t>
            </a:r>
            <a:r>
              <a:rPr lang="en-US" i="1" dirty="0" smtClean="0">
                <a:latin typeface="Cambria" panose="02040503050406030204" pitchFamily="18" charset="0"/>
              </a:rPr>
              <a:t>The Politics </a:t>
            </a:r>
            <a:r>
              <a:rPr lang="en-US" dirty="0" smtClean="0">
                <a:latin typeface="Cambria" panose="02040503050406030204" pitchFamily="18" charset="0"/>
              </a:rPr>
              <a:t>14)</a:t>
            </a: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79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2356</TotalTime>
  <Words>903</Words>
  <Application>Microsoft Office PowerPoint</Application>
  <PresentationFormat>Předvádění na obrazovce (4:3)</PresentationFormat>
  <Paragraphs>111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systému Office</vt:lpstr>
      <vt:lpstr>Literary Postmodernism</vt:lpstr>
      <vt:lpstr>Prezentace aplikace PowerPoint</vt:lpstr>
      <vt:lpstr>Jean-Francois Lyotard, The Postmodern Condition (1979/1984)</vt:lpstr>
      <vt:lpstr>Fredric Jameson, “Postmodernism, Or the Cultural Logic of Late Capitalism” (1984)</vt:lpstr>
      <vt:lpstr>modern and postmodern painting (Jameson)</vt:lpstr>
      <vt:lpstr>Linda Hutcheon, A Poetics of Postmodernism (1988) and The Politics of Postmodernism (1989)</vt:lpstr>
      <vt:lpstr>Venice Biennale 1980 “The Presence of the Past”</vt:lpstr>
      <vt:lpstr>Prezentace aplikace PowerPoint</vt:lpstr>
      <vt:lpstr>Hutcheon’s postmodernism</vt:lpstr>
      <vt:lpstr>Hutcheon: historiographic metafiction</vt:lpstr>
      <vt:lpstr>E. L. Doctorow, Ragtime (1975) </vt:lpstr>
      <vt:lpstr>Prezentace aplikace PowerPoint</vt:lpstr>
      <vt:lpstr>Postmodernism and originality</vt:lpstr>
      <vt:lpstr>Michael Cunnigham, The Hours (1998)</vt:lpstr>
      <vt:lpstr>postmodernism and rewriting</vt:lpstr>
      <vt:lpstr>postmodernism: a problem of representation?</vt:lpstr>
      <vt:lpstr>overview of literary postmodernism</vt:lpstr>
      <vt:lpstr>Linda Hutcheon, “The Canadian Postmodern: English Fiction since 1960”</vt:lpstr>
      <vt:lpstr>The Canadian Postmodern</vt:lpstr>
      <vt:lpstr>The Canadian Postmodern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Literary Postmodernism</dc:title>
  <dc:creator>user</dc:creator>
  <cp:lastModifiedBy>user</cp:lastModifiedBy>
  <cp:revision>74</cp:revision>
  <dcterms:created xsi:type="dcterms:W3CDTF">2014-04-08T08:42:20Z</dcterms:created>
  <dcterms:modified xsi:type="dcterms:W3CDTF">2015-04-13T10:30:54Z</dcterms:modified>
</cp:coreProperties>
</file>