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30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18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3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6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4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3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7AEE-5C05-4BEB-9E4B-9A99F3D650BC}" type="datetimeFigureOut">
              <a:rPr lang="cs-CZ" smtClean="0"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9A4D-ADC3-45DD-8EC0-4566DB703D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41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EASTER CLASS </a:t>
            </a:r>
            <a:r>
              <a:rPr lang="cs-CZ" dirty="0" smtClean="0"/>
              <a:t>on </a:t>
            </a:r>
            <a:r>
              <a:rPr lang="cs-CZ" dirty="0" smtClean="0">
                <a:solidFill>
                  <a:srgbClr val="00B050"/>
                </a:solidFill>
              </a:rPr>
              <a:t>STRESS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002060"/>
                </a:solidFill>
              </a:rPr>
              <a:t>RHYTHM</a:t>
            </a:r>
            <a:r>
              <a:rPr lang="cs-CZ" dirty="0" smtClean="0"/>
              <a:t> and </a:t>
            </a:r>
            <a:r>
              <a:rPr lang="cs-CZ" dirty="0" smtClean="0">
                <a:solidFill>
                  <a:srgbClr val="0070C0"/>
                </a:solidFill>
              </a:rPr>
              <a:t>INTONATION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It´s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MAUNDAY THURSDAY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today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followed</a:t>
            </a:r>
            <a:r>
              <a:rPr lang="cs-CZ" dirty="0" smtClean="0">
                <a:solidFill>
                  <a:schemeClr val="tx1"/>
                </a:solidFill>
              </a:rPr>
              <a:t> by GOOD FRIDAY, </a:t>
            </a:r>
            <a:r>
              <a:rPr lang="cs-CZ" dirty="0" smtClean="0">
                <a:solidFill>
                  <a:srgbClr val="0070C0"/>
                </a:solidFill>
              </a:rPr>
              <a:t>EASTER SATURDAY and EASTER SUNDAY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Jump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our voice falls on the intonation </a:t>
            </a:r>
            <a:r>
              <a:rPr lang="en-US" dirty="0" err="1" smtClean="0"/>
              <a:t>centre</a:t>
            </a:r>
            <a:r>
              <a:rPr lang="en-US" dirty="0" smtClean="0"/>
              <a:t> (IC). Used for statements, </a:t>
            </a:r>
            <a:r>
              <a:rPr lang="en-US" dirty="0" err="1" smtClean="0"/>
              <a:t>wh</a:t>
            </a:r>
            <a:r>
              <a:rPr lang="en-US" dirty="0" smtClean="0"/>
              <a:t>-questions, hearty greetings and thanks. It signals that you have finished.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Glide Up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rises on the IC.</a:t>
            </a:r>
          </a:p>
          <a:p>
            <a:pPr marL="0" indent="0">
              <a:buNone/>
            </a:pPr>
            <a:r>
              <a:rPr lang="en-US" dirty="0" smtClean="0"/>
              <a:t>Used for yes-no questions, casual thanks and greetings, for polite reassuring orders (typically when speaking to </a:t>
            </a:r>
          </a:p>
          <a:p>
            <a:pPr marL="0" indent="0">
              <a:buNone/>
            </a:pPr>
            <a:r>
              <a:rPr lang="en-US" dirty="0" smtClean="0"/>
              <a:t>children or patients). </a:t>
            </a:r>
          </a:p>
          <a:p>
            <a:pPr marL="0" indent="0">
              <a:buNone/>
            </a:pPr>
            <a:r>
              <a:rPr lang="en-US" dirty="0" smtClean="0"/>
              <a:t>Sometimes viewed as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patronising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tune.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76600"/>
            <a:ext cx="4286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 Dive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Your voice falls deep, vanishes and reemerges, rising. Signals worry, doubt, hesitation and contradiction (an unsaid ‘but’).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Take Off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Voice flat and then rises quickly on the IC.</a:t>
            </a:r>
          </a:p>
          <a:p>
            <a:pPr marL="0" indent="0">
              <a:buNone/>
            </a:pPr>
            <a:r>
              <a:rPr lang="en-US" dirty="0" smtClean="0"/>
              <a:t>An extremely unpleasant and rare tune </a:t>
            </a:r>
            <a:r>
              <a:rPr lang="en-US" dirty="0" err="1" smtClean="0"/>
              <a:t>signalling</a:t>
            </a:r>
            <a:r>
              <a:rPr lang="en-US" dirty="0" smtClean="0"/>
              <a:t> a high degree of distress.</a:t>
            </a:r>
            <a:endParaRPr lang="cs-CZ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S&amp;R again: </a:t>
            </a:r>
            <a:r>
              <a:rPr lang="en-US" dirty="0" smtClean="0">
                <a:solidFill>
                  <a:srgbClr val="FF0000"/>
                </a:solidFill>
              </a:rPr>
              <a:t>INTONATION CENTRE        (NUCLEUS)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sentence can contain some, or all, of these kinds of syllables:</a:t>
            </a:r>
          </a:p>
          <a:p>
            <a:r>
              <a:rPr lang="en-US" dirty="0" smtClean="0"/>
              <a:t>pre-head </a:t>
            </a:r>
            <a:r>
              <a:rPr lang="cs-CZ" dirty="0" smtClean="0"/>
              <a:t>= </a:t>
            </a:r>
            <a:r>
              <a:rPr lang="cs-CZ" dirty="0" err="1" smtClean="0"/>
              <a:t>unstressed</a:t>
            </a:r>
            <a:r>
              <a:rPr lang="cs-CZ" dirty="0" smtClean="0"/>
              <a:t> </a:t>
            </a:r>
            <a:r>
              <a:rPr lang="cs-CZ" dirty="0" err="1" smtClean="0"/>
              <a:t>syllables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en-US" dirty="0" smtClean="0"/>
          </a:p>
          <a:p>
            <a:r>
              <a:rPr lang="cs-CZ" dirty="0"/>
              <a:t>h</a:t>
            </a:r>
            <a:r>
              <a:rPr lang="en-US" dirty="0" err="1" smtClean="0"/>
              <a:t>ead</a:t>
            </a:r>
            <a:r>
              <a:rPr lang="cs-CZ" dirty="0" smtClean="0"/>
              <a:t> =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stressed</a:t>
            </a:r>
            <a:r>
              <a:rPr lang="cs-CZ" dirty="0" smtClean="0"/>
              <a:t> </a:t>
            </a:r>
            <a:r>
              <a:rPr lang="cs-CZ" dirty="0" err="1" smtClean="0"/>
              <a:t>syllable</a:t>
            </a:r>
            <a:r>
              <a:rPr lang="en-US" dirty="0" smtClean="0"/>
              <a:t>(s) before the IC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nucleus (IC)</a:t>
            </a:r>
            <a:r>
              <a:rPr lang="cs-CZ" dirty="0" smtClean="0"/>
              <a:t> =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tune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realised</a:t>
            </a:r>
            <a:endParaRPr lang="en-US" dirty="0" smtClean="0"/>
          </a:p>
          <a:p>
            <a:r>
              <a:rPr lang="cs-CZ" dirty="0"/>
              <a:t>t</a:t>
            </a:r>
            <a:r>
              <a:rPr lang="en-US" dirty="0" smtClean="0"/>
              <a:t>ail</a:t>
            </a:r>
            <a:r>
              <a:rPr lang="cs-CZ" dirty="0" smtClean="0"/>
              <a:t> = </a:t>
            </a:r>
            <a:r>
              <a:rPr lang="cs-CZ" dirty="0" err="1" smtClean="0"/>
              <a:t>anything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= no </a:t>
            </a:r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tune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           EXAMPLE PHRASE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2495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r>
              <a:rPr lang="cs-CZ" sz="3200" dirty="0" err="1" smtClean="0"/>
              <a:t>For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                   		‘</a:t>
            </a:r>
            <a:r>
              <a:rPr lang="cs-CZ" dirty="0" smtClean="0"/>
              <a:t>Go</a:t>
            </a:r>
            <a:r>
              <a:rPr lang="en-US" dirty="0" smtClean="0"/>
              <a:t>o</a:t>
            </a:r>
            <a:r>
              <a:rPr lang="cs-CZ" dirty="0" err="1" smtClean="0"/>
              <a:t>dness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en-US" dirty="0" smtClean="0"/>
              <a:t>				‘</a:t>
            </a:r>
            <a:r>
              <a:rPr lang="cs-CZ" dirty="0" err="1" smtClean="0"/>
              <a:t>sake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   </a:t>
            </a:r>
            <a:r>
              <a:rPr lang="en-US" dirty="0" smtClean="0"/>
              <a:t>				‘</a:t>
            </a:r>
            <a:r>
              <a:rPr lang="cs-CZ" sz="3200" dirty="0" err="1" smtClean="0"/>
              <a:t>come</a:t>
            </a:r>
            <a:r>
              <a:rPr lang="cs-CZ" sz="3200" dirty="0" smtClean="0"/>
              <a:t> to </a:t>
            </a:r>
            <a:r>
              <a:rPr lang="cs-CZ" sz="3200" dirty="0" err="1" smtClean="0"/>
              <a:t>the</a:t>
            </a: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r>
              <a:rPr lang="en-US" b="1" dirty="0" smtClean="0"/>
              <a:t>‘</a:t>
            </a:r>
            <a:r>
              <a:rPr lang="cs-CZ" b="1" dirty="0" err="1" smtClean="0"/>
              <a:t>guest</a:t>
            </a:r>
            <a:r>
              <a:rPr lang="cs-CZ" b="1" dirty="0" smtClean="0"/>
              <a:t> </a:t>
            </a:r>
            <a:r>
              <a:rPr lang="cs-CZ" dirty="0" err="1" smtClean="0"/>
              <a:t>lecture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en-US" dirty="0" smtClean="0"/>
              <a:t>				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3000" dirty="0" smtClean="0"/>
              <a:t> ‘T</a:t>
            </a:r>
            <a:r>
              <a:rPr lang="cs-CZ" sz="3000" dirty="0" err="1" smtClean="0"/>
              <a:t>hursday</a:t>
            </a:r>
            <a:r>
              <a:rPr lang="cs-CZ" sz="3000" dirty="0" smtClean="0"/>
              <a:t> </a:t>
            </a:r>
            <a:r>
              <a:rPr lang="cs-CZ" sz="3000" dirty="0" err="1" smtClean="0"/>
              <a:t>please</a:t>
            </a:r>
            <a:r>
              <a:rPr lang="cs-CZ" sz="3000" dirty="0" smtClean="0"/>
              <a:t> </a:t>
            </a:r>
            <a:r>
              <a:rPr lang="cs-CZ" sz="3000" dirty="0" err="1" smtClean="0"/>
              <a:t>guys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0459"/>
            <a:ext cx="762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8" y="15844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82" y="3789040"/>
            <a:ext cx="23241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4" y="5590406"/>
            <a:ext cx="3190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96952"/>
            <a:ext cx="32670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18" y="3330607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238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3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Rule </a:t>
            </a:r>
            <a:r>
              <a:rPr lang="cs-CZ" dirty="0" err="1" smtClean="0">
                <a:solidFill>
                  <a:srgbClr val="002060"/>
                </a:solidFill>
              </a:rPr>
              <a:t>of</a:t>
            </a:r>
            <a:r>
              <a:rPr lang="cs-CZ" dirty="0" smtClean="0">
                <a:solidFill>
                  <a:srgbClr val="002060"/>
                </a:solidFill>
              </a:rPr>
              <a:t> S</a:t>
            </a:r>
            <a:r>
              <a:rPr lang="en-US" dirty="0" smtClean="0">
                <a:solidFill>
                  <a:srgbClr val="002060"/>
                </a:solidFill>
              </a:rPr>
              <a:t>&amp;R #1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You </a:t>
            </a:r>
          </a:p>
          <a:p>
            <a:r>
              <a:rPr lang="en-US" dirty="0" smtClean="0"/>
              <a:t>‘only stress </a:t>
            </a:r>
          </a:p>
          <a:p>
            <a:r>
              <a:rPr lang="en-US" dirty="0" smtClean="0"/>
              <a:t>‘words which you </a:t>
            </a:r>
          </a:p>
          <a:p>
            <a:r>
              <a:rPr lang="en-US" dirty="0" smtClean="0"/>
              <a:t>‘wouldn’t leave </a:t>
            </a:r>
          </a:p>
          <a:p>
            <a:r>
              <a:rPr lang="en-US" dirty="0" smtClean="0"/>
              <a:t>‘out in a </a:t>
            </a:r>
          </a:p>
          <a:p>
            <a:r>
              <a:rPr lang="en-US" dirty="0" smtClean="0"/>
              <a:t>‘text message.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#2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‘Stressed </a:t>
            </a:r>
          </a:p>
          <a:p>
            <a:r>
              <a:rPr lang="en-US" dirty="0" smtClean="0"/>
              <a:t>‘syllables are at </a:t>
            </a:r>
          </a:p>
          <a:p>
            <a:r>
              <a:rPr lang="en-US" dirty="0" smtClean="0"/>
              <a:t>‘constant </a:t>
            </a:r>
          </a:p>
          <a:p>
            <a:r>
              <a:rPr lang="en-US" dirty="0" smtClean="0"/>
              <a:t>‘distances from each </a:t>
            </a:r>
          </a:p>
          <a:p>
            <a:r>
              <a:rPr lang="en-US" dirty="0" smtClean="0"/>
              <a:t>‘other.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4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3" y="14127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Rule of S&amp;R #3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‘Any un-</a:t>
            </a:r>
          </a:p>
          <a:p>
            <a:r>
              <a:rPr lang="en-US" dirty="0" smtClean="0"/>
              <a:t>‘stressed</a:t>
            </a:r>
          </a:p>
          <a:p>
            <a:r>
              <a:rPr lang="en-US" dirty="0" smtClean="0"/>
              <a:t>‘syllables at the be-</a:t>
            </a:r>
          </a:p>
          <a:p>
            <a:r>
              <a:rPr lang="en-US" dirty="0" smtClean="0"/>
              <a:t>‘ginning of a </a:t>
            </a:r>
          </a:p>
          <a:p>
            <a:r>
              <a:rPr lang="en-US" dirty="0" smtClean="0"/>
              <a:t>‘stress group are</a:t>
            </a:r>
          </a:p>
          <a:p>
            <a:r>
              <a:rPr lang="en-US" dirty="0" smtClean="0"/>
              <a:t>‘said</a:t>
            </a:r>
          </a:p>
          <a:p>
            <a:r>
              <a:rPr lang="en-US" dirty="0" smtClean="0"/>
              <a:t>‘very</a:t>
            </a:r>
          </a:p>
          <a:p>
            <a:r>
              <a:rPr lang="en-US" dirty="0" smtClean="0"/>
              <a:t>‘quickly.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124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9630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79" y="40770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#1: Nursery Rhyme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Hot cross buns,                  hot cross buns,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</a:t>
            </a:r>
          </a:p>
          <a:p>
            <a:r>
              <a:rPr lang="en-US" dirty="0" smtClean="0"/>
              <a:t>        If you have no daughters, </a:t>
            </a:r>
          </a:p>
          <a:p>
            <a:r>
              <a:rPr lang="en-US" dirty="0" smtClean="0"/>
              <a:t>        Give them to your sons.</a:t>
            </a:r>
          </a:p>
          <a:p>
            <a:r>
              <a:rPr lang="en-US" dirty="0" smtClean="0"/>
              <a:t>        One a penny, two a penny,</a:t>
            </a:r>
          </a:p>
          <a:p>
            <a:r>
              <a:rPr lang="en-US" dirty="0" smtClean="0"/>
              <a:t>        Hot cross buns. 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3" y="443711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hot cross buns: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448800" cy="81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More hot cross buns: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0" cy="101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S&amp;R exercise #2: a Dialogue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A: 	        </a:t>
            </a:r>
            <a:r>
              <a:rPr lang="en-US" sz="2000" dirty="0" smtClean="0"/>
              <a:t>I’ve</a:t>
            </a:r>
            <a:r>
              <a:rPr lang="en-US" dirty="0" smtClean="0"/>
              <a:t> 	bro</a:t>
            </a:r>
            <a:r>
              <a:rPr lang="en-US" sz="2000" dirty="0" smtClean="0"/>
              <a:t>ken my	</a:t>
            </a:r>
            <a:r>
              <a:rPr lang="en-US" dirty="0" smtClean="0"/>
              <a:t>	gla</a:t>
            </a:r>
            <a:r>
              <a:rPr lang="en-US" sz="2000" dirty="0" smtClean="0"/>
              <a:t>sses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B: 			How </a:t>
            </a:r>
            <a:r>
              <a:rPr lang="en-US" sz="2000" dirty="0" smtClean="0"/>
              <a:t>did you</a:t>
            </a:r>
            <a:r>
              <a:rPr lang="en-US" dirty="0" smtClean="0"/>
              <a:t>		do </a:t>
            </a:r>
            <a:r>
              <a:rPr lang="en-US" sz="2000" dirty="0" smtClean="0"/>
              <a:t>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A: 	        </a:t>
            </a:r>
            <a:r>
              <a:rPr lang="en-US" sz="2800" dirty="0" smtClean="0"/>
              <a:t>I </a:t>
            </a:r>
            <a:r>
              <a:rPr lang="en-US" dirty="0" smtClean="0"/>
              <a:t>		drop</a:t>
            </a:r>
            <a:r>
              <a:rPr lang="en-US" sz="2000" dirty="0" smtClean="0"/>
              <a:t>ped them   on the 	</a:t>
            </a:r>
            <a:r>
              <a:rPr lang="en-US" dirty="0" smtClean="0"/>
              <a:t>floor.</a:t>
            </a:r>
          </a:p>
          <a:p>
            <a:endParaRPr lang="en-US" dirty="0" smtClean="0"/>
          </a:p>
          <a:p>
            <a:r>
              <a:rPr lang="en-US" dirty="0" smtClean="0"/>
              <a:t>B: 	       </a:t>
            </a:r>
            <a:r>
              <a:rPr lang="en-US" sz="2000" dirty="0" smtClean="0"/>
              <a:t>You must 	</a:t>
            </a:r>
            <a:r>
              <a:rPr lang="en-US" dirty="0" smtClean="0"/>
              <a:t>get </a:t>
            </a:r>
            <a:r>
              <a:rPr lang="en-US" sz="2000" dirty="0" smtClean="0"/>
              <a:t>them re-</a:t>
            </a:r>
            <a:r>
              <a:rPr lang="en-US" dirty="0" smtClean="0"/>
              <a:t>		paired.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156627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386104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" y="2348880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619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8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INTONATION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Don’t give up tunes (especially the falling ones) used in your mother tongues!!!</a:t>
            </a:r>
          </a:p>
          <a:p>
            <a:endParaRPr lang="en-US" dirty="0" smtClean="0"/>
          </a:p>
          <a:p>
            <a:r>
              <a:rPr lang="en-US" dirty="0" smtClean="0"/>
              <a:t>The four classical tunes as defined by Roger </a:t>
            </a:r>
            <a:r>
              <a:rPr lang="en-US" dirty="0" err="1" smtClean="0"/>
              <a:t>Kingdon</a:t>
            </a:r>
            <a:r>
              <a:rPr lang="en-US" dirty="0" smtClean="0"/>
              <a:t> are the following: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  H.J. high jump</a:t>
            </a:r>
          </a:p>
          <a:p>
            <a:pPr>
              <a:buFontTx/>
              <a:buChar char="-"/>
            </a:pPr>
            <a:r>
              <a:rPr lang="en-US" dirty="0" smtClean="0"/>
              <a:t>G.U. glide up</a:t>
            </a:r>
          </a:p>
          <a:p>
            <a:pPr>
              <a:buFontTx/>
              <a:buChar char="-"/>
            </a:pPr>
            <a:r>
              <a:rPr lang="en-US" dirty="0" smtClean="0"/>
              <a:t>H.D. high dive</a:t>
            </a:r>
          </a:p>
          <a:p>
            <a:pPr>
              <a:buFontTx/>
              <a:buChar char="-"/>
            </a:pPr>
            <a:r>
              <a:rPr lang="en-US" dirty="0" smtClean="0"/>
              <a:t>T.O. take off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415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EASTER CLASS on STRESS, RHYTHM and INTONATION</vt:lpstr>
      <vt:lpstr>Rule of S&amp;R #1 </vt:lpstr>
      <vt:lpstr>Rule of S&amp;R #2</vt:lpstr>
      <vt:lpstr>Rule of S&amp;R #3</vt:lpstr>
      <vt:lpstr>S&amp;R exercise #1: Nursery Rhyme</vt:lpstr>
      <vt:lpstr>More hot cross buns:</vt:lpstr>
      <vt:lpstr>More hot cross buns:</vt:lpstr>
      <vt:lpstr>S&amp;R exercise #2: a Dialogue</vt:lpstr>
      <vt:lpstr>INTONATION</vt:lpstr>
      <vt:lpstr>High Jump</vt:lpstr>
      <vt:lpstr>Glide Up</vt:lpstr>
      <vt:lpstr>High Dive</vt:lpstr>
      <vt:lpstr>Take Off</vt:lpstr>
      <vt:lpstr>S&amp;R again: INTONATION CENTRE        (NUCLEUS)</vt:lpstr>
      <vt:lpstr>                   EXAMPLE PHRASE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CLASS on STRESS, RHYTHM and INTONATION</dc:title>
  <dc:creator>Kateřina Tomková</dc:creator>
  <cp:lastModifiedBy>Kateřina Tomková</cp:lastModifiedBy>
  <cp:revision>20</cp:revision>
  <dcterms:created xsi:type="dcterms:W3CDTF">2014-04-17T09:38:12Z</dcterms:created>
  <dcterms:modified xsi:type="dcterms:W3CDTF">2014-04-17T14:49:27Z</dcterms:modified>
</cp:coreProperties>
</file>