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3" r:id="rId4"/>
    <p:sldId id="258" r:id="rId5"/>
    <p:sldId id="259" r:id="rId6"/>
    <p:sldId id="260" r:id="rId7"/>
    <p:sldId id="261" r:id="rId8"/>
    <p:sldId id="284" r:id="rId9"/>
    <p:sldId id="262" r:id="rId10"/>
    <p:sldId id="265" r:id="rId11"/>
    <p:sldId id="263" r:id="rId12"/>
    <p:sldId id="266" r:id="rId13"/>
    <p:sldId id="264" r:id="rId14"/>
    <p:sldId id="272" r:id="rId15"/>
    <p:sldId id="267" r:id="rId16"/>
    <p:sldId id="268" r:id="rId17"/>
    <p:sldId id="269" r:id="rId18"/>
    <p:sldId id="270" r:id="rId19"/>
    <p:sldId id="274" r:id="rId20"/>
    <p:sldId id="292" r:id="rId21"/>
    <p:sldId id="293" r:id="rId22"/>
    <p:sldId id="277" r:id="rId23"/>
    <p:sldId id="291" r:id="rId24"/>
    <p:sldId id="275" r:id="rId25"/>
    <p:sldId id="276" r:id="rId26"/>
    <p:sldId id="295" r:id="rId27"/>
    <p:sldId id="278" r:id="rId28"/>
    <p:sldId id="279" r:id="rId29"/>
    <p:sldId id="280" r:id="rId30"/>
    <p:sldId id="294" r:id="rId31"/>
    <p:sldId id="285" r:id="rId32"/>
    <p:sldId id="296" r:id="rId33"/>
    <p:sldId id="286" r:id="rId34"/>
    <p:sldId id="287" r:id="rId35"/>
    <p:sldId id="289" r:id="rId36"/>
    <p:sldId id="290" r:id="rId37"/>
    <p:sldId id="322" r:id="rId38"/>
    <p:sldId id="301" r:id="rId39"/>
    <p:sldId id="288" r:id="rId40"/>
    <p:sldId id="281" r:id="rId41"/>
    <p:sldId id="298" r:id="rId42"/>
    <p:sldId id="299" r:id="rId43"/>
    <p:sldId id="282" r:id="rId44"/>
    <p:sldId id="320" r:id="rId45"/>
    <p:sldId id="300" r:id="rId46"/>
    <p:sldId id="302" r:id="rId47"/>
    <p:sldId id="297" r:id="rId48"/>
    <p:sldId id="303" r:id="rId49"/>
    <p:sldId id="304" r:id="rId50"/>
    <p:sldId id="305" r:id="rId51"/>
    <p:sldId id="319" r:id="rId52"/>
    <p:sldId id="306" r:id="rId53"/>
    <p:sldId id="307" r:id="rId54"/>
    <p:sldId id="308" r:id="rId55"/>
    <p:sldId id="309" r:id="rId56"/>
    <p:sldId id="323" r:id="rId57"/>
    <p:sldId id="311" r:id="rId58"/>
    <p:sldId id="312" r:id="rId59"/>
    <p:sldId id="313" r:id="rId60"/>
    <p:sldId id="314" r:id="rId61"/>
    <p:sldId id="310" r:id="rId62"/>
    <p:sldId id="315" r:id="rId63"/>
    <p:sldId id="316" r:id="rId64"/>
    <p:sldId id="321" r:id="rId65"/>
    <p:sldId id="317" r:id="rId66"/>
    <p:sldId id="318" r:id="rId67"/>
    <p:sldId id="324" r:id="rId68"/>
    <p:sldId id="325" r:id="rId69"/>
    <p:sldId id="326" r:id="rId70"/>
    <p:sldId id="327" r:id="rId71"/>
    <p:sldId id="328" r:id="rId72"/>
    <p:sldId id="333" r:id="rId73"/>
    <p:sldId id="329" r:id="rId74"/>
    <p:sldId id="330" r:id="rId75"/>
    <p:sldId id="331" r:id="rId76"/>
    <p:sldId id="332" r:id="rId77"/>
    <p:sldId id="334" r:id="rId7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4" d="100"/>
          <a:sy n="84" d="100"/>
        </p:scale>
        <p:origin x="-744" y="-5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B15A445F-25E0-460A-87FF-FD0E38F66FD4}" type="datetimeFigureOut">
              <a:rPr lang="cs-CZ" smtClean="0"/>
              <a:t>12.5.2015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27EFE01-D6FF-4ADC-B3F5-C7F93DEB138D}" type="slidenum">
              <a:rPr lang="cs-CZ" smtClean="0"/>
              <a:t>‹#›</a:t>
            </a:fld>
            <a:endParaRPr lang="cs-CZ"/>
          </a:p>
        </p:txBody>
      </p:sp>
    </p:spTree>
    <p:extLst>
      <p:ext uri="{BB962C8B-B14F-4D97-AF65-F5344CB8AC3E}">
        <p14:creationId xmlns:p14="http://schemas.microsoft.com/office/powerpoint/2010/main" val="475157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15A445F-25E0-460A-87FF-FD0E38F66FD4}" type="datetimeFigureOut">
              <a:rPr lang="cs-CZ" smtClean="0"/>
              <a:t>12.5.2015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27EFE01-D6FF-4ADC-B3F5-C7F93DEB138D}" type="slidenum">
              <a:rPr lang="cs-CZ" smtClean="0"/>
              <a:t>‹#›</a:t>
            </a:fld>
            <a:endParaRPr lang="cs-CZ"/>
          </a:p>
        </p:txBody>
      </p:sp>
    </p:spTree>
    <p:extLst>
      <p:ext uri="{BB962C8B-B14F-4D97-AF65-F5344CB8AC3E}">
        <p14:creationId xmlns:p14="http://schemas.microsoft.com/office/powerpoint/2010/main" val="1093506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15A445F-25E0-460A-87FF-FD0E38F66FD4}" type="datetimeFigureOut">
              <a:rPr lang="cs-CZ" smtClean="0"/>
              <a:t>12.5.2015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27EFE01-D6FF-4ADC-B3F5-C7F93DEB138D}" type="slidenum">
              <a:rPr lang="cs-CZ" smtClean="0"/>
              <a:t>‹#›</a:t>
            </a:fld>
            <a:endParaRPr lang="cs-CZ"/>
          </a:p>
        </p:txBody>
      </p:sp>
    </p:spTree>
    <p:extLst>
      <p:ext uri="{BB962C8B-B14F-4D97-AF65-F5344CB8AC3E}">
        <p14:creationId xmlns:p14="http://schemas.microsoft.com/office/powerpoint/2010/main" val="264036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15A445F-25E0-460A-87FF-FD0E38F66FD4}" type="datetimeFigureOut">
              <a:rPr lang="cs-CZ" smtClean="0"/>
              <a:t>12.5.2015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27EFE01-D6FF-4ADC-B3F5-C7F93DEB138D}" type="slidenum">
              <a:rPr lang="cs-CZ" smtClean="0"/>
              <a:t>‹#›</a:t>
            </a:fld>
            <a:endParaRPr lang="cs-CZ"/>
          </a:p>
        </p:txBody>
      </p:sp>
    </p:spTree>
    <p:extLst>
      <p:ext uri="{BB962C8B-B14F-4D97-AF65-F5344CB8AC3E}">
        <p14:creationId xmlns:p14="http://schemas.microsoft.com/office/powerpoint/2010/main" val="1291789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B15A445F-25E0-460A-87FF-FD0E38F66FD4}" type="datetimeFigureOut">
              <a:rPr lang="cs-CZ" smtClean="0"/>
              <a:t>12.5.2015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27EFE01-D6FF-4ADC-B3F5-C7F93DEB138D}" type="slidenum">
              <a:rPr lang="cs-CZ" smtClean="0"/>
              <a:t>‹#›</a:t>
            </a:fld>
            <a:endParaRPr lang="cs-CZ"/>
          </a:p>
        </p:txBody>
      </p:sp>
    </p:spTree>
    <p:extLst>
      <p:ext uri="{BB962C8B-B14F-4D97-AF65-F5344CB8AC3E}">
        <p14:creationId xmlns:p14="http://schemas.microsoft.com/office/powerpoint/2010/main" val="2201244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15A445F-25E0-460A-87FF-FD0E38F66FD4}" type="datetimeFigureOut">
              <a:rPr lang="cs-CZ" smtClean="0"/>
              <a:t>12.5.2015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27EFE01-D6FF-4ADC-B3F5-C7F93DEB138D}" type="slidenum">
              <a:rPr lang="cs-CZ" smtClean="0"/>
              <a:t>‹#›</a:t>
            </a:fld>
            <a:endParaRPr lang="cs-CZ"/>
          </a:p>
        </p:txBody>
      </p:sp>
    </p:spTree>
    <p:extLst>
      <p:ext uri="{BB962C8B-B14F-4D97-AF65-F5344CB8AC3E}">
        <p14:creationId xmlns:p14="http://schemas.microsoft.com/office/powerpoint/2010/main" val="4268274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15A445F-25E0-460A-87FF-FD0E38F66FD4}" type="datetimeFigureOut">
              <a:rPr lang="cs-CZ" smtClean="0"/>
              <a:t>12.5.2015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27EFE01-D6FF-4ADC-B3F5-C7F93DEB138D}" type="slidenum">
              <a:rPr lang="cs-CZ" smtClean="0"/>
              <a:t>‹#›</a:t>
            </a:fld>
            <a:endParaRPr lang="cs-CZ"/>
          </a:p>
        </p:txBody>
      </p:sp>
    </p:spTree>
    <p:extLst>
      <p:ext uri="{BB962C8B-B14F-4D97-AF65-F5344CB8AC3E}">
        <p14:creationId xmlns:p14="http://schemas.microsoft.com/office/powerpoint/2010/main" val="2299089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15A445F-25E0-460A-87FF-FD0E38F66FD4}" type="datetimeFigureOut">
              <a:rPr lang="cs-CZ" smtClean="0"/>
              <a:t>12.5.2015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27EFE01-D6FF-4ADC-B3F5-C7F93DEB138D}" type="slidenum">
              <a:rPr lang="cs-CZ" smtClean="0"/>
              <a:t>‹#›</a:t>
            </a:fld>
            <a:endParaRPr lang="cs-CZ"/>
          </a:p>
        </p:txBody>
      </p:sp>
    </p:spTree>
    <p:extLst>
      <p:ext uri="{BB962C8B-B14F-4D97-AF65-F5344CB8AC3E}">
        <p14:creationId xmlns:p14="http://schemas.microsoft.com/office/powerpoint/2010/main" val="3513566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15A445F-25E0-460A-87FF-FD0E38F66FD4}" type="datetimeFigureOut">
              <a:rPr lang="cs-CZ" smtClean="0"/>
              <a:t>12.5.2015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27EFE01-D6FF-4ADC-B3F5-C7F93DEB138D}" type="slidenum">
              <a:rPr lang="cs-CZ" smtClean="0"/>
              <a:t>‹#›</a:t>
            </a:fld>
            <a:endParaRPr lang="cs-CZ"/>
          </a:p>
        </p:txBody>
      </p:sp>
    </p:spTree>
    <p:extLst>
      <p:ext uri="{BB962C8B-B14F-4D97-AF65-F5344CB8AC3E}">
        <p14:creationId xmlns:p14="http://schemas.microsoft.com/office/powerpoint/2010/main" val="1722136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15A445F-25E0-460A-87FF-FD0E38F66FD4}" type="datetimeFigureOut">
              <a:rPr lang="cs-CZ" smtClean="0"/>
              <a:t>12.5.2015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27EFE01-D6FF-4ADC-B3F5-C7F93DEB138D}" type="slidenum">
              <a:rPr lang="cs-CZ" smtClean="0"/>
              <a:t>‹#›</a:t>
            </a:fld>
            <a:endParaRPr lang="cs-CZ"/>
          </a:p>
        </p:txBody>
      </p:sp>
    </p:spTree>
    <p:extLst>
      <p:ext uri="{BB962C8B-B14F-4D97-AF65-F5344CB8AC3E}">
        <p14:creationId xmlns:p14="http://schemas.microsoft.com/office/powerpoint/2010/main" val="1344312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15A445F-25E0-460A-87FF-FD0E38F66FD4}" type="datetimeFigureOut">
              <a:rPr lang="cs-CZ" smtClean="0"/>
              <a:t>12.5.2015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27EFE01-D6FF-4ADC-B3F5-C7F93DEB138D}" type="slidenum">
              <a:rPr lang="cs-CZ" smtClean="0"/>
              <a:t>‹#›</a:t>
            </a:fld>
            <a:endParaRPr lang="cs-CZ"/>
          </a:p>
        </p:txBody>
      </p:sp>
    </p:spTree>
    <p:extLst>
      <p:ext uri="{BB962C8B-B14F-4D97-AF65-F5344CB8AC3E}">
        <p14:creationId xmlns:p14="http://schemas.microsoft.com/office/powerpoint/2010/main" val="693738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5A445F-25E0-460A-87FF-FD0E38F66FD4}" type="datetimeFigureOut">
              <a:rPr lang="cs-CZ" smtClean="0"/>
              <a:t>12.5.2015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7EFE01-D6FF-4ADC-B3F5-C7F93DEB138D}" type="slidenum">
              <a:rPr lang="cs-CZ" smtClean="0"/>
              <a:t>‹#›</a:t>
            </a:fld>
            <a:endParaRPr lang="cs-CZ"/>
          </a:p>
        </p:txBody>
      </p:sp>
    </p:spTree>
    <p:extLst>
      <p:ext uri="{BB962C8B-B14F-4D97-AF65-F5344CB8AC3E}">
        <p14:creationId xmlns:p14="http://schemas.microsoft.com/office/powerpoint/2010/main" val="2763713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Germáni</a:t>
            </a:r>
            <a:endParaRPr lang="cs-CZ" dirty="0"/>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465893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r>
              <a:rPr lang="cs-CZ" dirty="0"/>
              <a:t>S magickými božskými silami, chránícími merovejský královský rod, ke spojena také představa, že následníkovi trůnu nesmí nikdo ostříhat vlasy. Tito králové jsou nazýváni </a:t>
            </a:r>
            <a:r>
              <a:rPr lang="cs-CZ" i="1" dirty="0" err="1"/>
              <a:t>reges</a:t>
            </a:r>
            <a:r>
              <a:rPr lang="cs-CZ" i="1" dirty="0"/>
              <a:t> </a:t>
            </a:r>
            <a:r>
              <a:rPr lang="cs-CZ" i="1" dirty="0" err="1"/>
              <a:t>criniti</a:t>
            </a:r>
            <a:r>
              <a:rPr lang="cs-CZ" i="1" dirty="0"/>
              <a:t>. </a:t>
            </a:r>
            <a:endParaRPr lang="cs-CZ" i="1" dirty="0" smtClean="0"/>
          </a:p>
          <a:p>
            <a:r>
              <a:rPr lang="cs-CZ" dirty="0" smtClean="0"/>
              <a:t>Náramky</a:t>
            </a:r>
            <a:r>
              <a:rPr lang="cs-CZ" dirty="0"/>
              <a:t>, které králové </a:t>
            </a:r>
            <a:r>
              <a:rPr lang="cs-CZ" dirty="0" smtClean="0"/>
              <a:t>nosili, </a:t>
            </a:r>
            <a:r>
              <a:rPr lang="cs-CZ" dirty="0"/>
              <a:t>mohly být stejně tak odznakem jejich sociálního postavení, jako kněžských pravomocí a byly též atributem boha </a:t>
            </a:r>
            <a:r>
              <a:rPr lang="cs-CZ" dirty="0" err="1"/>
              <a:t>Wodana</a:t>
            </a:r>
            <a:r>
              <a:rPr lang="cs-CZ" dirty="0"/>
              <a:t>. Dědičnost královské moci symbolizovalo u Merovejců kopí, které bylo předchůdcem odevzdáváno následníku. </a:t>
            </a:r>
            <a:endParaRPr lang="cs-CZ" dirty="0" smtClean="0"/>
          </a:p>
          <a:p>
            <a:endParaRPr lang="cs-CZ" dirty="0" smtClean="0"/>
          </a:p>
          <a:p>
            <a:endParaRPr lang="cs-CZ" dirty="0"/>
          </a:p>
        </p:txBody>
      </p:sp>
    </p:spTree>
    <p:extLst>
      <p:ext uri="{BB962C8B-B14F-4D97-AF65-F5344CB8AC3E}">
        <p14:creationId xmlns:p14="http://schemas.microsoft.com/office/powerpoint/2010/main" val="1503711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Ynglingové</a:t>
            </a:r>
            <a:endParaRPr lang="cs-CZ" dirty="0"/>
          </a:p>
        </p:txBody>
      </p:sp>
      <p:sp>
        <p:nvSpPr>
          <p:cNvPr id="3" name="Zástupný symbol pro obsah 2"/>
          <p:cNvSpPr>
            <a:spLocks noGrp="1"/>
          </p:cNvSpPr>
          <p:nvPr>
            <p:ph idx="1"/>
          </p:nvPr>
        </p:nvSpPr>
        <p:spPr/>
        <p:txBody>
          <a:bodyPr/>
          <a:lstStyle/>
          <a:p>
            <a:r>
              <a:rPr lang="cs-CZ" dirty="0"/>
              <a:t>Podle </a:t>
            </a:r>
            <a:r>
              <a:rPr lang="cs-CZ" b="1" dirty="0" err="1" smtClean="0"/>
              <a:t>Heimskringly</a:t>
            </a:r>
            <a:r>
              <a:rPr lang="cs-CZ" dirty="0" smtClean="0"/>
              <a:t> </a:t>
            </a:r>
            <a:r>
              <a:rPr lang="cs-CZ" dirty="0"/>
              <a:t>původně </a:t>
            </a:r>
            <a:r>
              <a:rPr lang="cs-CZ" dirty="0" smtClean="0"/>
              <a:t>vládl </a:t>
            </a:r>
            <a:r>
              <a:rPr lang="cs-CZ" dirty="0" err="1"/>
              <a:t>Odin</a:t>
            </a:r>
            <a:r>
              <a:rPr lang="cs-CZ" dirty="0"/>
              <a:t>. Švédi mu obětovali za vítězství a dobrý rok. Po něm převzala vládu </a:t>
            </a:r>
            <a:r>
              <a:rPr lang="cs-CZ" dirty="0" err="1"/>
              <a:t>Freya</a:t>
            </a:r>
            <a:r>
              <a:rPr lang="cs-CZ" dirty="0"/>
              <a:t>.</a:t>
            </a:r>
          </a:p>
          <a:p>
            <a:endParaRPr lang="cs-CZ" dirty="0"/>
          </a:p>
        </p:txBody>
      </p:sp>
    </p:spTree>
    <p:extLst>
      <p:ext uri="{BB962C8B-B14F-4D97-AF65-F5344CB8AC3E}">
        <p14:creationId xmlns:p14="http://schemas.microsoft.com/office/powerpoint/2010/main" val="4100898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dirty="0"/>
              <a:t> </a:t>
            </a:r>
            <a:r>
              <a:rPr lang="cs-CZ" dirty="0" err="1"/>
              <a:t>Pactus</a:t>
            </a:r>
            <a:r>
              <a:rPr lang="cs-CZ" dirty="0"/>
              <a:t> </a:t>
            </a:r>
            <a:r>
              <a:rPr lang="cs-CZ" dirty="0" err="1"/>
              <a:t>legis</a:t>
            </a:r>
            <a:r>
              <a:rPr lang="cs-CZ" dirty="0"/>
              <a:t> </a:t>
            </a:r>
            <a:r>
              <a:rPr lang="cs-CZ" dirty="0" err="1" smtClean="0"/>
              <a:t>Salicae</a:t>
            </a:r>
            <a:r>
              <a:rPr lang="cs-CZ" dirty="0" smtClean="0"/>
              <a:t>,</a:t>
            </a:r>
          </a:p>
          <a:p>
            <a:r>
              <a:rPr lang="cs-CZ" dirty="0" smtClean="0"/>
              <a:t> trest </a:t>
            </a:r>
            <a:r>
              <a:rPr lang="cs-CZ" dirty="0"/>
              <a:t>klatby, který vylučoval člověka ze společenství a z </a:t>
            </a:r>
            <a:r>
              <a:rPr lang="cs-CZ" dirty="0" smtClean="0"/>
              <a:t>ochrany </a:t>
            </a:r>
            <a:r>
              <a:rPr lang="cs-CZ" dirty="0"/>
              <a:t>práva, činil jej psancem. Takový provinilec byl </a:t>
            </a:r>
            <a:r>
              <a:rPr lang="cs-CZ" dirty="0" err="1"/>
              <a:t>vargus</a:t>
            </a:r>
            <a:r>
              <a:rPr lang="cs-CZ" dirty="0"/>
              <a:t>, „vlk na posvátných místech“, tedy ten, kdo se nesměl účastnit náboženských obřadů a byl tedy postižen všemi újmami, které to s sebou přinášelo. </a:t>
            </a:r>
            <a:endParaRPr lang="cs-CZ" dirty="0" smtClean="0"/>
          </a:p>
          <a:p>
            <a:endParaRPr lang="cs-CZ" dirty="0"/>
          </a:p>
        </p:txBody>
      </p:sp>
    </p:spTree>
    <p:extLst>
      <p:ext uri="{BB962C8B-B14F-4D97-AF65-F5344CB8AC3E}">
        <p14:creationId xmlns:p14="http://schemas.microsoft.com/office/powerpoint/2010/main" val="1641138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smtClean="0"/>
              <a:t>V pozdější verzi téhož zákoníku je užito pojmu </a:t>
            </a:r>
            <a:r>
              <a:rPr lang="cs-CZ" dirty="0" err="1" smtClean="0"/>
              <a:t>furbannitus</a:t>
            </a:r>
            <a:r>
              <a:rPr lang="cs-CZ" dirty="0" smtClean="0"/>
              <a:t> (</a:t>
            </a:r>
            <a:r>
              <a:rPr lang="cs-CZ" dirty="0" err="1" smtClean="0"/>
              <a:t>forbannitus</a:t>
            </a:r>
            <a:r>
              <a:rPr lang="cs-CZ" dirty="0" smtClean="0"/>
              <a:t>) Tento výraz souvisí s pojmem </a:t>
            </a:r>
            <a:r>
              <a:rPr lang="cs-CZ" i="1" dirty="0" err="1" smtClean="0"/>
              <a:t>bannus</a:t>
            </a:r>
            <a:r>
              <a:rPr lang="cs-CZ" dirty="0" smtClean="0"/>
              <a:t>, označujícím královské pravomoci (podobně jako u Římanů latinský výraz </a:t>
            </a:r>
            <a:r>
              <a:rPr lang="cs-CZ" i="1" dirty="0" err="1" smtClean="0"/>
              <a:t>imperium</a:t>
            </a:r>
            <a:r>
              <a:rPr lang="cs-CZ" dirty="0" smtClean="0"/>
              <a:t>) a jeho význam je ozřejměn také frází </a:t>
            </a:r>
            <a:r>
              <a:rPr lang="cs-CZ" i="1" dirty="0" smtClean="0"/>
              <a:t>extra sermonem </a:t>
            </a:r>
            <a:r>
              <a:rPr lang="cs-CZ" i="1" dirty="0" err="1" smtClean="0"/>
              <a:t>regis</a:t>
            </a:r>
            <a:r>
              <a:rPr lang="cs-CZ" i="1" dirty="0" smtClean="0"/>
              <a:t> </a:t>
            </a:r>
            <a:r>
              <a:rPr lang="cs-CZ" i="1" dirty="0" err="1" smtClean="0"/>
              <a:t>positus</a:t>
            </a:r>
            <a:r>
              <a:rPr lang="cs-CZ" dirty="0" smtClean="0"/>
              <a:t>. Královská moc je zde dědicem posvátné sankce, a obě pozdější označení znamenají také postavení člověka mimo zákon.</a:t>
            </a:r>
          </a:p>
          <a:p>
            <a:endParaRPr lang="cs-CZ" dirty="0"/>
          </a:p>
        </p:txBody>
      </p:sp>
    </p:spTree>
    <p:extLst>
      <p:ext uri="{BB962C8B-B14F-4D97-AF65-F5344CB8AC3E}">
        <p14:creationId xmlns:p14="http://schemas.microsoft.com/office/powerpoint/2010/main" val="4116849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10000"/>
          </a:bodyPr>
          <a:lstStyle/>
          <a:p>
            <a:r>
              <a:rPr lang="cs-CZ" dirty="0" smtClean="0"/>
              <a:t>Linii</a:t>
            </a:r>
            <a:r>
              <a:rPr lang="cs-CZ" dirty="0"/>
              <a:t>, která ukazuje cestu od moci vládnoucího božstva k moci </a:t>
            </a:r>
            <a:r>
              <a:rPr lang="cs-CZ" dirty="0" smtClean="0"/>
              <a:t>krále, ilustruje </a:t>
            </a:r>
            <a:r>
              <a:rPr lang="cs-CZ" dirty="0"/>
              <a:t>souvislost mezi </a:t>
            </a:r>
            <a:r>
              <a:rPr lang="cs-CZ" dirty="0" err="1"/>
              <a:t>Tacitovým</a:t>
            </a:r>
            <a:r>
              <a:rPr lang="cs-CZ" dirty="0"/>
              <a:t> svědectvím, jež hovoří o trestech ve shromáždění svobodných, vykonávaných jakoby na příkaz boha, </a:t>
            </a:r>
            <a:r>
              <a:rPr lang="cs-CZ" dirty="0" err="1"/>
              <a:t>sakrací</a:t>
            </a:r>
            <a:r>
              <a:rPr lang="cs-CZ" dirty="0"/>
              <a:t> – postavením mimo zákon boží i lidský v PLS a postavením provinilého </a:t>
            </a:r>
            <a:r>
              <a:rPr lang="cs-CZ" i="1" dirty="0"/>
              <a:t>extra sermonem </a:t>
            </a:r>
            <a:r>
              <a:rPr lang="cs-CZ" i="1" dirty="0" err="1"/>
              <a:t>regis</a:t>
            </a:r>
            <a:r>
              <a:rPr lang="cs-CZ" i="1" dirty="0"/>
              <a:t>. </a:t>
            </a:r>
            <a:r>
              <a:rPr lang="cs-CZ" dirty="0"/>
              <a:t>Je to prakticky tatáž cesta, jakou urazila staroorientální společenství od představy vládnoucího boha po absolutistickou, od bohů odvozenou moc jeho zástupců na zemi.</a:t>
            </a:r>
          </a:p>
          <a:p>
            <a:endParaRPr lang="cs-CZ" dirty="0"/>
          </a:p>
        </p:txBody>
      </p:sp>
    </p:spTree>
    <p:extLst>
      <p:ext uri="{BB962C8B-B14F-4D97-AF65-F5344CB8AC3E}">
        <p14:creationId xmlns:p14="http://schemas.microsoft.com/office/powerpoint/2010/main" val="2880367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Vita </a:t>
            </a:r>
            <a:r>
              <a:rPr lang="cs-CZ" dirty="0" err="1" smtClean="0"/>
              <a:t>Ansgarii</a:t>
            </a:r>
            <a:endParaRPr lang="cs-CZ" dirty="0"/>
          </a:p>
        </p:txBody>
      </p:sp>
      <p:sp>
        <p:nvSpPr>
          <p:cNvPr id="3" name="Zástupný symbol pro obsah 2"/>
          <p:cNvSpPr>
            <a:spLocks noGrp="1"/>
          </p:cNvSpPr>
          <p:nvPr>
            <p:ph idx="1"/>
          </p:nvPr>
        </p:nvSpPr>
        <p:spPr/>
        <p:txBody>
          <a:bodyPr>
            <a:normAutofit/>
          </a:bodyPr>
          <a:lstStyle/>
          <a:p>
            <a:r>
              <a:rPr lang="cs-CZ" dirty="0"/>
              <a:t>Dílčí švédský král  za jeho éry rozhodoval o posvátných záležitostech. Svolal sněm, na němž se dotázal starých germánských bohů, zda povolují, aby do jejich společenství byl zařazen také Kristus. Na základě příznivého výsledku věštby pak </a:t>
            </a:r>
            <a:r>
              <a:rPr lang="cs-CZ" dirty="0" err="1"/>
              <a:t>Ansgarovi</a:t>
            </a:r>
            <a:r>
              <a:rPr lang="cs-CZ" dirty="0"/>
              <a:t> a jeho pomocníkům dovolil ve svém království konat jejich misijní dílo.</a:t>
            </a:r>
          </a:p>
          <a:p>
            <a:endParaRPr lang="cs-CZ" dirty="0"/>
          </a:p>
        </p:txBody>
      </p:sp>
    </p:spTree>
    <p:extLst>
      <p:ext uri="{BB962C8B-B14F-4D97-AF65-F5344CB8AC3E}">
        <p14:creationId xmlns:p14="http://schemas.microsoft.com/office/powerpoint/2010/main" val="2265879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Králové a jejich </a:t>
            </a:r>
            <a:r>
              <a:rPr lang="cs-CZ" dirty="0" err="1" smtClean="0"/>
              <a:t>fulltrúi</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err="1" smtClean="0"/>
              <a:t>Chlodvíkovo</a:t>
            </a:r>
            <a:r>
              <a:rPr lang="cs-CZ" dirty="0" smtClean="0"/>
              <a:t> rozhodnutí  </a:t>
            </a:r>
            <a:r>
              <a:rPr lang="cs-CZ" dirty="0"/>
              <a:t>v bitvě s Alamany. </a:t>
            </a:r>
            <a:endParaRPr lang="cs-CZ" dirty="0" smtClean="0"/>
          </a:p>
          <a:p>
            <a:r>
              <a:rPr lang="cs-CZ" dirty="0" smtClean="0"/>
              <a:t>Podobně </a:t>
            </a:r>
            <a:r>
              <a:rPr lang="cs-CZ" dirty="0"/>
              <a:t>tomu bylo i s rozhodnutím anglosaského panovníka Edwina z </a:t>
            </a:r>
            <a:r>
              <a:rPr lang="cs-CZ" dirty="0" err="1"/>
              <a:t>Northumbrie</a:t>
            </a:r>
            <a:r>
              <a:rPr lang="cs-CZ" dirty="0"/>
              <a:t>, který se pro </a:t>
            </a:r>
            <a:r>
              <a:rPr lang="cs-CZ" dirty="0" err="1"/>
              <a:t>křestanství</a:t>
            </a:r>
            <a:r>
              <a:rPr lang="cs-CZ" dirty="0"/>
              <a:t> rozhodl v boji s nepřáteli z Wessexu. Ostatně také švédský král, u něhož působil </a:t>
            </a:r>
            <a:r>
              <a:rPr lang="cs-CZ" dirty="0" err="1"/>
              <a:t>Ansgar</a:t>
            </a:r>
            <a:r>
              <a:rPr lang="cs-CZ" dirty="0"/>
              <a:t>, se rozhodl pro Krista v boji s kmenem </a:t>
            </a:r>
            <a:r>
              <a:rPr lang="cs-CZ" dirty="0" err="1" smtClean="0"/>
              <a:t>Kuronců</a:t>
            </a:r>
            <a:r>
              <a:rPr lang="cs-CZ" dirty="0" smtClean="0"/>
              <a:t>. </a:t>
            </a:r>
            <a:endParaRPr lang="cs-CZ" dirty="0"/>
          </a:p>
          <a:p>
            <a:endParaRPr lang="cs-CZ" dirty="0"/>
          </a:p>
          <a:p>
            <a:r>
              <a:rPr lang="cs-CZ" dirty="0" err="1"/>
              <a:t>Zvláš</a:t>
            </a:r>
            <a:r>
              <a:rPr lang="cs-CZ" dirty="0"/>
              <a:t> expresivně o </a:t>
            </a:r>
            <a:r>
              <a:rPr lang="cs-CZ" dirty="0" err="1" smtClean="0"/>
              <a:t>Chlodvíkově</a:t>
            </a:r>
            <a:r>
              <a:rPr lang="cs-CZ" dirty="0" smtClean="0"/>
              <a:t> rozhodnutí </a:t>
            </a:r>
            <a:r>
              <a:rPr lang="cs-CZ" dirty="0"/>
              <a:t>hovoří Vita </a:t>
            </a:r>
            <a:r>
              <a:rPr lang="cs-CZ" dirty="0" err="1"/>
              <a:t>Vedastis</a:t>
            </a:r>
            <a:r>
              <a:rPr lang="cs-CZ" dirty="0"/>
              <a:t> I 6: </a:t>
            </a:r>
            <a:r>
              <a:rPr lang="cs-CZ" i="1" dirty="0" err="1"/>
              <a:t>Nam</a:t>
            </a:r>
            <a:r>
              <a:rPr lang="cs-CZ" i="1" dirty="0"/>
              <a:t> ex </a:t>
            </a:r>
            <a:r>
              <a:rPr lang="cs-CZ" i="1" dirty="0" err="1"/>
              <a:t>hac</a:t>
            </a:r>
            <a:r>
              <a:rPr lang="cs-CZ" i="1" dirty="0"/>
              <a:t> </a:t>
            </a:r>
            <a:r>
              <a:rPr lang="cs-CZ" i="1" dirty="0" err="1"/>
              <a:t>die</a:t>
            </a:r>
            <a:r>
              <a:rPr lang="cs-CZ" i="1" dirty="0"/>
              <a:t> tu </a:t>
            </a:r>
            <a:r>
              <a:rPr lang="cs-CZ" i="1" dirty="0" err="1"/>
              <a:t>solus</a:t>
            </a:r>
            <a:r>
              <a:rPr lang="cs-CZ" i="1" dirty="0"/>
              <a:t> </a:t>
            </a:r>
            <a:r>
              <a:rPr lang="cs-CZ" i="1" dirty="0" err="1"/>
              <a:t>mihi</a:t>
            </a:r>
            <a:r>
              <a:rPr lang="cs-CZ" i="1" dirty="0"/>
              <a:t> </a:t>
            </a:r>
            <a:r>
              <a:rPr lang="cs-CZ" i="1" dirty="0" err="1"/>
              <a:t>eris</a:t>
            </a:r>
            <a:r>
              <a:rPr lang="cs-CZ" i="1" dirty="0"/>
              <a:t> deus et </a:t>
            </a:r>
            <a:r>
              <a:rPr lang="cs-CZ" i="1" dirty="0" err="1"/>
              <a:t>veneranda</a:t>
            </a:r>
            <a:r>
              <a:rPr lang="cs-CZ" i="1" dirty="0"/>
              <a:t> </a:t>
            </a:r>
            <a:r>
              <a:rPr lang="cs-CZ" i="1" dirty="0" err="1"/>
              <a:t>potestas</a:t>
            </a:r>
            <a:r>
              <a:rPr lang="cs-CZ" i="1" dirty="0"/>
              <a:t>. Tu </a:t>
            </a:r>
            <a:r>
              <a:rPr lang="cs-CZ" i="1" dirty="0" err="1"/>
              <a:t>mihi</a:t>
            </a:r>
            <a:r>
              <a:rPr lang="cs-CZ" i="1" dirty="0"/>
              <a:t> </a:t>
            </a:r>
            <a:r>
              <a:rPr lang="cs-CZ" i="1" dirty="0" err="1"/>
              <a:t>triumphum</a:t>
            </a:r>
            <a:r>
              <a:rPr lang="cs-CZ" i="1" dirty="0"/>
              <a:t> </a:t>
            </a:r>
            <a:r>
              <a:rPr lang="cs-CZ" i="1" dirty="0" err="1"/>
              <a:t>praesta</a:t>
            </a:r>
            <a:r>
              <a:rPr lang="cs-CZ" i="1" dirty="0"/>
              <a:t>, et ego </a:t>
            </a:r>
            <a:r>
              <a:rPr lang="cs-CZ" i="1" dirty="0" err="1"/>
              <a:t>tibi</a:t>
            </a:r>
            <a:r>
              <a:rPr lang="cs-CZ" i="1" dirty="0"/>
              <a:t> </a:t>
            </a:r>
            <a:r>
              <a:rPr lang="cs-CZ" i="1" dirty="0" err="1"/>
              <a:t>servitium</a:t>
            </a:r>
            <a:r>
              <a:rPr lang="cs-CZ" i="1" dirty="0"/>
              <a:t> </a:t>
            </a:r>
            <a:r>
              <a:rPr lang="cs-CZ" i="1" dirty="0" err="1"/>
              <a:t>promitto</a:t>
            </a:r>
            <a:r>
              <a:rPr lang="cs-CZ" i="1" dirty="0"/>
              <a:t> </a:t>
            </a:r>
            <a:r>
              <a:rPr lang="cs-CZ" i="1" dirty="0" err="1"/>
              <a:t>sempiternum</a:t>
            </a:r>
            <a:r>
              <a:rPr lang="cs-CZ" i="1" dirty="0"/>
              <a:t>.</a:t>
            </a:r>
            <a:r>
              <a:rPr lang="cs-CZ" dirty="0"/>
              <a:t>  </a:t>
            </a:r>
          </a:p>
          <a:p>
            <a:endParaRPr lang="cs-CZ" dirty="0"/>
          </a:p>
        </p:txBody>
      </p:sp>
    </p:spTree>
    <p:extLst>
      <p:ext uri="{BB962C8B-B14F-4D97-AF65-F5344CB8AC3E}">
        <p14:creationId xmlns:p14="http://schemas.microsoft.com/office/powerpoint/2010/main" val="267708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Králové obětníci</a:t>
            </a:r>
            <a:endParaRPr lang="cs-CZ" dirty="0"/>
          </a:p>
        </p:txBody>
      </p:sp>
      <p:sp>
        <p:nvSpPr>
          <p:cNvPr id="3" name="Zástupný symbol pro obsah 2"/>
          <p:cNvSpPr>
            <a:spLocks noGrp="1"/>
          </p:cNvSpPr>
          <p:nvPr>
            <p:ph idx="1"/>
          </p:nvPr>
        </p:nvSpPr>
        <p:spPr/>
        <p:txBody>
          <a:bodyPr>
            <a:normAutofit/>
          </a:bodyPr>
          <a:lstStyle/>
          <a:p>
            <a:r>
              <a:rPr lang="cs-CZ" dirty="0"/>
              <a:t> Podle Adama z Brém došlo např. v 11. </a:t>
            </a:r>
            <a:r>
              <a:rPr lang="cs-CZ" dirty="0" smtClean="0"/>
              <a:t>století </a:t>
            </a:r>
            <a:r>
              <a:rPr lang="cs-CZ" dirty="0"/>
              <a:t>dvakrát k sesazení králů, kteří nechtěli konat oběti. </a:t>
            </a:r>
            <a:r>
              <a:rPr lang="cs-CZ" dirty="0" smtClean="0"/>
              <a:t>Při </a:t>
            </a:r>
            <a:r>
              <a:rPr lang="cs-CZ" dirty="0"/>
              <a:t>neúrodě a hladu Švédové krále obětovali, Sasové tak činili po vojenské porážce. Tím je doložena jejich zodpovědnost za blaho a ochranu společnosti.</a:t>
            </a:r>
          </a:p>
          <a:p>
            <a:endParaRPr lang="cs-CZ" dirty="0"/>
          </a:p>
        </p:txBody>
      </p:sp>
    </p:spTree>
    <p:extLst>
      <p:ext uri="{BB962C8B-B14F-4D97-AF65-F5344CB8AC3E}">
        <p14:creationId xmlns:p14="http://schemas.microsoft.com/office/powerpoint/2010/main" val="3328762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Heimskringla</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Např. </a:t>
            </a:r>
            <a:r>
              <a:rPr lang="cs-CZ" dirty="0"/>
              <a:t>Za </a:t>
            </a:r>
            <a:r>
              <a:rPr lang="cs-CZ" dirty="0" err="1"/>
              <a:t>Halfdana</a:t>
            </a:r>
            <a:r>
              <a:rPr lang="cs-CZ" dirty="0"/>
              <a:t> </a:t>
            </a:r>
            <a:r>
              <a:rPr lang="cs-CZ" dirty="0" smtClean="0"/>
              <a:t>Černého </a:t>
            </a:r>
            <a:r>
              <a:rPr lang="cs-CZ" dirty="0"/>
              <a:t>byla tak dobrá </a:t>
            </a:r>
            <a:r>
              <a:rPr lang="cs-CZ" dirty="0" smtClean="0"/>
              <a:t>úroda</a:t>
            </a:r>
            <a:r>
              <a:rPr lang="cs-CZ" dirty="0"/>
              <a:t>, že když zemřel, každý ho </a:t>
            </a:r>
            <a:r>
              <a:rPr lang="cs-CZ" dirty="0" smtClean="0"/>
              <a:t>chtěl </a:t>
            </a:r>
            <a:r>
              <a:rPr lang="cs-CZ" dirty="0"/>
              <a:t>mít </a:t>
            </a:r>
            <a:r>
              <a:rPr lang="cs-CZ" dirty="0" smtClean="0"/>
              <a:t>pochovaného </a:t>
            </a:r>
            <a:r>
              <a:rPr lang="cs-CZ" dirty="0"/>
              <a:t>na svém území. Proto jeho tělo rozdělili na 4 části.</a:t>
            </a:r>
          </a:p>
          <a:p>
            <a:r>
              <a:rPr lang="cs-CZ" dirty="0"/>
              <a:t>Ve </a:t>
            </a:r>
            <a:r>
              <a:rPr lang="cs-CZ" dirty="0" err="1"/>
              <a:t>V</a:t>
            </a:r>
            <a:r>
              <a:rPr lang="cs-CZ" dirty="0" err="1" smtClean="0"/>
              <a:t>ermlandu</a:t>
            </a:r>
            <a:r>
              <a:rPr lang="cs-CZ" dirty="0"/>
              <a:t>, kde </a:t>
            </a:r>
            <a:r>
              <a:rPr lang="cs-CZ" dirty="0" smtClean="0"/>
              <a:t>vládl </a:t>
            </a:r>
            <a:r>
              <a:rPr lang="cs-CZ" dirty="0"/>
              <a:t>Olaf, byla neúroda. Proto krále přepadli a upálili</a:t>
            </a:r>
            <a:r>
              <a:rPr lang="cs-CZ" dirty="0" smtClean="0"/>
              <a:t>. Také předtím </a:t>
            </a:r>
            <a:r>
              <a:rPr lang="cs-CZ" dirty="0"/>
              <a:t>za krále </a:t>
            </a:r>
            <a:r>
              <a:rPr lang="cs-CZ" dirty="0" err="1" smtClean="0"/>
              <a:t>Domaldiho</a:t>
            </a:r>
            <a:r>
              <a:rPr lang="cs-CZ" dirty="0" smtClean="0"/>
              <a:t> </a:t>
            </a:r>
            <a:r>
              <a:rPr lang="cs-CZ" dirty="0"/>
              <a:t>byl špatný rok. Švédové nejprve v Uppsale obětovali voly, pak lidské </a:t>
            </a:r>
            <a:r>
              <a:rPr lang="cs-CZ" dirty="0" smtClean="0"/>
              <a:t>oběti</a:t>
            </a:r>
            <a:r>
              <a:rPr lang="cs-CZ" dirty="0"/>
              <a:t>, nakonec </a:t>
            </a:r>
            <a:r>
              <a:rPr lang="cs-CZ" dirty="0" smtClean="0"/>
              <a:t>krále.</a:t>
            </a:r>
            <a:endParaRPr lang="cs-CZ" dirty="0"/>
          </a:p>
          <a:p>
            <a:r>
              <a:rPr lang="cs-CZ" dirty="0"/>
              <a:t>Nástupnický </a:t>
            </a:r>
            <a:r>
              <a:rPr lang="cs-CZ" dirty="0" smtClean="0"/>
              <a:t>rituál na severu: Např. </a:t>
            </a:r>
            <a:r>
              <a:rPr lang="cs-CZ" dirty="0"/>
              <a:t>pití </a:t>
            </a:r>
            <a:r>
              <a:rPr lang="cs-CZ" dirty="0" err="1"/>
              <a:t>Bragiho</a:t>
            </a:r>
            <a:r>
              <a:rPr lang="cs-CZ" dirty="0"/>
              <a:t> poháru.</a:t>
            </a:r>
          </a:p>
          <a:p>
            <a:endParaRPr lang="cs-CZ" dirty="0"/>
          </a:p>
        </p:txBody>
      </p:sp>
    </p:spTree>
    <p:extLst>
      <p:ext uri="{BB962C8B-B14F-4D97-AF65-F5344CB8AC3E}">
        <p14:creationId xmlns:p14="http://schemas.microsoft.com/office/powerpoint/2010/main" val="1765291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Za křesťanství</a:t>
            </a:r>
            <a:endParaRPr lang="cs-CZ" dirty="0"/>
          </a:p>
        </p:txBody>
      </p:sp>
      <p:sp>
        <p:nvSpPr>
          <p:cNvPr id="3" name="Zástupný symbol pro obsah 2"/>
          <p:cNvSpPr>
            <a:spLocks noGrp="1"/>
          </p:cNvSpPr>
          <p:nvPr>
            <p:ph idx="1"/>
          </p:nvPr>
        </p:nvSpPr>
        <p:spPr/>
        <p:txBody>
          <a:bodyPr>
            <a:normAutofit fontScale="85000" lnSpcReduction="20000"/>
          </a:bodyPr>
          <a:lstStyle/>
          <a:p>
            <a:r>
              <a:rPr lang="cs-CZ" b="1" dirty="0" smtClean="0"/>
              <a:t>Visio Caroli:</a:t>
            </a:r>
            <a:r>
              <a:rPr lang="cs-CZ" dirty="0" smtClean="0"/>
              <a:t> </a:t>
            </a:r>
            <a:r>
              <a:rPr lang="cs-CZ" i="1" dirty="0" err="1" smtClean="0"/>
              <a:t>Accipe</a:t>
            </a:r>
            <a:r>
              <a:rPr lang="cs-CZ" i="1" dirty="0" smtClean="0"/>
              <a:t>, </a:t>
            </a:r>
            <a:r>
              <a:rPr lang="cs-CZ" i="1" dirty="0" err="1" smtClean="0"/>
              <a:t>inquit</a:t>
            </a:r>
            <a:r>
              <a:rPr lang="cs-CZ" i="1" dirty="0" smtClean="0"/>
              <a:t>, </a:t>
            </a:r>
            <a:r>
              <a:rPr lang="cs-CZ" i="1" dirty="0" err="1" smtClean="0"/>
              <a:t>gladium</a:t>
            </a:r>
            <a:r>
              <a:rPr lang="cs-CZ" i="1" dirty="0" smtClean="0"/>
              <a:t> </a:t>
            </a:r>
            <a:r>
              <a:rPr lang="cs-CZ" i="1" dirty="0" err="1" smtClean="0"/>
              <a:t>istum</a:t>
            </a:r>
            <a:r>
              <a:rPr lang="cs-CZ" i="1" dirty="0" smtClean="0"/>
              <a:t> pro </a:t>
            </a:r>
            <a:r>
              <a:rPr lang="cs-CZ" i="1" dirty="0" err="1" smtClean="0"/>
              <a:t>munere</a:t>
            </a:r>
            <a:r>
              <a:rPr lang="cs-CZ" i="1" dirty="0" smtClean="0"/>
              <a:t> </a:t>
            </a:r>
            <a:r>
              <a:rPr lang="cs-CZ" i="1" dirty="0" err="1" smtClean="0"/>
              <a:t>tibi</a:t>
            </a:r>
            <a:r>
              <a:rPr lang="cs-CZ" i="1" dirty="0" smtClean="0"/>
              <a:t> a </a:t>
            </a:r>
            <a:r>
              <a:rPr lang="cs-CZ" i="1" dirty="0" err="1" smtClean="0"/>
              <a:t>Deo</a:t>
            </a:r>
            <a:r>
              <a:rPr lang="cs-CZ" i="1" dirty="0" smtClean="0"/>
              <a:t> </a:t>
            </a:r>
            <a:r>
              <a:rPr lang="cs-CZ" i="1" dirty="0" err="1" smtClean="0"/>
              <a:t>transmissum</a:t>
            </a:r>
            <a:r>
              <a:rPr lang="cs-CZ" i="1" dirty="0" smtClean="0"/>
              <a:t>.</a:t>
            </a:r>
            <a:r>
              <a:rPr lang="cs-CZ" dirty="0" smtClean="0"/>
              <a:t> Nebo: </a:t>
            </a:r>
            <a:r>
              <a:rPr lang="cs-CZ" i="1" dirty="0" err="1" smtClean="0"/>
              <a:t>Gladius</a:t>
            </a:r>
            <a:r>
              <a:rPr lang="cs-CZ" i="1" dirty="0" smtClean="0"/>
              <a:t>, qui nos a </a:t>
            </a:r>
            <a:r>
              <a:rPr lang="cs-CZ" i="1" dirty="0" err="1" smtClean="0"/>
              <a:t>deo</a:t>
            </a:r>
            <a:r>
              <a:rPr lang="cs-CZ" i="1" dirty="0" smtClean="0"/>
              <a:t> </a:t>
            </a:r>
            <a:r>
              <a:rPr lang="cs-CZ" i="1" dirty="0" err="1" smtClean="0"/>
              <a:t>transmissus</a:t>
            </a:r>
            <a:r>
              <a:rPr lang="cs-CZ" i="1" dirty="0" smtClean="0"/>
              <a:t> </a:t>
            </a:r>
            <a:r>
              <a:rPr lang="cs-CZ" i="1" dirty="0" err="1" smtClean="0"/>
              <a:t>est</a:t>
            </a:r>
            <a:r>
              <a:rPr lang="cs-CZ" i="1" dirty="0" smtClean="0"/>
              <a:t>, </a:t>
            </a:r>
            <a:r>
              <a:rPr lang="cs-CZ" i="1" dirty="0" err="1" smtClean="0"/>
              <a:t>potestas</a:t>
            </a:r>
            <a:r>
              <a:rPr lang="cs-CZ" i="1" dirty="0" smtClean="0"/>
              <a:t> ab </a:t>
            </a:r>
            <a:r>
              <a:rPr lang="cs-CZ" i="1" dirty="0" err="1" smtClean="0"/>
              <a:t>illo</a:t>
            </a:r>
            <a:r>
              <a:rPr lang="cs-CZ" i="1" dirty="0" smtClean="0"/>
              <a:t> </a:t>
            </a:r>
            <a:r>
              <a:rPr lang="cs-CZ" i="1" dirty="0" err="1" smtClean="0"/>
              <a:t>nobis</a:t>
            </a:r>
            <a:r>
              <a:rPr lang="cs-CZ" i="1" dirty="0" smtClean="0"/>
              <a:t> </a:t>
            </a:r>
            <a:r>
              <a:rPr lang="cs-CZ" i="1" dirty="0" err="1" smtClean="0"/>
              <a:t>collata</a:t>
            </a:r>
            <a:r>
              <a:rPr lang="cs-CZ" i="1" dirty="0" smtClean="0"/>
              <a:t> non </a:t>
            </a:r>
            <a:r>
              <a:rPr lang="cs-CZ" i="1" dirty="0" err="1" smtClean="0"/>
              <a:t>inconvenienter</a:t>
            </a:r>
            <a:r>
              <a:rPr lang="cs-CZ" i="1" dirty="0" smtClean="0"/>
              <a:t> </a:t>
            </a:r>
            <a:r>
              <a:rPr lang="cs-CZ" i="1" dirty="0" err="1" smtClean="0"/>
              <a:t>accipi</a:t>
            </a:r>
            <a:r>
              <a:rPr lang="cs-CZ" i="1" dirty="0" smtClean="0"/>
              <a:t> </a:t>
            </a:r>
            <a:r>
              <a:rPr lang="cs-CZ" i="1" dirty="0" err="1" smtClean="0"/>
              <a:t>potest</a:t>
            </a:r>
            <a:r>
              <a:rPr lang="cs-CZ" i="1" dirty="0" smtClean="0"/>
              <a:t>, </a:t>
            </a:r>
            <a:r>
              <a:rPr lang="cs-CZ" i="1" dirty="0" err="1" smtClean="0"/>
              <a:t>quoniam</a:t>
            </a:r>
            <a:r>
              <a:rPr lang="cs-CZ" i="1" dirty="0" smtClean="0"/>
              <a:t> </a:t>
            </a:r>
            <a:r>
              <a:rPr lang="cs-CZ" i="1" dirty="0" err="1" smtClean="0"/>
              <a:t>auxilio</a:t>
            </a:r>
            <a:r>
              <a:rPr lang="cs-CZ" i="1" dirty="0" smtClean="0"/>
              <a:t> </a:t>
            </a:r>
            <a:r>
              <a:rPr lang="cs-CZ" i="1" dirty="0" err="1" smtClean="0"/>
              <a:t>illius</a:t>
            </a:r>
            <a:r>
              <a:rPr lang="cs-CZ" i="1" dirty="0" smtClean="0"/>
              <a:t> freti </a:t>
            </a:r>
            <a:r>
              <a:rPr lang="cs-CZ" i="1" dirty="0" err="1" smtClean="0"/>
              <a:t>hostes</a:t>
            </a:r>
            <a:r>
              <a:rPr lang="cs-CZ" i="1" dirty="0" smtClean="0"/>
              <a:t> </a:t>
            </a:r>
            <a:r>
              <a:rPr lang="cs-CZ" i="1" dirty="0" err="1" smtClean="0"/>
              <a:t>plurimos</a:t>
            </a:r>
            <a:r>
              <a:rPr lang="cs-CZ" i="1" dirty="0" smtClean="0"/>
              <a:t> </a:t>
            </a:r>
            <a:r>
              <a:rPr lang="cs-CZ" i="1" dirty="0" err="1" smtClean="0"/>
              <a:t>armis</a:t>
            </a:r>
            <a:r>
              <a:rPr lang="cs-CZ" i="1" dirty="0" smtClean="0"/>
              <a:t> </a:t>
            </a:r>
            <a:r>
              <a:rPr lang="cs-CZ" i="1" dirty="0" err="1" smtClean="0"/>
              <a:t>nostrae</a:t>
            </a:r>
            <a:r>
              <a:rPr lang="cs-CZ" i="1" dirty="0" smtClean="0"/>
              <a:t> </a:t>
            </a:r>
            <a:r>
              <a:rPr lang="cs-CZ" i="1" dirty="0" err="1" smtClean="0"/>
              <a:t>subiectos</a:t>
            </a:r>
            <a:r>
              <a:rPr lang="cs-CZ" i="1" dirty="0" smtClean="0"/>
              <a:t> </a:t>
            </a:r>
            <a:r>
              <a:rPr lang="cs-CZ" i="1" dirty="0" err="1" smtClean="0"/>
              <a:t>habemus</a:t>
            </a:r>
            <a:r>
              <a:rPr lang="cs-CZ" i="1" dirty="0" smtClean="0"/>
              <a:t> </a:t>
            </a:r>
            <a:r>
              <a:rPr lang="cs-CZ" i="1" dirty="0" err="1" smtClean="0"/>
              <a:t>ditioni</a:t>
            </a:r>
            <a:r>
              <a:rPr lang="cs-CZ" i="1" dirty="0" smtClean="0"/>
              <a:t>.</a:t>
            </a:r>
            <a:endParaRPr lang="cs-CZ" dirty="0" smtClean="0"/>
          </a:p>
          <a:p>
            <a:r>
              <a:rPr lang="cs-CZ" dirty="0" smtClean="0"/>
              <a:t>Podobně vypovídá starší korunovační formule franských králů: </a:t>
            </a:r>
          </a:p>
          <a:p>
            <a:r>
              <a:rPr lang="cs-CZ" i="1" dirty="0" err="1" smtClean="0"/>
              <a:t>Coronat</a:t>
            </a:r>
            <a:r>
              <a:rPr lang="cs-CZ" i="1" dirty="0" smtClean="0"/>
              <a:t> </a:t>
            </a:r>
            <a:r>
              <a:rPr lang="cs-CZ" i="1" dirty="0" err="1" smtClean="0"/>
              <a:t>te</a:t>
            </a:r>
            <a:r>
              <a:rPr lang="cs-CZ" i="1" dirty="0" smtClean="0"/>
              <a:t> </a:t>
            </a:r>
            <a:r>
              <a:rPr lang="cs-CZ" i="1" dirty="0" err="1" smtClean="0"/>
              <a:t>Dominus</a:t>
            </a:r>
            <a:r>
              <a:rPr lang="cs-CZ" i="1" dirty="0" smtClean="0"/>
              <a:t> </a:t>
            </a:r>
            <a:r>
              <a:rPr lang="cs-CZ" i="1" dirty="0" err="1" smtClean="0"/>
              <a:t>corona</a:t>
            </a:r>
            <a:r>
              <a:rPr lang="cs-CZ" i="1" dirty="0" smtClean="0"/>
              <a:t> </a:t>
            </a:r>
            <a:r>
              <a:rPr lang="cs-CZ" i="1" dirty="0" err="1" smtClean="0"/>
              <a:t>gloriae</a:t>
            </a:r>
            <a:r>
              <a:rPr lang="cs-CZ" i="1" dirty="0" smtClean="0"/>
              <a:t> </a:t>
            </a:r>
            <a:r>
              <a:rPr lang="cs-CZ" i="1" dirty="0" err="1" smtClean="0"/>
              <a:t>atque</a:t>
            </a:r>
            <a:r>
              <a:rPr lang="cs-CZ" i="1" dirty="0" smtClean="0"/>
              <a:t> </a:t>
            </a:r>
            <a:r>
              <a:rPr lang="cs-CZ" i="1" dirty="0" err="1" smtClean="0"/>
              <a:t>iustitiae</a:t>
            </a:r>
            <a:r>
              <a:rPr lang="cs-CZ" i="1" dirty="0" smtClean="0"/>
              <a:t>, </a:t>
            </a:r>
            <a:r>
              <a:rPr lang="cs-CZ" i="1" dirty="0" err="1" smtClean="0"/>
              <a:t>honore</a:t>
            </a:r>
            <a:r>
              <a:rPr lang="cs-CZ" i="1" dirty="0" smtClean="0"/>
              <a:t> et opere </a:t>
            </a:r>
            <a:r>
              <a:rPr lang="cs-CZ" i="1" dirty="0" err="1" smtClean="0"/>
              <a:t>fortitudinis</a:t>
            </a:r>
            <a:r>
              <a:rPr lang="cs-CZ" i="1" dirty="0" smtClean="0"/>
              <a:t>.</a:t>
            </a:r>
            <a:r>
              <a:rPr lang="cs-CZ" dirty="0" smtClean="0"/>
              <a:t> Později (datum není uvedeno) se v dokumentu hovořilo už jen o nehodných rukou biskupa.</a:t>
            </a:r>
          </a:p>
          <a:p>
            <a:endParaRPr lang="cs-CZ" dirty="0"/>
          </a:p>
        </p:txBody>
      </p:sp>
    </p:spTree>
    <p:extLst>
      <p:ext uri="{BB962C8B-B14F-4D97-AF65-F5344CB8AC3E}">
        <p14:creationId xmlns:p14="http://schemas.microsoft.com/office/powerpoint/2010/main" val="2930824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Antické prameny</a:t>
            </a:r>
            <a:endParaRPr lang="cs-CZ" dirty="0"/>
          </a:p>
        </p:txBody>
      </p:sp>
      <p:sp>
        <p:nvSpPr>
          <p:cNvPr id="3" name="Zástupný symbol pro obsah 2"/>
          <p:cNvSpPr>
            <a:spLocks noGrp="1"/>
          </p:cNvSpPr>
          <p:nvPr>
            <p:ph idx="1"/>
          </p:nvPr>
        </p:nvSpPr>
        <p:spPr/>
        <p:txBody>
          <a:bodyPr/>
          <a:lstStyle/>
          <a:p>
            <a:r>
              <a:rPr lang="cs-CZ" dirty="0" err="1" smtClean="0"/>
              <a:t>Pýtheas</a:t>
            </a:r>
            <a:r>
              <a:rPr lang="cs-CZ" dirty="0" smtClean="0"/>
              <a:t> z </a:t>
            </a:r>
            <a:r>
              <a:rPr lang="cs-CZ" dirty="0" err="1" smtClean="0"/>
              <a:t>Massalie</a:t>
            </a:r>
            <a:endParaRPr lang="cs-CZ" dirty="0" smtClean="0"/>
          </a:p>
          <a:p>
            <a:r>
              <a:rPr lang="cs-CZ" dirty="0" smtClean="0"/>
              <a:t>Caesar</a:t>
            </a:r>
          </a:p>
          <a:p>
            <a:r>
              <a:rPr lang="cs-CZ" dirty="0" err="1" smtClean="0"/>
              <a:t>Tacitus</a:t>
            </a:r>
            <a:endParaRPr lang="cs-CZ" dirty="0" smtClean="0"/>
          </a:p>
          <a:p>
            <a:r>
              <a:rPr lang="cs-CZ" dirty="0" smtClean="0"/>
              <a:t>Germáni na počátku rozpadu rod. zřízení, vznik bojovnických družin </a:t>
            </a:r>
            <a:endParaRPr lang="cs-CZ" dirty="0"/>
          </a:p>
        </p:txBody>
      </p:sp>
    </p:spTree>
    <p:extLst>
      <p:ext uri="{BB962C8B-B14F-4D97-AF65-F5344CB8AC3E}">
        <p14:creationId xmlns:p14="http://schemas.microsoft.com/office/powerpoint/2010/main" val="2203922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t>Králova moc byla chráněna nejen světskými, ale i náboženskými sankcemi: Vévoda, který nesplnil rozkaz krále, byl zbaven hodnosti, a navíc i naděje na svou spásu: </a:t>
            </a:r>
            <a:r>
              <a:rPr lang="cs-CZ" i="1" dirty="0" err="1"/>
              <a:t>etiam</a:t>
            </a:r>
            <a:r>
              <a:rPr lang="cs-CZ" i="1" dirty="0"/>
              <a:t> </a:t>
            </a:r>
            <a:r>
              <a:rPr lang="cs-CZ" i="1" dirty="0" err="1"/>
              <a:t>insuper</a:t>
            </a:r>
            <a:r>
              <a:rPr lang="cs-CZ" i="1" dirty="0"/>
              <a:t> </a:t>
            </a:r>
            <a:r>
              <a:rPr lang="cs-CZ" i="1" dirty="0" err="1"/>
              <a:t>spe</a:t>
            </a:r>
            <a:r>
              <a:rPr lang="cs-CZ" i="1" dirty="0"/>
              <a:t> </a:t>
            </a:r>
            <a:r>
              <a:rPr lang="cs-CZ" i="1" dirty="0" err="1"/>
              <a:t>supernae</a:t>
            </a:r>
            <a:r>
              <a:rPr lang="cs-CZ" i="1" dirty="0"/>
              <a:t> </a:t>
            </a:r>
            <a:r>
              <a:rPr lang="cs-CZ" i="1" dirty="0" err="1"/>
              <a:t>contemplationis</a:t>
            </a:r>
            <a:r>
              <a:rPr lang="cs-CZ" i="1" dirty="0"/>
              <a:t> se </a:t>
            </a:r>
            <a:r>
              <a:rPr lang="cs-CZ" i="1" dirty="0" err="1"/>
              <a:t>esse</a:t>
            </a:r>
            <a:r>
              <a:rPr lang="cs-CZ" i="1" dirty="0"/>
              <a:t> </a:t>
            </a:r>
            <a:r>
              <a:rPr lang="cs-CZ" i="1" dirty="0" err="1"/>
              <a:t>condepnatum</a:t>
            </a:r>
            <a:r>
              <a:rPr lang="cs-CZ" i="1" dirty="0"/>
              <a:t> et </a:t>
            </a:r>
            <a:r>
              <a:rPr lang="cs-CZ" i="1" dirty="0" err="1"/>
              <a:t>vim</a:t>
            </a:r>
            <a:r>
              <a:rPr lang="cs-CZ" i="1" dirty="0"/>
              <a:t> </a:t>
            </a:r>
            <a:r>
              <a:rPr lang="cs-CZ" i="1" dirty="0" err="1"/>
              <a:t>salutis</a:t>
            </a:r>
            <a:r>
              <a:rPr lang="cs-CZ" i="1" dirty="0"/>
              <a:t> </a:t>
            </a:r>
            <a:r>
              <a:rPr lang="cs-CZ" i="1" dirty="0" err="1"/>
              <a:t>amittat</a:t>
            </a:r>
            <a:r>
              <a:rPr lang="cs-CZ" i="1" dirty="0"/>
              <a:t>.</a:t>
            </a:r>
            <a:r>
              <a:rPr lang="cs-CZ" dirty="0"/>
              <a:t> Vévodové tvořili ve středověku královské moci nejvážnější konkurenci.</a:t>
            </a:r>
          </a:p>
          <a:p>
            <a:endParaRPr lang="cs-CZ" dirty="0"/>
          </a:p>
        </p:txBody>
      </p:sp>
    </p:spTree>
    <p:extLst>
      <p:ext uri="{BB962C8B-B14F-4D97-AF65-F5344CB8AC3E}">
        <p14:creationId xmlns:p14="http://schemas.microsoft.com/office/powerpoint/2010/main" val="1995222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Role spravedlnosti</a:t>
            </a:r>
            <a:endParaRPr lang="cs-CZ" dirty="0"/>
          </a:p>
        </p:txBody>
      </p:sp>
      <p:sp>
        <p:nvSpPr>
          <p:cNvPr id="3" name="Zástupný symbol pro obsah 2"/>
          <p:cNvSpPr>
            <a:spLocks noGrp="1"/>
          </p:cNvSpPr>
          <p:nvPr>
            <p:ph idx="1"/>
          </p:nvPr>
        </p:nvSpPr>
        <p:spPr/>
        <p:txBody>
          <a:bodyPr>
            <a:normAutofit fontScale="92500"/>
          </a:bodyPr>
          <a:lstStyle/>
          <a:p>
            <a:r>
              <a:rPr lang="cs-CZ" i="1" dirty="0"/>
              <a:t>et </a:t>
            </a:r>
            <a:r>
              <a:rPr lang="cs-CZ" i="1" dirty="0" err="1"/>
              <a:t>quod</a:t>
            </a:r>
            <a:r>
              <a:rPr lang="cs-CZ" i="1" dirty="0"/>
              <a:t> in </a:t>
            </a:r>
            <a:r>
              <a:rPr lang="cs-CZ" i="1" dirty="0" err="1"/>
              <a:t>uno</a:t>
            </a:r>
            <a:r>
              <a:rPr lang="cs-CZ" i="1" dirty="0"/>
              <a:t> </a:t>
            </a:r>
            <a:r>
              <a:rPr lang="cs-CZ" i="1" dirty="0" err="1"/>
              <a:t>placito</a:t>
            </a:r>
            <a:r>
              <a:rPr lang="cs-CZ" i="1" dirty="0"/>
              <a:t> </a:t>
            </a:r>
            <a:r>
              <a:rPr lang="cs-CZ" i="1" dirty="0" err="1"/>
              <a:t>finiri</a:t>
            </a:r>
            <a:r>
              <a:rPr lang="cs-CZ" i="1" dirty="0"/>
              <a:t> non </a:t>
            </a:r>
            <a:r>
              <a:rPr lang="cs-CZ" i="1" dirty="0" err="1"/>
              <a:t>potuerit</a:t>
            </a:r>
            <a:r>
              <a:rPr lang="cs-CZ" i="1" dirty="0"/>
              <a:t>, in </a:t>
            </a:r>
            <a:r>
              <a:rPr lang="cs-CZ" i="1" dirty="0" err="1"/>
              <a:t>alio</a:t>
            </a:r>
            <a:r>
              <a:rPr lang="cs-CZ" i="1" dirty="0"/>
              <a:t> </a:t>
            </a:r>
            <a:r>
              <a:rPr lang="cs-CZ" i="1" dirty="0" err="1"/>
              <a:t>finiatur</a:t>
            </a:r>
            <a:r>
              <a:rPr lang="cs-CZ" i="1" dirty="0"/>
              <a:t>, </a:t>
            </a:r>
            <a:r>
              <a:rPr lang="cs-CZ" i="1" dirty="0" err="1"/>
              <a:t>ut</a:t>
            </a:r>
            <a:r>
              <a:rPr lang="cs-CZ" i="1" dirty="0"/>
              <a:t> sine </a:t>
            </a:r>
            <a:r>
              <a:rPr lang="cs-CZ" i="1" dirty="0" err="1"/>
              <a:t>ira</a:t>
            </a:r>
            <a:r>
              <a:rPr lang="cs-CZ" i="1" dirty="0"/>
              <a:t> Dei </a:t>
            </a:r>
            <a:r>
              <a:rPr lang="cs-CZ" i="1" dirty="0" err="1"/>
              <a:t>sit</a:t>
            </a:r>
            <a:r>
              <a:rPr lang="cs-CZ" i="1" dirty="0"/>
              <a:t> </a:t>
            </a:r>
            <a:r>
              <a:rPr lang="cs-CZ" i="1" dirty="0" err="1"/>
              <a:t>defensa</a:t>
            </a:r>
            <a:r>
              <a:rPr lang="cs-CZ" i="1" dirty="0"/>
              <a:t> </a:t>
            </a:r>
            <a:r>
              <a:rPr lang="cs-CZ" i="1" dirty="0" err="1"/>
              <a:t>patria</a:t>
            </a:r>
            <a:r>
              <a:rPr lang="cs-CZ" i="1" dirty="0"/>
              <a:t>.</a:t>
            </a:r>
            <a:r>
              <a:rPr lang="cs-CZ" dirty="0"/>
              <a:t> Na poctivém konání spravedlnosti, jejíž výkon na sebe nenechá dlouho čekat, závisela obrana země. Nade vše bylo také králi třeba dodržovat zákony Boží: </a:t>
            </a:r>
            <a:r>
              <a:rPr lang="cs-CZ" i="1" dirty="0"/>
              <a:t>Sin autem lex </a:t>
            </a:r>
            <a:r>
              <a:rPr lang="cs-CZ" i="1" dirty="0" err="1"/>
              <a:t>saeculi</a:t>
            </a:r>
            <a:r>
              <a:rPr lang="cs-CZ" i="1" dirty="0"/>
              <a:t> </a:t>
            </a:r>
            <a:r>
              <a:rPr lang="cs-CZ" i="1" dirty="0" err="1"/>
              <a:t>merito</a:t>
            </a:r>
            <a:r>
              <a:rPr lang="cs-CZ" i="1" dirty="0"/>
              <a:t> </a:t>
            </a:r>
            <a:r>
              <a:rPr lang="cs-CZ" i="1" dirty="0" err="1"/>
              <a:t>comprimeretur</a:t>
            </a:r>
            <a:r>
              <a:rPr lang="cs-CZ" i="1" dirty="0"/>
              <a:t>, </a:t>
            </a:r>
            <a:r>
              <a:rPr lang="cs-CZ" i="1" dirty="0" err="1"/>
              <a:t>iustitia</a:t>
            </a:r>
            <a:r>
              <a:rPr lang="cs-CZ" i="1" dirty="0"/>
              <a:t> Dei </a:t>
            </a:r>
            <a:r>
              <a:rPr lang="cs-CZ" i="1" dirty="0" err="1"/>
              <a:t>conservaretur</a:t>
            </a:r>
            <a:r>
              <a:rPr lang="cs-CZ" i="1" dirty="0"/>
              <a:t>.</a:t>
            </a:r>
            <a:endParaRPr lang="cs-CZ" dirty="0"/>
          </a:p>
          <a:p>
            <a:r>
              <a:rPr lang="cs-CZ" dirty="0"/>
              <a:t>L. </a:t>
            </a:r>
            <a:r>
              <a:rPr lang="cs-CZ" dirty="0" err="1"/>
              <a:t>Alam</a:t>
            </a:r>
            <a:r>
              <a:rPr lang="cs-CZ" dirty="0"/>
              <a:t>. 36.</a:t>
            </a:r>
          </a:p>
          <a:p>
            <a:r>
              <a:rPr lang="cs-CZ" dirty="0" err="1"/>
              <a:t>Hincmari</a:t>
            </a:r>
            <a:r>
              <a:rPr lang="cs-CZ" dirty="0"/>
              <a:t> </a:t>
            </a:r>
            <a:r>
              <a:rPr lang="cs-CZ" dirty="0" err="1"/>
              <a:t>Remensis</a:t>
            </a:r>
            <a:r>
              <a:rPr lang="cs-CZ" dirty="0"/>
              <a:t> </a:t>
            </a:r>
            <a:r>
              <a:rPr lang="cs-CZ" dirty="0" err="1"/>
              <a:t>Epistula</a:t>
            </a:r>
            <a:r>
              <a:rPr lang="cs-CZ" dirty="0"/>
              <a:t> de </a:t>
            </a:r>
            <a:r>
              <a:rPr lang="cs-CZ" dirty="0" err="1"/>
              <a:t>ordine</a:t>
            </a:r>
            <a:r>
              <a:rPr lang="cs-CZ" dirty="0"/>
              <a:t> </a:t>
            </a:r>
            <a:r>
              <a:rPr lang="cs-CZ" dirty="0" err="1"/>
              <a:t>palatii</a:t>
            </a:r>
            <a:r>
              <a:rPr lang="cs-CZ" dirty="0"/>
              <a:t> 21.</a:t>
            </a:r>
          </a:p>
          <a:p>
            <a:endParaRPr lang="cs-CZ" dirty="0"/>
          </a:p>
        </p:txBody>
      </p:sp>
    </p:spTree>
    <p:extLst>
      <p:ext uri="{BB962C8B-B14F-4D97-AF65-F5344CB8AC3E}">
        <p14:creationId xmlns:p14="http://schemas.microsoft.com/office/powerpoint/2010/main" val="2852758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Thrákové</a:t>
            </a:r>
            <a:br>
              <a:rPr lang="cs-CZ" dirty="0" smtClean="0"/>
            </a:br>
            <a:r>
              <a:rPr lang="cs-CZ" dirty="0" smtClean="0"/>
              <a:t>základní atributy</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a:t>Thrácký král </a:t>
            </a:r>
            <a:r>
              <a:rPr lang="cs-CZ" dirty="0" smtClean="0"/>
              <a:t>nesl </a:t>
            </a:r>
            <a:r>
              <a:rPr lang="cs-CZ" dirty="0"/>
              <a:t>zodpovědnost za světový řád a za blahobyt svého lidu. To bylo symbolizováno v posvátném sňatku, lovu, rozdílení potravin na hostinách. </a:t>
            </a:r>
            <a:endParaRPr lang="cs-CZ" dirty="0" smtClean="0"/>
          </a:p>
          <a:p>
            <a:r>
              <a:rPr lang="cs-CZ" dirty="0" smtClean="0"/>
              <a:t>Po </a:t>
            </a:r>
            <a:r>
              <a:rPr lang="cs-CZ" dirty="0"/>
              <a:t>smrti byl král identifikován s mýtickým </a:t>
            </a:r>
            <a:r>
              <a:rPr lang="cs-CZ" dirty="0" err="1"/>
              <a:t>héróem</a:t>
            </a:r>
            <a:r>
              <a:rPr lang="cs-CZ" dirty="0"/>
              <a:t> a hroby králů byly často kultovními místy.  </a:t>
            </a:r>
            <a:endParaRPr lang="cs-CZ" dirty="0" smtClean="0"/>
          </a:p>
          <a:p>
            <a:r>
              <a:rPr lang="cs-CZ" dirty="0" smtClean="0"/>
              <a:t>Thrácké </a:t>
            </a:r>
            <a:r>
              <a:rPr lang="cs-CZ" dirty="0"/>
              <a:t>představy hodně ovlivnily i sousední Makedonii – </a:t>
            </a:r>
            <a:r>
              <a:rPr lang="cs-CZ" dirty="0" err="1"/>
              <a:t>Filippos</a:t>
            </a:r>
            <a:r>
              <a:rPr lang="cs-CZ" dirty="0"/>
              <a:t> legitimizoval vládu na dobytých územích </a:t>
            </a:r>
            <a:r>
              <a:rPr lang="cs-CZ" dirty="0" smtClean="0"/>
              <a:t>sňatky </a:t>
            </a:r>
            <a:r>
              <a:rPr lang="cs-CZ" dirty="0"/>
              <a:t>s „Matkou bohů“, kterou </a:t>
            </a:r>
            <a:r>
              <a:rPr lang="cs-CZ" dirty="0" smtClean="0"/>
              <a:t>představovala </a:t>
            </a:r>
            <a:r>
              <a:rPr lang="cs-CZ" dirty="0"/>
              <a:t>dívka z místní vládnoucí rodiny. </a:t>
            </a:r>
          </a:p>
          <a:p>
            <a:endParaRPr lang="cs-CZ" dirty="0"/>
          </a:p>
        </p:txBody>
      </p:sp>
    </p:spTree>
    <p:extLst>
      <p:ext uri="{BB962C8B-B14F-4D97-AF65-F5344CB8AC3E}">
        <p14:creationId xmlns:p14="http://schemas.microsoft.com/office/powerpoint/2010/main" val="1065626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t>Alexander byl např. chápán jako nový Dionýsos, bůh, jenž byl v Thrákii hojně uctíván.</a:t>
            </a:r>
          </a:p>
        </p:txBody>
      </p:sp>
    </p:spTree>
    <p:extLst>
      <p:ext uri="{BB962C8B-B14F-4D97-AF65-F5344CB8AC3E}">
        <p14:creationId xmlns:p14="http://schemas.microsoft.com/office/powerpoint/2010/main" val="3736704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10000"/>
          </a:bodyPr>
          <a:lstStyle/>
          <a:p>
            <a:r>
              <a:rPr lang="cs-CZ" dirty="0"/>
              <a:t>V </a:t>
            </a:r>
            <a:r>
              <a:rPr lang="cs-CZ" dirty="0" err="1"/>
              <a:t>Íliadě</a:t>
            </a:r>
            <a:r>
              <a:rPr lang="cs-CZ" dirty="0"/>
              <a:t> vystupuje thrácký král </a:t>
            </a:r>
            <a:r>
              <a:rPr lang="cs-CZ" dirty="0" err="1"/>
              <a:t>Rhesus</a:t>
            </a:r>
            <a:r>
              <a:rPr lang="cs-CZ" dirty="0"/>
              <a:t>, který je tu uveden jako syn </a:t>
            </a:r>
            <a:r>
              <a:rPr lang="cs-CZ" dirty="0" err="1"/>
              <a:t>Strymónu</a:t>
            </a:r>
            <a:r>
              <a:rPr lang="cs-CZ" dirty="0"/>
              <a:t> (dnešní řeka Struma). Král </a:t>
            </a:r>
            <a:r>
              <a:rPr lang="cs-CZ" dirty="0" err="1"/>
              <a:t>Thereus</a:t>
            </a:r>
            <a:r>
              <a:rPr lang="cs-CZ" dirty="0"/>
              <a:t> odvozoval údajně svůj původ od Area. V Odyssei je thrácký král </a:t>
            </a:r>
            <a:r>
              <a:rPr lang="cs-CZ" dirty="0" err="1"/>
              <a:t>Maron</a:t>
            </a:r>
            <a:r>
              <a:rPr lang="cs-CZ" dirty="0"/>
              <a:t> Apollonův kněz.  </a:t>
            </a:r>
          </a:p>
          <a:p>
            <a:r>
              <a:rPr lang="cs-CZ" dirty="0"/>
              <a:t>I další thráčtí králové měli podle řeckých pramenů kněžské funkce. </a:t>
            </a:r>
          </a:p>
          <a:p>
            <a:r>
              <a:rPr lang="cs-CZ" dirty="0"/>
              <a:t>Podle historika </a:t>
            </a:r>
            <a:r>
              <a:rPr lang="cs-CZ" dirty="0" err="1"/>
              <a:t>Diodóra</a:t>
            </a:r>
            <a:r>
              <a:rPr lang="cs-CZ" dirty="0"/>
              <a:t> Sicilského předal thráckému králi </a:t>
            </a:r>
            <a:r>
              <a:rPr lang="cs-CZ" dirty="0" err="1"/>
              <a:t>Charopsovi</a:t>
            </a:r>
            <a:r>
              <a:rPr lang="cs-CZ" dirty="0"/>
              <a:t> vládu Dionýsos a naučil ho také tajným obřadům a mysteriím. </a:t>
            </a:r>
          </a:p>
          <a:p>
            <a:endParaRPr lang="cs-CZ" dirty="0"/>
          </a:p>
        </p:txBody>
      </p:sp>
    </p:spTree>
    <p:extLst>
      <p:ext uri="{BB962C8B-B14F-4D97-AF65-F5344CB8AC3E}">
        <p14:creationId xmlns:p14="http://schemas.microsoft.com/office/powerpoint/2010/main" val="1218522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a:bodyPr>
          <a:lstStyle/>
          <a:p>
            <a:endParaRPr lang="cs-CZ" dirty="0"/>
          </a:p>
        </p:txBody>
      </p:sp>
      <p:pic>
        <p:nvPicPr>
          <p:cNvPr id="1026" name="Picture 2" descr="D:\Users\827\Pictures\Thrá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1280" y="2106168"/>
            <a:ext cx="3901440" cy="2645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553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2050" name="Picture 2" descr="D:\Users\827\Pictures\Thrák, rhy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143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endParaRPr lang="cs-CZ" dirty="0" smtClean="0"/>
          </a:p>
          <a:p>
            <a:pPr marL="0" indent="0">
              <a:buNone/>
            </a:pPr>
            <a:r>
              <a:rPr lang="cs-CZ" dirty="0" smtClean="0"/>
              <a:t>Legendární </a:t>
            </a:r>
            <a:r>
              <a:rPr lang="cs-CZ" dirty="0"/>
              <a:t>král a mudrc </a:t>
            </a:r>
            <a:r>
              <a:rPr lang="cs-CZ" dirty="0" err="1"/>
              <a:t>Zalmoxis</a:t>
            </a:r>
            <a:r>
              <a:rPr lang="cs-CZ" dirty="0"/>
              <a:t> byl chápán jako bůh. Podle Platóna o něm thráčtí </a:t>
            </a:r>
            <a:r>
              <a:rPr lang="cs-CZ" dirty="0" err="1"/>
              <a:t>Getové</a:t>
            </a:r>
            <a:r>
              <a:rPr lang="cs-CZ" dirty="0"/>
              <a:t> říkali: Náš král, který je také bohem. </a:t>
            </a:r>
            <a:r>
              <a:rPr lang="cs-CZ" dirty="0" err="1"/>
              <a:t>Zalmoxis</a:t>
            </a:r>
            <a:r>
              <a:rPr lang="cs-CZ" dirty="0"/>
              <a:t> zůstával ve spojení s dalšími králi a věštilo se pomocí lidských obětí, které k němu byly „vysílány“.</a:t>
            </a:r>
          </a:p>
          <a:p>
            <a:endParaRPr lang="cs-CZ" dirty="0"/>
          </a:p>
        </p:txBody>
      </p:sp>
    </p:spTree>
    <p:extLst>
      <p:ext uri="{BB962C8B-B14F-4D97-AF65-F5344CB8AC3E}">
        <p14:creationId xmlns:p14="http://schemas.microsoft.com/office/powerpoint/2010/main" val="1609739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t>V kultuře Thráků, které mnoho čerpala z perských vzorů</a:t>
            </a:r>
            <a:r>
              <a:rPr lang="cs-CZ" dirty="0" smtClean="0"/>
              <a:t>, byl </a:t>
            </a:r>
            <a:r>
              <a:rPr lang="cs-CZ" dirty="0"/>
              <a:t>dům vládce </a:t>
            </a:r>
            <a:r>
              <a:rPr lang="cs-CZ" dirty="0" smtClean="0"/>
              <a:t>zároveň </a:t>
            </a:r>
            <a:r>
              <a:rPr lang="cs-CZ" dirty="0"/>
              <a:t>i kultovním místem, kde králové obětovali bohům, a k jejich atributům patřila </a:t>
            </a:r>
            <a:r>
              <a:rPr lang="cs-CZ" dirty="0" smtClean="0"/>
              <a:t>sekyra </a:t>
            </a:r>
            <a:r>
              <a:rPr lang="cs-CZ" dirty="0"/>
              <a:t>se zoomorfními motivy. </a:t>
            </a:r>
          </a:p>
        </p:txBody>
      </p:sp>
    </p:spTree>
    <p:extLst>
      <p:ext uri="{BB962C8B-B14F-4D97-AF65-F5344CB8AC3E}">
        <p14:creationId xmlns:p14="http://schemas.microsoft.com/office/powerpoint/2010/main" val="1748522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Umění</a:t>
            </a:r>
            <a:br>
              <a:rPr lang="cs-CZ" dirty="0" smtClean="0"/>
            </a:br>
            <a:r>
              <a:rPr lang="cs-CZ" dirty="0" smtClean="0"/>
              <a:t>(</a:t>
            </a:r>
            <a:r>
              <a:rPr lang="cs-CZ" dirty="0" err="1" smtClean="0"/>
              <a:t>hieros</a:t>
            </a:r>
            <a:r>
              <a:rPr lang="cs-CZ" dirty="0" smtClean="0"/>
              <a:t> </a:t>
            </a:r>
            <a:r>
              <a:rPr lang="cs-CZ" dirty="0" err="1" smtClean="0"/>
              <a:t>gamos</a:t>
            </a:r>
            <a:r>
              <a:rPr lang="cs-CZ" dirty="0" smtClean="0"/>
              <a:t>)</a:t>
            </a:r>
            <a:endParaRPr lang="cs-CZ" dirty="0"/>
          </a:p>
        </p:txBody>
      </p:sp>
      <p:sp>
        <p:nvSpPr>
          <p:cNvPr id="3" name="Zástupný symbol pro obsah 2"/>
          <p:cNvSpPr>
            <a:spLocks noGrp="1"/>
          </p:cNvSpPr>
          <p:nvPr>
            <p:ph idx="1"/>
          </p:nvPr>
        </p:nvSpPr>
        <p:spPr/>
        <p:txBody>
          <a:bodyPr>
            <a:normAutofit lnSpcReduction="10000"/>
          </a:bodyPr>
          <a:lstStyle/>
          <a:p>
            <a:r>
              <a:rPr lang="cs-CZ" dirty="0"/>
              <a:t>V pokladu z Letnice byla nalezena scéna tělesného spojení dcery bohů a syna héroova, vedle nichž stojí Matka bohů.  Je to vyobrazení posvátné panovníkovy svatby (</a:t>
            </a:r>
            <a:r>
              <a:rPr lang="cs-CZ" i="1" dirty="0" err="1"/>
              <a:t>hieros</a:t>
            </a:r>
            <a:r>
              <a:rPr lang="cs-CZ" i="1" dirty="0"/>
              <a:t> </a:t>
            </a:r>
            <a:r>
              <a:rPr lang="cs-CZ" i="1" dirty="0" err="1"/>
              <a:t>gamos</a:t>
            </a:r>
            <a:r>
              <a:rPr lang="cs-CZ" dirty="0"/>
              <a:t>). Na destičce z </a:t>
            </a:r>
            <a:r>
              <a:rPr lang="cs-CZ" dirty="0" err="1"/>
              <a:t>Berezova</a:t>
            </a:r>
            <a:r>
              <a:rPr lang="cs-CZ" dirty="0"/>
              <a:t> je zase zobrazeno uvedení thráckého krále do jeho funkce. Jezdec přijíždí k bohyni, která mu podává picí rok – rhyton. Podobné scény posvátné svatby i investitury králů se nacházejí i na dalších předmětech. </a:t>
            </a:r>
            <a:endParaRPr lang="cs-CZ" dirty="0" smtClean="0"/>
          </a:p>
          <a:p>
            <a:endParaRPr lang="cs-CZ" dirty="0"/>
          </a:p>
        </p:txBody>
      </p:sp>
    </p:spTree>
    <p:extLst>
      <p:ext uri="{BB962C8B-B14F-4D97-AF65-F5344CB8AC3E}">
        <p14:creationId xmlns:p14="http://schemas.microsoft.com/office/powerpoint/2010/main" val="834763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026" name="Picture 2" descr="D:\Users\827\Desktop\SN mapy\mapa 6 00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8782" y="1715259"/>
            <a:ext cx="4186435" cy="3427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367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t>Nejvýznamnější svědectví o tomto faktu ale snad podává řecký autor </a:t>
            </a:r>
            <a:r>
              <a:rPr lang="cs-CZ" dirty="0" err="1"/>
              <a:t>Athénaios</a:t>
            </a:r>
            <a:r>
              <a:rPr lang="cs-CZ" dirty="0"/>
              <a:t>, který píše o thráckém králi </a:t>
            </a:r>
            <a:r>
              <a:rPr lang="cs-CZ" dirty="0" err="1"/>
              <a:t>Kotydovi</a:t>
            </a:r>
            <a:r>
              <a:rPr lang="cs-CZ" dirty="0"/>
              <a:t>, že předstíral sňatek s bohyní Athénou. Procedura je celkem podrobně vylíčena.</a:t>
            </a:r>
          </a:p>
          <a:p>
            <a:endParaRPr lang="cs-CZ" dirty="0"/>
          </a:p>
        </p:txBody>
      </p:sp>
    </p:spTree>
    <p:extLst>
      <p:ext uri="{BB962C8B-B14F-4D97-AF65-F5344CB8AC3E}">
        <p14:creationId xmlns:p14="http://schemas.microsoft.com/office/powerpoint/2010/main" val="4193998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Keltové</a:t>
            </a:r>
            <a:endParaRPr lang="cs-CZ" dirty="0"/>
          </a:p>
        </p:txBody>
      </p:sp>
      <p:sp>
        <p:nvSpPr>
          <p:cNvPr id="3" name="Zástupný symbol pro obsah 2"/>
          <p:cNvSpPr>
            <a:spLocks noGrp="1"/>
          </p:cNvSpPr>
          <p:nvPr>
            <p:ph idx="1"/>
          </p:nvPr>
        </p:nvSpPr>
        <p:spPr/>
        <p:txBody>
          <a:bodyPr>
            <a:normAutofit/>
          </a:bodyPr>
          <a:lstStyle/>
          <a:p>
            <a:r>
              <a:rPr lang="cs-CZ" dirty="0"/>
              <a:t>Keltské kmeny znal sice už Hérodotos, který je uvádí souborně od názvem „</a:t>
            </a:r>
            <a:r>
              <a:rPr lang="cs-CZ" dirty="0" err="1"/>
              <a:t>Keltoi</a:t>
            </a:r>
            <a:r>
              <a:rPr lang="cs-CZ" dirty="0"/>
              <a:t>“, ale podrobnější zprávy o nich najdeme teprve v </a:t>
            </a:r>
            <a:r>
              <a:rPr lang="cs-CZ" dirty="0" err="1"/>
              <a:t>Caesaově</a:t>
            </a:r>
            <a:r>
              <a:rPr lang="cs-CZ" dirty="0"/>
              <a:t> spisu O válce gallské. Týkají se tedy posledního stol. př. Kr. </a:t>
            </a:r>
            <a:endParaRPr lang="cs-CZ" dirty="0" smtClean="0"/>
          </a:p>
          <a:p>
            <a:r>
              <a:rPr lang="cs-CZ" dirty="0" smtClean="0"/>
              <a:t>Dále:  </a:t>
            </a:r>
            <a:r>
              <a:rPr lang="cs-CZ" dirty="0" err="1" smtClean="0"/>
              <a:t>Poseidónios</a:t>
            </a:r>
            <a:r>
              <a:rPr lang="cs-CZ" dirty="0"/>
              <a:t>, </a:t>
            </a:r>
            <a:r>
              <a:rPr lang="cs-CZ" dirty="0" err="1"/>
              <a:t>Strabón</a:t>
            </a:r>
            <a:r>
              <a:rPr lang="cs-CZ" dirty="0"/>
              <a:t>, </a:t>
            </a:r>
            <a:r>
              <a:rPr lang="cs-CZ" dirty="0" err="1" smtClean="0"/>
              <a:t>Diodóros</a:t>
            </a:r>
            <a:r>
              <a:rPr lang="cs-CZ" dirty="0" smtClean="0"/>
              <a:t>, </a:t>
            </a:r>
            <a:r>
              <a:rPr lang="cs-CZ" dirty="0" err="1" smtClean="0"/>
              <a:t>Lukanus</a:t>
            </a:r>
            <a:r>
              <a:rPr lang="cs-CZ" dirty="0"/>
              <a:t>, </a:t>
            </a:r>
            <a:r>
              <a:rPr lang="cs-CZ" dirty="0" err="1" smtClean="0"/>
              <a:t>Dio</a:t>
            </a:r>
            <a:r>
              <a:rPr lang="cs-CZ" dirty="0"/>
              <a:t> </a:t>
            </a:r>
            <a:r>
              <a:rPr lang="cs-CZ" dirty="0" err="1" smtClean="0"/>
              <a:t>Cassius</a:t>
            </a:r>
            <a:endParaRPr lang="cs-CZ" dirty="0"/>
          </a:p>
          <a:p>
            <a:r>
              <a:rPr lang="cs-CZ" dirty="0" smtClean="0"/>
              <a:t>Kotel </a:t>
            </a:r>
            <a:r>
              <a:rPr lang="cs-CZ" dirty="0"/>
              <a:t>z </a:t>
            </a:r>
            <a:r>
              <a:rPr lang="cs-CZ" dirty="0" err="1"/>
              <a:t>Gundestrupu</a:t>
            </a:r>
            <a:r>
              <a:rPr lang="cs-CZ" dirty="0"/>
              <a:t> </a:t>
            </a:r>
          </a:p>
        </p:txBody>
      </p:sp>
    </p:spTree>
    <p:extLst>
      <p:ext uri="{BB962C8B-B14F-4D97-AF65-F5344CB8AC3E}">
        <p14:creationId xmlns:p14="http://schemas.microsoft.com/office/powerpoint/2010/main" val="2572404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smtClean="0"/>
              <a:t>Keltská migrace</a:t>
            </a:r>
          </a:p>
          <a:p>
            <a:endParaRPr lang="cs-CZ" dirty="0"/>
          </a:p>
        </p:txBody>
      </p:sp>
      <p:pic>
        <p:nvPicPr>
          <p:cNvPr id="3074" name="Picture 2" descr="D:\Users\827\Pictures\Kel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351" y="2232556"/>
            <a:ext cx="3429297" cy="239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417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Druidové</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Nejvýznamnější roli v řízení společnosti  </a:t>
            </a:r>
            <a:endParaRPr lang="cs-CZ" dirty="0"/>
          </a:p>
          <a:p>
            <a:r>
              <a:rPr lang="cs-CZ" dirty="0"/>
              <a:t>Kdo se příkazu druidů nepodřídil, byl vyloučen z účasti na rituálu, což pro něj mělo velmi neblahé důsledky. Všichni se jim vyhýbali, aby nebyli kontaktem s nimi poskvrněni, nemohli žádat o své právo na soudech a nebyli jim svěřovány žádné úřady (hodnosti). </a:t>
            </a:r>
          </a:p>
          <a:p>
            <a:r>
              <a:rPr lang="cs-CZ" dirty="0"/>
              <a:t>Caesar, BG VI 13, 2: </a:t>
            </a:r>
            <a:r>
              <a:rPr lang="cs-CZ" i="1" dirty="0" err="1"/>
              <a:t>quibus</a:t>
            </a:r>
            <a:r>
              <a:rPr lang="cs-CZ" i="1" dirty="0"/>
              <a:t> </a:t>
            </a:r>
            <a:r>
              <a:rPr lang="cs-CZ" i="1" dirty="0" err="1"/>
              <a:t>ita</a:t>
            </a:r>
            <a:r>
              <a:rPr lang="cs-CZ" i="1" dirty="0"/>
              <a:t> </a:t>
            </a:r>
            <a:r>
              <a:rPr lang="cs-CZ" i="1" dirty="0" err="1"/>
              <a:t>est</a:t>
            </a:r>
            <a:r>
              <a:rPr lang="cs-CZ" i="1" dirty="0"/>
              <a:t> </a:t>
            </a:r>
            <a:r>
              <a:rPr lang="cs-CZ" i="1" dirty="0" err="1"/>
              <a:t>interdictum</a:t>
            </a:r>
            <a:r>
              <a:rPr lang="cs-CZ" i="1" dirty="0"/>
              <a:t>, </a:t>
            </a:r>
            <a:r>
              <a:rPr lang="cs-CZ" i="1" dirty="0" err="1"/>
              <a:t>hi</a:t>
            </a:r>
            <a:r>
              <a:rPr lang="cs-CZ" i="1" dirty="0"/>
              <a:t> numero </a:t>
            </a:r>
            <a:r>
              <a:rPr lang="cs-CZ" i="1" dirty="0" err="1"/>
              <a:t>impiorum</a:t>
            </a:r>
            <a:r>
              <a:rPr lang="cs-CZ" i="1" dirty="0"/>
              <a:t> et </a:t>
            </a:r>
            <a:r>
              <a:rPr lang="cs-CZ" i="1" dirty="0" err="1"/>
              <a:t>sceleratorum</a:t>
            </a:r>
            <a:r>
              <a:rPr lang="cs-CZ" i="1" dirty="0"/>
              <a:t> </a:t>
            </a:r>
            <a:r>
              <a:rPr lang="cs-CZ" i="1" dirty="0" err="1"/>
              <a:t>habentur</a:t>
            </a:r>
            <a:r>
              <a:rPr lang="cs-CZ" i="1" dirty="0"/>
              <a:t>, his </a:t>
            </a:r>
            <a:r>
              <a:rPr lang="cs-CZ" i="1" dirty="0" err="1"/>
              <a:t>omnes</a:t>
            </a:r>
            <a:r>
              <a:rPr lang="cs-CZ" i="1" dirty="0"/>
              <a:t> </a:t>
            </a:r>
            <a:r>
              <a:rPr lang="cs-CZ" i="1" dirty="0" err="1"/>
              <a:t>decedunt</a:t>
            </a:r>
            <a:r>
              <a:rPr lang="cs-CZ" i="1" dirty="0"/>
              <a:t>, </a:t>
            </a:r>
            <a:r>
              <a:rPr lang="cs-CZ" i="1" dirty="0" err="1"/>
              <a:t>aditum</a:t>
            </a:r>
            <a:r>
              <a:rPr lang="cs-CZ" i="1" dirty="0"/>
              <a:t> </a:t>
            </a:r>
            <a:r>
              <a:rPr lang="cs-CZ" i="1" dirty="0" err="1"/>
              <a:t>sermonemque</a:t>
            </a:r>
            <a:r>
              <a:rPr lang="cs-CZ" i="1" dirty="0"/>
              <a:t> </a:t>
            </a:r>
            <a:r>
              <a:rPr lang="cs-CZ" i="1" dirty="0" err="1"/>
              <a:t>defugiunt</a:t>
            </a:r>
            <a:r>
              <a:rPr lang="cs-CZ" i="1" dirty="0"/>
              <a:t>, ne </a:t>
            </a:r>
            <a:r>
              <a:rPr lang="cs-CZ" i="1" dirty="0" err="1"/>
              <a:t>quid</a:t>
            </a:r>
            <a:r>
              <a:rPr lang="cs-CZ" i="1" dirty="0"/>
              <a:t> ex </a:t>
            </a:r>
            <a:r>
              <a:rPr lang="cs-CZ" i="1" dirty="0" err="1"/>
              <a:t>contagione</a:t>
            </a:r>
            <a:r>
              <a:rPr lang="cs-CZ" i="1" dirty="0"/>
              <a:t> </a:t>
            </a:r>
            <a:r>
              <a:rPr lang="cs-CZ" i="1" dirty="0" err="1"/>
              <a:t>incommodi</a:t>
            </a:r>
            <a:r>
              <a:rPr lang="cs-CZ" i="1" dirty="0"/>
              <a:t> </a:t>
            </a:r>
            <a:r>
              <a:rPr lang="cs-CZ" i="1" dirty="0" err="1"/>
              <a:t>accipiant</a:t>
            </a:r>
            <a:r>
              <a:rPr lang="cs-CZ" i="1" dirty="0"/>
              <a:t>, </a:t>
            </a:r>
            <a:r>
              <a:rPr lang="cs-CZ" i="1" dirty="0" err="1"/>
              <a:t>neque</a:t>
            </a:r>
            <a:r>
              <a:rPr lang="cs-CZ" i="1" dirty="0"/>
              <a:t> his </a:t>
            </a:r>
            <a:r>
              <a:rPr lang="cs-CZ" i="1" dirty="0" err="1" smtClean="0"/>
              <a:t>petentibus</a:t>
            </a:r>
            <a:r>
              <a:rPr lang="cs-CZ" i="1" dirty="0" smtClean="0"/>
              <a:t> </a:t>
            </a:r>
            <a:r>
              <a:rPr lang="cs-CZ" i="1" dirty="0"/>
              <a:t>ius </a:t>
            </a:r>
            <a:r>
              <a:rPr lang="cs-CZ" i="1" dirty="0" err="1"/>
              <a:t>redditur</a:t>
            </a:r>
            <a:r>
              <a:rPr lang="cs-CZ" i="1" dirty="0"/>
              <a:t>, </a:t>
            </a:r>
            <a:r>
              <a:rPr lang="cs-CZ" i="1" dirty="0" err="1"/>
              <a:t>neque</a:t>
            </a:r>
            <a:r>
              <a:rPr lang="cs-CZ" i="1" dirty="0"/>
              <a:t> honos </a:t>
            </a:r>
            <a:r>
              <a:rPr lang="cs-CZ" i="1" dirty="0" err="1"/>
              <a:t>ullus</a:t>
            </a:r>
            <a:r>
              <a:rPr lang="cs-CZ" i="1" dirty="0"/>
              <a:t> </a:t>
            </a:r>
            <a:r>
              <a:rPr lang="cs-CZ" i="1" dirty="0" err="1"/>
              <a:t>communicatur</a:t>
            </a:r>
            <a:r>
              <a:rPr lang="cs-CZ" i="1" dirty="0"/>
              <a:t>.</a:t>
            </a:r>
            <a:endParaRPr lang="cs-CZ" dirty="0"/>
          </a:p>
          <a:p>
            <a:endParaRPr lang="cs-CZ" dirty="0"/>
          </a:p>
        </p:txBody>
      </p:sp>
    </p:spTree>
    <p:extLst>
      <p:ext uri="{BB962C8B-B14F-4D97-AF65-F5344CB8AC3E}">
        <p14:creationId xmlns:p14="http://schemas.microsoft.com/office/powerpoint/2010/main" val="1982331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Irské doklady</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Králové </a:t>
            </a:r>
            <a:r>
              <a:rPr lang="cs-CZ" dirty="0"/>
              <a:t>odvozovali svůj původ od boha, otcem </a:t>
            </a:r>
            <a:r>
              <a:rPr lang="cs-CZ" dirty="0" smtClean="0"/>
              <a:t>krále </a:t>
            </a:r>
            <a:r>
              <a:rPr lang="cs-CZ" dirty="0" err="1"/>
              <a:t>Cuchalainia</a:t>
            </a:r>
            <a:r>
              <a:rPr lang="cs-CZ" dirty="0"/>
              <a:t> byl kupříkladu bůh </a:t>
            </a:r>
            <a:r>
              <a:rPr lang="cs-CZ" dirty="0" err="1"/>
              <a:t>Lug</a:t>
            </a:r>
            <a:r>
              <a:rPr lang="cs-CZ" dirty="0"/>
              <a:t>. </a:t>
            </a:r>
            <a:endParaRPr lang="cs-CZ" dirty="0" smtClean="0"/>
          </a:p>
          <a:p>
            <a:r>
              <a:rPr lang="cs-CZ" dirty="0"/>
              <a:t>Objevuje se i </a:t>
            </a:r>
            <a:r>
              <a:rPr lang="cs-CZ" dirty="0" err="1"/>
              <a:t>patronym</a:t>
            </a:r>
            <a:r>
              <a:rPr lang="cs-CZ" dirty="0"/>
              <a:t> „syn moře“.</a:t>
            </a:r>
          </a:p>
          <a:p>
            <a:r>
              <a:rPr lang="cs-CZ" dirty="0" smtClean="0"/>
              <a:t> Byli </a:t>
            </a:r>
            <a:r>
              <a:rPr lang="cs-CZ" dirty="0"/>
              <a:t>světskými i duchovními vůdci svého lidu, ručili za blahobyt a rozkvět země a někteří z nich byli rituálně zabiti, aby opět došlo ke smíření společnosti a jejími bohy.  </a:t>
            </a:r>
            <a:endParaRPr lang="cs-CZ" dirty="0" smtClean="0"/>
          </a:p>
          <a:p>
            <a:r>
              <a:rPr lang="cs-CZ" dirty="0" smtClean="0"/>
              <a:t>Moc </a:t>
            </a:r>
            <a:r>
              <a:rPr lang="cs-CZ" dirty="0"/>
              <a:t>druidů zde na </a:t>
            </a:r>
            <a:r>
              <a:rPr lang="cs-CZ" dirty="0" smtClean="0"/>
              <a:t>rozdíl </a:t>
            </a:r>
            <a:r>
              <a:rPr lang="cs-CZ" dirty="0"/>
              <a:t>od Gallie oproti královské postupně slábla</a:t>
            </a:r>
            <a:r>
              <a:rPr lang="cs-CZ" dirty="0" smtClean="0"/>
              <a:t>.</a:t>
            </a:r>
            <a:endParaRPr lang="cs-CZ" dirty="0"/>
          </a:p>
          <a:p>
            <a:endParaRPr lang="cs-CZ" dirty="0"/>
          </a:p>
        </p:txBody>
      </p:sp>
    </p:spTree>
    <p:extLst>
      <p:ext uri="{BB962C8B-B14F-4D97-AF65-F5344CB8AC3E}">
        <p14:creationId xmlns:p14="http://schemas.microsoft.com/office/powerpoint/2010/main" val="2981933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r>
              <a:rPr lang="cs-CZ" dirty="0" err="1" smtClean="0"/>
              <a:t>Hieros</a:t>
            </a:r>
            <a:r>
              <a:rPr lang="cs-CZ" dirty="0" smtClean="0"/>
              <a:t> </a:t>
            </a:r>
            <a:r>
              <a:rPr lang="cs-CZ" dirty="0" err="1" smtClean="0"/>
              <a:t>gamos</a:t>
            </a:r>
            <a:r>
              <a:rPr lang="cs-CZ" dirty="0" smtClean="0"/>
              <a:t>: Rituální </a:t>
            </a:r>
            <a:r>
              <a:rPr lang="cs-CZ" dirty="0"/>
              <a:t>sňatek mezi irským králem a bohyní Irska </a:t>
            </a:r>
            <a:r>
              <a:rPr lang="cs-CZ" dirty="0" err="1"/>
              <a:t>Ériu</a:t>
            </a:r>
            <a:r>
              <a:rPr lang="cs-CZ" dirty="0" smtClean="0"/>
              <a:t>. </a:t>
            </a:r>
            <a:r>
              <a:rPr lang="cs-CZ" dirty="0"/>
              <a:t>Svazek krále s bohyní přinášel zemi blahobyt.</a:t>
            </a:r>
          </a:p>
          <a:p>
            <a:r>
              <a:rPr lang="cs-CZ" dirty="0" smtClean="0"/>
              <a:t>Investitura: Slunce</a:t>
            </a:r>
            <a:r>
              <a:rPr lang="cs-CZ" dirty="0"/>
              <a:t>, chápané jako zlatý pohár červeného vína. Bohyně </a:t>
            </a:r>
            <a:r>
              <a:rPr lang="cs-CZ" dirty="0" err="1"/>
              <a:t>Ériu</a:t>
            </a:r>
            <a:r>
              <a:rPr lang="cs-CZ" dirty="0"/>
              <a:t> jej přináší řadě smrtelných králů Irska, aby legalizovala nebo potvrdila jejich zvolení a podpořila úrodu a plodnost země.</a:t>
            </a:r>
          </a:p>
          <a:p>
            <a:pPr marL="0" indent="0">
              <a:buNone/>
            </a:pPr>
            <a:r>
              <a:rPr lang="cs-CZ" dirty="0" smtClean="0"/>
              <a:t>	</a:t>
            </a:r>
            <a:endParaRPr lang="cs-CZ" dirty="0"/>
          </a:p>
        </p:txBody>
      </p:sp>
    </p:spTree>
    <p:extLst>
      <p:ext uri="{BB962C8B-B14F-4D97-AF65-F5344CB8AC3E}">
        <p14:creationId xmlns:p14="http://schemas.microsoft.com/office/powerpoint/2010/main" val="4063888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pPr marL="0" indent="0">
              <a:buNone/>
            </a:pPr>
            <a:r>
              <a:rPr lang="cs-CZ" dirty="0" smtClean="0"/>
              <a:t> Další části investitury: </a:t>
            </a:r>
          </a:p>
          <a:p>
            <a:pPr marL="0" indent="0">
              <a:buNone/>
            </a:pPr>
            <a:r>
              <a:rPr lang="cs-CZ" dirty="0" smtClean="0"/>
              <a:t>Účastníci </a:t>
            </a:r>
            <a:r>
              <a:rPr lang="cs-CZ" dirty="0"/>
              <a:t>tzv. „býčího spánku“ museli pravého krále spatřit ve snu</a:t>
            </a:r>
            <a:r>
              <a:rPr lang="cs-CZ" dirty="0" smtClean="0"/>
              <a:t>.</a:t>
            </a:r>
            <a:endParaRPr lang="cs-CZ" dirty="0"/>
          </a:p>
          <a:p>
            <a:r>
              <a:rPr lang="cs-CZ" dirty="0"/>
              <a:t>Do souvislosti s irským sakrálním královstvím byly dávány posvátné stromy. Vládcova inaugurace vždy probíhala u posvátného stromu – symbolu svrchovanosti, tradice a moudrosti. </a:t>
            </a:r>
          </a:p>
          <a:p>
            <a:endParaRPr lang="cs-CZ" dirty="0"/>
          </a:p>
        </p:txBody>
      </p:sp>
    </p:spTree>
    <p:extLst>
      <p:ext uri="{BB962C8B-B14F-4D97-AF65-F5344CB8AC3E}">
        <p14:creationId xmlns:p14="http://schemas.microsoft.com/office/powerpoint/2010/main" val="3691864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2050" name="Picture 2" descr="D:\Users\827\Pictures\Kelt.boz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772816"/>
            <a:ext cx="27432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429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marL="0" indent="0">
              <a:buNone/>
            </a:pPr>
            <a:endParaRPr lang="cs-CZ" dirty="0" smtClean="0"/>
          </a:p>
        </p:txBody>
      </p:sp>
      <p:pic>
        <p:nvPicPr>
          <p:cNvPr id="1026" name="Picture 2" descr="D:\Users\827\Pictures\Kelt, bozi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439" y="476672"/>
            <a:ext cx="54580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937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Paralely s Germány</a:t>
            </a:r>
            <a:endParaRPr lang="cs-CZ" dirty="0"/>
          </a:p>
        </p:txBody>
      </p:sp>
      <p:sp>
        <p:nvSpPr>
          <p:cNvPr id="3" name="Zástupný symbol pro obsah 2"/>
          <p:cNvSpPr>
            <a:spLocks noGrp="1"/>
          </p:cNvSpPr>
          <p:nvPr>
            <p:ph idx="1"/>
          </p:nvPr>
        </p:nvSpPr>
        <p:spPr/>
        <p:txBody>
          <a:bodyPr/>
          <a:lstStyle/>
          <a:p>
            <a:r>
              <a:rPr lang="cs-CZ" dirty="0" smtClean="0"/>
              <a:t>Moc kněží na sněmech</a:t>
            </a:r>
          </a:p>
          <a:p>
            <a:r>
              <a:rPr lang="cs-CZ" dirty="0" smtClean="0"/>
              <a:t>Bohyně </a:t>
            </a:r>
            <a:r>
              <a:rPr lang="cs-CZ" dirty="0" err="1"/>
              <a:t>Medb</a:t>
            </a:r>
            <a:r>
              <a:rPr lang="cs-CZ" dirty="0"/>
              <a:t>= opojná, </a:t>
            </a:r>
            <a:r>
              <a:rPr lang="cs-CZ" dirty="0" smtClean="0"/>
              <a:t>opájející</a:t>
            </a:r>
            <a:endParaRPr lang="cs-CZ" dirty="0"/>
          </a:p>
          <a:p>
            <a:r>
              <a:rPr lang="cs-CZ" dirty="0"/>
              <a:t>Víra v bitevní </a:t>
            </a:r>
            <a:r>
              <a:rPr lang="cs-CZ" dirty="0" err="1" smtClean="0"/>
              <a:t>furie</a:t>
            </a:r>
            <a:endParaRPr lang="cs-CZ" dirty="0"/>
          </a:p>
          <a:p>
            <a:r>
              <a:rPr lang="cs-CZ" dirty="0"/>
              <a:t>Motiv převtělujících se labutí, kladiva, stromu </a:t>
            </a:r>
            <a:r>
              <a:rPr lang="cs-CZ" dirty="0" smtClean="0"/>
              <a:t>nesmrtelnosti. </a:t>
            </a:r>
            <a:r>
              <a:rPr lang="cs-CZ" dirty="0" err="1"/>
              <a:t>Eburoni</a:t>
            </a:r>
            <a:r>
              <a:rPr lang="cs-CZ" dirty="0"/>
              <a:t> byli lidem tisu, </a:t>
            </a:r>
            <a:r>
              <a:rPr lang="cs-CZ" dirty="0" err="1"/>
              <a:t>Lemovici</a:t>
            </a:r>
            <a:r>
              <a:rPr lang="cs-CZ" dirty="0"/>
              <a:t> lidem </a:t>
            </a:r>
            <a:r>
              <a:rPr lang="cs-CZ" dirty="0" smtClean="0"/>
              <a:t>jilmu.</a:t>
            </a:r>
            <a:endParaRPr lang="cs-CZ" dirty="0"/>
          </a:p>
          <a:p>
            <a:endParaRPr lang="cs-CZ" dirty="0"/>
          </a:p>
        </p:txBody>
      </p:sp>
    </p:spTree>
    <p:extLst>
      <p:ext uri="{BB962C8B-B14F-4D97-AF65-F5344CB8AC3E}">
        <p14:creationId xmlns:p14="http://schemas.microsoft.com/office/powerpoint/2010/main" val="4145534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Tacitovy</a:t>
            </a:r>
            <a:r>
              <a:rPr lang="cs-CZ" dirty="0" smtClean="0"/>
              <a:t> informace</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a:t>Krále si Germáni vybírali podle vznešenosti, vojevůdce na základě jejich statečnosti. Existovaly u nich královské rody, králové, náčelníci a kněží měli právo konat a vykládat věštby. Tyto informace dosvědčují, že požadavky na funkci krále byly jiné než na funkci vojenského náčelníka. U velitelů rozhodovala osobní statečnost, v případě králů rod – nepochybně jako osvědčený v přízni bohů.</a:t>
            </a:r>
          </a:p>
          <a:p>
            <a:r>
              <a:rPr lang="cs-CZ" dirty="0" smtClean="0"/>
              <a:t>Zajímavá </a:t>
            </a:r>
            <a:r>
              <a:rPr lang="cs-CZ" dirty="0"/>
              <a:t>je také jeho zpráva (Ann. II 24) o tom, že </a:t>
            </a:r>
            <a:r>
              <a:rPr lang="cs-CZ" cap="all" dirty="0" err="1"/>
              <a:t>ř</a:t>
            </a:r>
            <a:r>
              <a:rPr lang="cs-CZ" dirty="0" err="1"/>
              <a:t>ímané</a:t>
            </a:r>
            <a:r>
              <a:rPr lang="cs-CZ" dirty="0"/>
              <a:t>, kteří měli za </a:t>
            </a:r>
            <a:r>
              <a:rPr lang="cs-CZ" dirty="0" err="1"/>
              <a:t>Germanicovy</a:t>
            </a:r>
            <a:r>
              <a:rPr lang="cs-CZ" dirty="0"/>
              <a:t> výpravy do </a:t>
            </a:r>
            <a:r>
              <a:rPr lang="cs-CZ" dirty="0" err="1"/>
              <a:t>Germanie</a:t>
            </a:r>
            <a:r>
              <a:rPr lang="cs-CZ" dirty="0"/>
              <a:t> prozkoumat ostrovy, hovořili o tvorech, kteří měli smíšené lidské a zvířecí podoby. Taková představa se často spojovala se sakrální vládou – srov. </a:t>
            </a:r>
          </a:p>
          <a:p>
            <a:endParaRPr lang="cs-CZ" dirty="0"/>
          </a:p>
        </p:txBody>
      </p:sp>
    </p:spTree>
    <p:extLst>
      <p:ext uri="{BB962C8B-B14F-4D97-AF65-F5344CB8AC3E}">
        <p14:creationId xmlns:p14="http://schemas.microsoft.com/office/powerpoint/2010/main" val="8065918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Skythové</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Podle Hérodota: předek </a:t>
            </a:r>
            <a:r>
              <a:rPr lang="cs-CZ" dirty="0"/>
              <a:t>Skythů byl podle jejich pověstí božského původu. </a:t>
            </a:r>
            <a:endParaRPr lang="cs-CZ" dirty="0" smtClean="0"/>
          </a:p>
          <a:p>
            <a:r>
              <a:rPr lang="cs-CZ" dirty="0" smtClean="0"/>
              <a:t>Původ království: Království </a:t>
            </a:r>
            <a:r>
              <a:rPr lang="cs-CZ" dirty="0"/>
              <a:t>bylo původem z nebe, </a:t>
            </a:r>
            <a:endParaRPr lang="cs-CZ" dirty="0" smtClean="0"/>
          </a:p>
          <a:p>
            <a:r>
              <a:rPr lang="cs-CZ" dirty="0" smtClean="0"/>
              <a:t>Investitura: Z nebe prý spadly </a:t>
            </a:r>
            <a:r>
              <a:rPr lang="cs-CZ" dirty="0"/>
              <a:t>zlatý pluh, jho, sekera a miska.  Jen ten, kdo se jich mohl dotknout (jiným zlato při doteku žhnulo) se mohl stát králem. Králové toto zlato pečlivě střežili a každý rok pro ně chodili se slavnými obětmi na usmířenou.</a:t>
            </a:r>
          </a:p>
          <a:p>
            <a:r>
              <a:rPr lang="cs-CZ" dirty="0" smtClean="0"/>
              <a:t>U </a:t>
            </a:r>
            <a:r>
              <a:rPr lang="cs-CZ" dirty="0"/>
              <a:t>Skythů existovaly i legendy, které najdeme rovněž v íránském prostředí, hovořící o tom, že se krále vyvoleného bohy dotkl plamen z nebes.</a:t>
            </a:r>
          </a:p>
          <a:p>
            <a:endParaRPr lang="cs-CZ" dirty="0"/>
          </a:p>
        </p:txBody>
      </p:sp>
    </p:spTree>
    <p:extLst>
      <p:ext uri="{BB962C8B-B14F-4D97-AF65-F5344CB8AC3E}">
        <p14:creationId xmlns:p14="http://schemas.microsoft.com/office/powerpoint/2010/main" val="3753599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5122" name="Picture 2" descr="D:\Users\827\Pictures\Skyth, 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936" y="1206777"/>
            <a:ext cx="6984127" cy="4444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670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6146" name="Picture 2" descr="D:\Users\827\Pictures\Sky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490787"/>
            <a:ext cx="243840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170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Hunové</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err="1" smtClean="0"/>
              <a:t>Mégistos</a:t>
            </a:r>
            <a:r>
              <a:rPr lang="cs-CZ" dirty="0" smtClean="0"/>
              <a:t> tón </a:t>
            </a:r>
            <a:r>
              <a:rPr lang="cs-CZ" dirty="0" err="1" smtClean="0"/>
              <a:t>theón</a:t>
            </a:r>
            <a:endParaRPr lang="cs-CZ" dirty="0" smtClean="0"/>
          </a:p>
          <a:p>
            <a:r>
              <a:rPr lang="cs-CZ" dirty="0" smtClean="0"/>
              <a:t>Incident v </a:t>
            </a:r>
            <a:r>
              <a:rPr lang="cs-CZ" dirty="0" err="1" smtClean="0"/>
              <a:t>Serdice</a:t>
            </a:r>
            <a:endParaRPr lang="cs-CZ" dirty="0" smtClean="0"/>
          </a:p>
          <a:p>
            <a:r>
              <a:rPr lang="cs-CZ" dirty="0" smtClean="0"/>
              <a:t>Meč boha války</a:t>
            </a:r>
          </a:p>
          <a:p>
            <a:r>
              <a:rPr lang="cs-CZ" dirty="0" smtClean="0"/>
              <a:t>Věštěni na </a:t>
            </a:r>
            <a:r>
              <a:rPr lang="cs-CZ" dirty="0" err="1" smtClean="0"/>
              <a:t>Catalaunských</a:t>
            </a:r>
            <a:r>
              <a:rPr lang="cs-CZ" dirty="0" smtClean="0"/>
              <a:t> polích a u </a:t>
            </a:r>
            <a:r>
              <a:rPr lang="cs-CZ" dirty="0" err="1" smtClean="0"/>
              <a:t>Aquileie</a:t>
            </a:r>
            <a:endParaRPr lang="cs-CZ" dirty="0" smtClean="0"/>
          </a:p>
          <a:p>
            <a:r>
              <a:rPr lang="cs-CZ" dirty="0" smtClean="0"/>
              <a:t>Královské štěstí (</a:t>
            </a:r>
            <a:r>
              <a:rPr lang="cs-CZ" dirty="0"/>
              <a:t>při rozhovoru hunského vyslance </a:t>
            </a:r>
            <a:r>
              <a:rPr lang="cs-CZ" dirty="0" err="1"/>
              <a:t>Edekona</a:t>
            </a:r>
            <a:r>
              <a:rPr lang="cs-CZ" dirty="0"/>
              <a:t> s císařem </a:t>
            </a:r>
            <a:r>
              <a:rPr lang="cs-CZ" dirty="0" err="1"/>
              <a:t>Theodosiem</a:t>
            </a:r>
            <a:r>
              <a:rPr lang="cs-CZ" dirty="0"/>
              <a:t> II., před bitvou na </a:t>
            </a:r>
            <a:r>
              <a:rPr lang="cs-CZ" dirty="0" err="1"/>
              <a:t>Catalaunských</a:t>
            </a:r>
            <a:r>
              <a:rPr lang="cs-CZ" dirty="0"/>
              <a:t> polích, v oslavné písni, zpívané při Attilově pohřbu, a také si na ně připíjejí hosté na hostině u hunského krále. </a:t>
            </a:r>
          </a:p>
          <a:p>
            <a:endParaRPr lang="cs-CZ" dirty="0"/>
          </a:p>
        </p:txBody>
      </p:sp>
    </p:spTree>
    <p:extLst>
      <p:ext uri="{BB962C8B-B14F-4D97-AF65-F5344CB8AC3E}">
        <p14:creationId xmlns:p14="http://schemas.microsoft.com/office/powerpoint/2010/main" val="7677440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t>Hostina má nemálo rysů podobných hostinám v palácích thráckých sakrálních náčelníků a králů.  Je tu nejenom rituální přípitek, ale i skromné nádobí a jídlo, jehož Attila užíval, zatímco jeho hosté jedli na luxusním nádobí vybraná jídla.</a:t>
            </a:r>
          </a:p>
        </p:txBody>
      </p:sp>
    </p:spTree>
    <p:extLst>
      <p:ext uri="{BB962C8B-B14F-4D97-AF65-F5344CB8AC3E}">
        <p14:creationId xmlns:p14="http://schemas.microsoft.com/office/powerpoint/2010/main" val="26464149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Picture 2" descr="C:\Users\bednarikova\Pictures\Siung-nu.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00375" y="2629694"/>
            <a:ext cx="314325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0478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Siung</a:t>
            </a:r>
            <a:r>
              <a:rPr lang="cs-CZ" dirty="0" smtClean="0"/>
              <a:t>-nu</a:t>
            </a:r>
            <a:endParaRPr lang="cs-CZ" dirty="0"/>
          </a:p>
        </p:txBody>
      </p:sp>
      <p:sp>
        <p:nvSpPr>
          <p:cNvPr id="3" name="Zástupný symbol pro obsah 2"/>
          <p:cNvSpPr>
            <a:spLocks noGrp="1"/>
          </p:cNvSpPr>
          <p:nvPr>
            <p:ph idx="1"/>
          </p:nvPr>
        </p:nvSpPr>
        <p:spPr/>
        <p:txBody>
          <a:bodyPr>
            <a:normAutofit/>
          </a:bodyPr>
          <a:lstStyle/>
          <a:p>
            <a:r>
              <a:rPr lang="cs-CZ" dirty="0" err="1" smtClean="0"/>
              <a:t>Šan-jü</a:t>
            </a:r>
            <a:r>
              <a:rPr lang="cs-CZ" dirty="0" smtClean="0"/>
              <a:t>:  Původ a investitura: Zrozený Nebem a Zemí, ustanovený Sluncem a Měsícem</a:t>
            </a:r>
          </a:p>
          <a:p>
            <a:r>
              <a:rPr lang="cs-CZ" dirty="0" smtClean="0"/>
              <a:t>Měl </a:t>
            </a:r>
            <a:r>
              <a:rPr lang="cs-CZ" dirty="0"/>
              <a:t>důležité obřadní a obětní povinnosti. Každý den se například ráno klaněl Slunci a večer Měsíci, obětoval duchům zemřelých předků, Nebi a Zemi, účastnil se též rituálních obřadů při uzavírání mezinárodních smluv.</a:t>
            </a:r>
          </a:p>
          <a:p>
            <a:r>
              <a:rPr lang="cs-CZ" dirty="0"/>
              <a:t> </a:t>
            </a:r>
          </a:p>
          <a:p>
            <a:pPr marL="0" indent="0">
              <a:buNone/>
            </a:pPr>
            <a:endParaRPr lang="cs-CZ" dirty="0"/>
          </a:p>
          <a:p>
            <a:endParaRPr lang="cs-CZ" dirty="0"/>
          </a:p>
        </p:txBody>
      </p:sp>
    </p:spTree>
    <p:extLst>
      <p:ext uri="{BB962C8B-B14F-4D97-AF65-F5344CB8AC3E}">
        <p14:creationId xmlns:p14="http://schemas.microsoft.com/office/powerpoint/2010/main" val="2908704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4098" name="Picture 2" descr="D:\Users\827\Desktop\SN mapy\mapa 4 00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9826" y="1171952"/>
            <a:ext cx="4244347" cy="451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6312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Mongolové, Japonsko</a:t>
            </a:r>
            <a:endParaRPr lang="cs-CZ" dirty="0"/>
          </a:p>
        </p:txBody>
      </p:sp>
      <p:sp>
        <p:nvSpPr>
          <p:cNvPr id="3" name="Zástupný symbol pro obsah 2"/>
          <p:cNvSpPr>
            <a:spLocks noGrp="1"/>
          </p:cNvSpPr>
          <p:nvPr>
            <p:ph idx="1"/>
          </p:nvPr>
        </p:nvSpPr>
        <p:spPr/>
        <p:txBody>
          <a:bodyPr/>
          <a:lstStyle/>
          <a:p>
            <a:r>
              <a:rPr lang="cs-CZ" dirty="0"/>
              <a:t>Mongolští chánové se také považovali za vladaře z pověření Nebes a jejich jménem vydávali svá nařízení</a:t>
            </a:r>
            <a:r>
              <a:rPr lang="cs-CZ" dirty="0" smtClean="0"/>
              <a:t>.</a:t>
            </a:r>
          </a:p>
          <a:p>
            <a:r>
              <a:rPr lang="cs-CZ" dirty="0" smtClean="0"/>
              <a:t>Výchova vlkem</a:t>
            </a:r>
            <a:endParaRPr lang="cs-CZ" dirty="0"/>
          </a:p>
          <a:p>
            <a:r>
              <a:rPr lang="cs-CZ" dirty="0"/>
              <a:t>Japonský císař, který byl rovněž sakrálním vladařem, odložil titul „Syn Slunce“ teprve ve 20. Století.</a:t>
            </a:r>
          </a:p>
          <a:p>
            <a:endParaRPr lang="cs-CZ" dirty="0"/>
          </a:p>
        </p:txBody>
      </p:sp>
    </p:spTree>
    <p:extLst>
      <p:ext uri="{BB962C8B-B14F-4D97-AF65-F5344CB8AC3E}">
        <p14:creationId xmlns:p14="http://schemas.microsoft.com/office/powerpoint/2010/main" val="12484707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Foiníčané</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a:t>Ř</a:t>
            </a:r>
            <a:r>
              <a:rPr lang="cs-CZ" dirty="0" smtClean="0"/>
              <a:t>ád </a:t>
            </a:r>
            <a:r>
              <a:rPr lang="cs-CZ" dirty="0"/>
              <a:t>vesmíru byl podle foinických představ </a:t>
            </a:r>
            <a:r>
              <a:rPr lang="cs-CZ" dirty="0" smtClean="0"/>
              <a:t>vytvořen </a:t>
            </a:r>
            <a:r>
              <a:rPr lang="cs-CZ" dirty="0"/>
              <a:t>v boji </a:t>
            </a:r>
            <a:r>
              <a:rPr lang="cs-CZ" dirty="0" err="1"/>
              <a:t>Baala</a:t>
            </a:r>
            <a:r>
              <a:rPr lang="cs-CZ" dirty="0"/>
              <a:t> s </a:t>
            </a:r>
            <a:r>
              <a:rPr lang="cs-CZ" dirty="0" smtClean="0"/>
              <a:t>Motem</a:t>
            </a:r>
            <a:r>
              <a:rPr lang="cs-CZ" dirty="0"/>
              <a:t>. Udržovat jej pomáhala ochrana slabých.</a:t>
            </a:r>
          </a:p>
          <a:p>
            <a:r>
              <a:rPr lang="cs-CZ" dirty="0" smtClean="0"/>
              <a:t>Počáteční vláda: Tzv</a:t>
            </a:r>
            <a:r>
              <a:rPr lang="cs-CZ" dirty="0"/>
              <a:t>. </a:t>
            </a:r>
            <a:r>
              <a:rPr lang="cs-CZ" dirty="0" err="1"/>
              <a:t>Baal</a:t>
            </a:r>
            <a:r>
              <a:rPr lang="cs-CZ" dirty="0"/>
              <a:t> </a:t>
            </a:r>
            <a:r>
              <a:rPr lang="cs-CZ" dirty="0" err="1"/>
              <a:t>Hamon</a:t>
            </a:r>
            <a:r>
              <a:rPr lang="cs-CZ" dirty="0"/>
              <a:t> byl v </a:t>
            </a:r>
            <a:r>
              <a:rPr lang="cs-CZ" dirty="0" err="1"/>
              <a:t>Karthágu</a:t>
            </a:r>
            <a:r>
              <a:rPr lang="cs-CZ" dirty="0"/>
              <a:t> zobrazován jako bůh-král. </a:t>
            </a:r>
            <a:endParaRPr lang="cs-CZ" dirty="0" smtClean="0"/>
          </a:p>
          <a:p>
            <a:r>
              <a:rPr lang="cs-CZ" dirty="0" err="1" smtClean="0"/>
              <a:t>Baalové</a:t>
            </a:r>
            <a:r>
              <a:rPr lang="cs-CZ" dirty="0" smtClean="0"/>
              <a:t> </a:t>
            </a:r>
            <a:r>
              <a:rPr lang="cs-CZ" dirty="0"/>
              <a:t>byli „pány“, hlavními bohy určitého města či místa. </a:t>
            </a:r>
            <a:r>
              <a:rPr lang="cs-CZ" dirty="0" err="1"/>
              <a:t>Byblu</a:t>
            </a:r>
            <a:r>
              <a:rPr lang="cs-CZ" dirty="0"/>
              <a:t> vládla např. bohyně </a:t>
            </a:r>
            <a:r>
              <a:rPr lang="cs-CZ" dirty="0" err="1"/>
              <a:t>Baalet</a:t>
            </a:r>
            <a:r>
              <a:rPr lang="cs-CZ" dirty="0"/>
              <a:t>, tedy „Paní“,  </a:t>
            </a:r>
            <a:r>
              <a:rPr lang="cs-CZ" dirty="0" smtClean="0"/>
              <a:t>a ta zde </a:t>
            </a:r>
            <a:r>
              <a:rPr lang="cs-CZ" dirty="0"/>
              <a:t>ustanovovala a ochraňovala krále. V </a:t>
            </a:r>
            <a:r>
              <a:rPr lang="cs-CZ" dirty="0" err="1"/>
              <a:t>Sidónu</a:t>
            </a:r>
            <a:r>
              <a:rPr lang="cs-CZ" dirty="0"/>
              <a:t> byli králové a královny kněžími a kněžkami bohyně plodnosti </a:t>
            </a:r>
            <a:r>
              <a:rPr lang="cs-CZ" dirty="0" err="1"/>
              <a:t>Aštarty</a:t>
            </a:r>
            <a:r>
              <a:rPr lang="cs-CZ" dirty="0"/>
              <a:t>. Královská a </a:t>
            </a:r>
            <a:r>
              <a:rPr lang="cs-CZ" dirty="0" smtClean="0"/>
              <a:t>kněžská </a:t>
            </a:r>
            <a:r>
              <a:rPr lang="cs-CZ" dirty="0"/>
              <a:t>moc se u </a:t>
            </a:r>
            <a:r>
              <a:rPr lang="cs-CZ" dirty="0" err="1"/>
              <a:t>Foiníčanů</a:t>
            </a:r>
            <a:r>
              <a:rPr lang="cs-CZ" dirty="0"/>
              <a:t> spojovaly.</a:t>
            </a:r>
          </a:p>
          <a:p>
            <a:pPr marL="0" indent="0">
              <a:buNone/>
            </a:pPr>
            <a:endParaRPr lang="cs-CZ" dirty="0"/>
          </a:p>
          <a:p>
            <a:pPr marL="0" indent="0">
              <a:buNone/>
            </a:pPr>
            <a:endParaRPr lang="cs-CZ" dirty="0"/>
          </a:p>
          <a:p>
            <a:pPr marL="0" indent="0">
              <a:buNone/>
            </a:pPr>
            <a:endParaRPr lang="cs-CZ" dirty="0"/>
          </a:p>
          <a:p>
            <a:endParaRPr lang="cs-CZ" dirty="0"/>
          </a:p>
        </p:txBody>
      </p:sp>
    </p:spTree>
    <p:extLst>
      <p:ext uri="{BB962C8B-B14F-4D97-AF65-F5344CB8AC3E}">
        <p14:creationId xmlns:p14="http://schemas.microsoft.com/office/powerpoint/2010/main" val="2676806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10000"/>
          </a:bodyPr>
          <a:lstStyle/>
          <a:p>
            <a:r>
              <a:rPr lang="cs-CZ" dirty="0"/>
              <a:t>V prostředí Germánů je dosvědčena představa o nejvyšší moci božstva, které tu zastupují kněží, mající moc trestat svobodné. Ve skutečnosti tedy nad nimi vládne božstvo, podobně jako v případě staré Mezopotámie či Egypta, Arabského poloostrova ve starověku, apod.</a:t>
            </a:r>
          </a:p>
          <a:p>
            <a:r>
              <a:rPr lang="cs-CZ" dirty="0" err="1"/>
              <a:t>Tac</a:t>
            </a:r>
            <a:r>
              <a:rPr lang="cs-CZ" dirty="0"/>
              <a:t>. </a:t>
            </a:r>
            <a:r>
              <a:rPr lang="cs-CZ" dirty="0" err="1"/>
              <a:t>Germ</a:t>
            </a:r>
            <a:r>
              <a:rPr lang="cs-CZ" dirty="0"/>
              <a:t>. 7: </a:t>
            </a:r>
            <a:r>
              <a:rPr lang="cs-CZ" i="1" dirty="0" err="1"/>
              <a:t>Ceterum</a:t>
            </a:r>
            <a:r>
              <a:rPr lang="cs-CZ" i="1" dirty="0"/>
              <a:t> </a:t>
            </a:r>
            <a:r>
              <a:rPr lang="cs-CZ" i="1" dirty="0" err="1"/>
              <a:t>neque</a:t>
            </a:r>
            <a:r>
              <a:rPr lang="cs-CZ" i="1" dirty="0"/>
              <a:t> </a:t>
            </a:r>
            <a:r>
              <a:rPr lang="cs-CZ" i="1" dirty="0" err="1"/>
              <a:t>animadvertere</a:t>
            </a:r>
            <a:r>
              <a:rPr lang="cs-CZ" i="1" dirty="0"/>
              <a:t> </a:t>
            </a:r>
            <a:r>
              <a:rPr lang="cs-CZ" i="1" dirty="0" err="1"/>
              <a:t>neque</a:t>
            </a:r>
            <a:r>
              <a:rPr lang="cs-CZ" i="1" dirty="0"/>
              <a:t> </a:t>
            </a:r>
            <a:r>
              <a:rPr lang="cs-CZ" i="1" dirty="0" err="1"/>
              <a:t>vincire</a:t>
            </a:r>
            <a:r>
              <a:rPr lang="cs-CZ" i="1" dirty="0"/>
              <a:t> ne </a:t>
            </a:r>
            <a:r>
              <a:rPr lang="cs-CZ" i="1" dirty="0" err="1"/>
              <a:t>verberare</a:t>
            </a:r>
            <a:r>
              <a:rPr lang="cs-CZ" i="1" dirty="0"/>
              <a:t> </a:t>
            </a:r>
            <a:r>
              <a:rPr lang="cs-CZ" i="1" dirty="0" err="1"/>
              <a:t>quidem</a:t>
            </a:r>
            <a:r>
              <a:rPr lang="cs-CZ" i="1" dirty="0"/>
              <a:t> </a:t>
            </a:r>
            <a:r>
              <a:rPr lang="cs-CZ" i="1" dirty="0" err="1"/>
              <a:t>nisi</a:t>
            </a:r>
            <a:r>
              <a:rPr lang="cs-CZ" i="1" dirty="0"/>
              <a:t> </a:t>
            </a:r>
            <a:r>
              <a:rPr lang="cs-CZ" i="1" dirty="0" err="1"/>
              <a:t>sacerdotibus</a:t>
            </a:r>
            <a:r>
              <a:rPr lang="cs-CZ" i="1" dirty="0"/>
              <a:t> </a:t>
            </a:r>
            <a:r>
              <a:rPr lang="cs-CZ" i="1" dirty="0" err="1"/>
              <a:t>permissum</a:t>
            </a:r>
            <a:r>
              <a:rPr lang="cs-CZ" i="1" dirty="0"/>
              <a:t>, non quasi in </a:t>
            </a:r>
            <a:r>
              <a:rPr lang="cs-CZ" i="1" dirty="0" err="1"/>
              <a:t>poenam</a:t>
            </a:r>
            <a:r>
              <a:rPr lang="cs-CZ" i="1" dirty="0"/>
              <a:t> </a:t>
            </a:r>
            <a:r>
              <a:rPr lang="cs-CZ" i="1" dirty="0" err="1"/>
              <a:t>nec</a:t>
            </a:r>
            <a:r>
              <a:rPr lang="cs-CZ" i="1" dirty="0"/>
              <a:t> </a:t>
            </a:r>
            <a:r>
              <a:rPr lang="cs-CZ" i="1" dirty="0" err="1"/>
              <a:t>ducis</a:t>
            </a:r>
            <a:r>
              <a:rPr lang="cs-CZ" i="1" dirty="0"/>
              <a:t> </a:t>
            </a:r>
            <a:r>
              <a:rPr lang="cs-CZ" i="1" dirty="0" err="1"/>
              <a:t>iussu</a:t>
            </a:r>
            <a:r>
              <a:rPr lang="cs-CZ" i="1" dirty="0"/>
              <a:t>, sed </a:t>
            </a:r>
            <a:r>
              <a:rPr lang="cs-CZ" i="1" dirty="0" err="1"/>
              <a:t>velut</a:t>
            </a:r>
            <a:r>
              <a:rPr lang="cs-CZ" i="1" dirty="0"/>
              <a:t> </a:t>
            </a:r>
            <a:r>
              <a:rPr lang="cs-CZ" i="1" dirty="0" err="1"/>
              <a:t>deo</a:t>
            </a:r>
            <a:r>
              <a:rPr lang="cs-CZ" i="1" dirty="0"/>
              <a:t> </a:t>
            </a:r>
            <a:r>
              <a:rPr lang="cs-CZ" i="1" dirty="0" err="1"/>
              <a:t>imperante</a:t>
            </a:r>
            <a:r>
              <a:rPr lang="cs-CZ" i="1" dirty="0"/>
              <a:t>…</a:t>
            </a:r>
            <a:r>
              <a:rPr lang="cs-CZ" dirty="0"/>
              <a:t> </a:t>
            </a:r>
          </a:p>
          <a:p>
            <a:endParaRPr lang="cs-CZ" dirty="0"/>
          </a:p>
        </p:txBody>
      </p:sp>
    </p:spTree>
    <p:extLst>
      <p:ext uri="{BB962C8B-B14F-4D97-AF65-F5344CB8AC3E}">
        <p14:creationId xmlns:p14="http://schemas.microsoft.com/office/powerpoint/2010/main" val="22603891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Slované</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a:t>Vzácná, ale výmluvná svědectví o Slovanech na našem území zanechal latinsky píšící kronikář 12.  </a:t>
            </a:r>
            <a:r>
              <a:rPr lang="cs-CZ" dirty="0" smtClean="0"/>
              <a:t>stol</a:t>
            </a:r>
            <a:r>
              <a:rPr lang="cs-CZ" dirty="0"/>
              <a:t>. Kosmas. </a:t>
            </a:r>
            <a:endParaRPr lang="cs-CZ" dirty="0" smtClean="0"/>
          </a:p>
          <a:p>
            <a:r>
              <a:rPr lang="cs-CZ" dirty="0" smtClean="0"/>
              <a:t>Je </a:t>
            </a:r>
            <a:r>
              <a:rPr lang="cs-CZ" dirty="0"/>
              <a:t>to především jeho obraz Přemysla Oráče. Tvrdí, že byl „lidu zrozen od bohů“, dokládá jeho symbolickou sakrální orbu, jež měla zajistit úrodu nastávajícího zemědělského roku – úhor, jejž Přemysl orá, má délku pouhých 12 kroků a je to tedy symbolické pole, podobné jaké máme v </a:t>
            </a:r>
            <a:r>
              <a:rPr lang="cs-CZ" dirty="0" smtClean="0"/>
              <a:t>Řecku </a:t>
            </a:r>
            <a:r>
              <a:rPr lang="cs-CZ" dirty="0"/>
              <a:t>dosvědčeno v Athénách. </a:t>
            </a:r>
          </a:p>
          <a:p>
            <a:endParaRPr lang="cs-CZ" dirty="0"/>
          </a:p>
        </p:txBody>
      </p:sp>
    </p:spTree>
    <p:extLst>
      <p:ext uri="{BB962C8B-B14F-4D97-AF65-F5344CB8AC3E}">
        <p14:creationId xmlns:p14="http://schemas.microsoft.com/office/powerpoint/2010/main" val="40151753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t>V římských pověstech se </a:t>
            </a:r>
            <a:r>
              <a:rPr lang="cs-CZ" dirty="0" smtClean="0"/>
              <a:t>vyskytuje </a:t>
            </a:r>
            <a:r>
              <a:rPr lang="cs-CZ" dirty="0"/>
              <a:t>zasazení „mrtvého dřeva“, z něhož vyroste dřevo plodné </a:t>
            </a:r>
            <a:r>
              <a:rPr lang="cs-CZ" dirty="0" smtClean="0"/>
              <a:t>(v souvislosti s Romulem, zde Přemyslova </a:t>
            </a:r>
            <a:r>
              <a:rPr lang="cs-CZ" dirty="0" err="1"/>
              <a:t>otka</a:t>
            </a:r>
            <a:r>
              <a:rPr lang="cs-CZ" dirty="0"/>
              <a:t>). </a:t>
            </a:r>
            <a:endParaRPr lang="cs-CZ" dirty="0" smtClean="0"/>
          </a:p>
          <a:p>
            <a:r>
              <a:rPr lang="cs-CZ" dirty="0" smtClean="0"/>
              <a:t>Investitura: Lýčené </a:t>
            </a:r>
            <a:r>
              <a:rPr lang="cs-CZ" dirty="0"/>
              <a:t>střevíce, uchovávané na Vyšehradě, zřejmě magickým způsobem předávali knížecí moc.</a:t>
            </a:r>
          </a:p>
        </p:txBody>
      </p:sp>
    </p:spTree>
    <p:extLst>
      <p:ext uri="{BB962C8B-B14F-4D97-AF65-F5344CB8AC3E}">
        <p14:creationId xmlns:p14="http://schemas.microsoft.com/office/powerpoint/2010/main" val="11369860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dirty="0"/>
              <a:t>Tradice sakrální moci přechází i v Kosmově </a:t>
            </a:r>
            <a:r>
              <a:rPr lang="cs-CZ" dirty="0" smtClean="0"/>
              <a:t>pojetí </a:t>
            </a:r>
            <a:r>
              <a:rPr lang="cs-CZ" dirty="0"/>
              <a:t>do křesťanských </a:t>
            </a:r>
            <a:r>
              <a:rPr lang="cs-CZ" dirty="0" smtClean="0"/>
              <a:t>Čech</a:t>
            </a:r>
            <a:r>
              <a:rPr lang="cs-CZ" dirty="0"/>
              <a:t>: božstvo např. odevzdává vládu knížeti Vratislavovi. </a:t>
            </a:r>
            <a:endParaRPr lang="cs-CZ" dirty="0" smtClean="0"/>
          </a:p>
          <a:p>
            <a:r>
              <a:rPr lang="cs-CZ" dirty="0" smtClean="0"/>
              <a:t>Prastará </a:t>
            </a:r>
            <a:r>
              <a:rPr lang="cs-CZ" dirty="0"/>
              <a:t>etika </a:t>
            </a:r>
            <a:r>
              <a:rPr lang="cs-CZ" dirty="0" smtClean="0"/>
              <a:t>promlouvá </a:t>
            </a:r>
            <a:r>
              <a:rPr lang="cs-CZ" dirty="0"/>
              <a:t>z křesťanských formulací, které chválí česká knížata jako ochránce sirotků, vdov a těšitele zarmoucených.</a:t>
            </a:r>
          </a:p>
          <a:p>
            <a:endParaRPr lang="cs-CZ" dirty="0"/>
          </a:p>
        </p:txBody>
      </p:sp>
    </p:spTree>
    <p:extLst>
      <p:ext uri="{BB962C8B-B14F-4D97-AF65-F5344CB8AC3E}">
        <p14:creationId xmlns:p14="http://schemas.microsoft.com/office/powerpoint/2010/main" val="1621655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Bulharsko</a:t>
            </a:r>
            <a:endParaRPr lang="cs-CZ" dirty="0"/>
          </a:p>
        </p:txBody>
      </p:sp>
      <p:sp>
        <p:nvSpPr>
          <p:cNvPr id="3" name="Zástupný symbol pro obsah 2"/>
          <p:cNvSpPr>
            <a:spLocks noGrp="1"/>
          </p:cNvSpPr>
          <p:nvPr>
            <p:ph idx="1"/>
          </p:nvPr>
        </p:nvSpPr>
        <p:spPr/>
        <p:txBody>
          <a:bodyPr>
            <a:normAutofit fontScale="92500"/>
          </a:bodyPr>
          <a:lstStyle/>
          <a:p>
            <a:r>
              <a:rPr lang="cs-CZ" dirty="0" smtClean="0"/>
              <a:t>Z. Váňa uvádí tzv</a:t>
            </a:r>
            <a:r>
              <a:rPr lang="cs-CZ" dirty="0"/>
              <a:t>.</a:t>
            </a:r>
            <a:r>
              <a:rPr lang="cs-CZ" dirty="0" smtClean="0"/>
              <a:t> </a:t>
            </a:r>
            <a:r>
              <a:rPr lang="cs-CZ" dirty="0" err="1"/>
              <a:t>kukerské</a:t>
            </a:r>
            <a:r>
              <a:rPr lang="cs-CZ" dirty="0"/>
              <a:t> hry v Bulharsku, při nichž na jaře mužská postava se zvířecí maskou a dřevěným falem jakoby slaví svatbu se ženou, která pak předstírá těhotenství a porod. Se zvykem souvisí také rituální orba a setí. </a:t>
            </a:r>
            <a:endParaRPr lang="cs-CZ" dirty="0" smtClean="0"/>
          </a:p>
          <a:p>
            <a:r>
              <a:rPr lang="cs-CZ" dirty="0" smtClean="0"/>
              <a:t>Podobný </a:t>
            </a:r>
            <a:r>
              <a:rPr lang="cs-CZ" dirty="0"/>
              <a:t>význam mělo pochovávání tzv. </a:t>
            </a:r>
            <a:r>
              <a:rPr lang="cs-CZ" dirty="0" err="1"/>
              <a:t>Jarila</a:t>
            </a:r>
            <a:r>
              <a:rPr lang="cs-CZ" dirty="0"/>
              <a:t> do hrobu na poli. </a:t>
            </a:r>
            <a:endParaRPr lang="cs-CZ" dirty="0" smtClean="0"/>
          </a:p>
          <a:p>
            <a:r>
              <a:rPr lang="cs-CZ" dirty="0" smtClean="0"/>
              <a:t>Motiv sňatku </a:t>
            </a:r>
            <a:r>
              <a:rPr lang="cs-CZ" dirty="0"/>
              <a:t>bratra a sestry, vyskytující se v tzv. kupalských </a:t>
            </a:r>
            <a:r>
              <a:rPr lang="cs-CZ" dirty="0" smtClean="0"/>
              <a:t>písních. </a:t>
            </a:r>
            <a:endParaRPr lang="cs-CZ" dirty="0"/>
          </a:p>
        </p:txBody>
      </p:sp>
    </p:spTree>
    <p:extLst>
      <p:ext uri="{BB962C8B-B14F-4D97-AF65-F5344CB8AC3E}">
        <p14:creationId xmlns:p14="http://schemas.microsoft.com/office/powerpoint/2010/main" val="25230217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t>Zajímavé a obtížně interpretovatelné jsou </a:t>
            </a:r>
            <a:r>
              <a:rPr lang="cs-CZ" dirty="0" smtClean="0"/>
              <a:t> slovanské hry </a:t>
            </a:r>
            <a:r>
              <a:rPr lang="cs-CZ" dirty="0"/>
              <a:t>na krále a královnu, které končí stínáním krále – snad původně jeho obětí bohům. </a:t>
            </a:r>
            <a:endParaRPr lang="cs-CZ" dirty="0" smtClean="0"/>
          </a:p>
          <a:p>
            <a:r>
              <a:rPr lang="cs-CZ" dirty="0" smtClean="0"/>
              <a:t>Velmi </a:t>
            </a:r>
            <a:r>
              <a:rPr lang="cs-CZ" dirty="0"/>
              <a:t>podobný charakter má lidový zvyk, pěstovaný na Slovácku (Skoronice, Vlčnov, druhotně Kyjov) a zvaný Jízda </a:t>
            </a:r>
            <a:r>
              <a:rPr lang="cs-CZ" dirty="0" smtClean="0"/>
              <a:t>králů.</a:t>
            </a:r>
            <a:endParaRPr lang="cs-CZ" dirty="0"/>
          </a:p>
          <a:p>
            <a:endParaRPr lang="cs-CZ" dirty="0"/>
          </a:p>
        </p:txBody>
      </p:sp>
    </p:spTree>
    <p:extLst>
      <p:ext uri="{BB962C8B-B14F-4D97-AF65-F5344CB8AC3E}">
        <p14:creationId xmlns:p14="http://schemas.microsoft.com/office/powerpoint/2010/main" val="16133650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Americký kontinent</a:t>
            </a:r>
            <a:br>
              <a:rPr lang="cs-CZ" dirty="0" smtClean="0"/>
            </a:br>
            <a:r>
              <a:rPr lang="cs-CZ" dirty="0" smtClean="0"/>
              <a:t>Střední a Jižní Amerika</a:t>
            </a:r>
            <a:endParaRPr lang="cs-CZ" dirty="0"/>
          </a:p>
        </p:txBody>
      </p:sp>
      <p:sp>
        <p:nvSpPr>
          <p:cNvPr id="3" name="Zástupný symbol pro obsah 2"/>
          <p:cNvSpPr>
            <a:spLocks noGrp="1"/>
          </p:cNvSpPr>
          <p:nvPr>
            <p:ph idx="1"/>
          </p:nvPr>
        </p:nvSpPr>
        <p:spPr/>
        <p:txBody>
          <a:bodyPr>
            <a:noAutofit/>
          </a:bodyPr>
          <a:lstStyle/>
          <a:p>
            <a:endParaRPr lang="cs-CZ" sz="4000" baseline="30000" dirty="0" smtClean="0"/>
          </a:p>
          <a:p>
            <a:endParaRPr lang="cs-CZ" sz="4000" baseline="30000" dirty="0" smtClean="0"/>
          </a:p>
          <a:p>
            <a:r>
              <a:rPr lang="cs-CZ" sz="4000" baseline="30000" dirty="0" smtClean="0"/>
              <a:t>Ve </a:t>
            </a:r>
            <a:r>
              <a:rPr lang="cs-CZ" sz="4000" baseline="30000" dirty="0"/>
              <a:t>středoamerické oblasti se od 8. stol. př. Kr.  vyvíjela kultura </a:t>
            </a:r>
            <a:r>
              <a:rPr lang="cs-CZ" sz="4000" b="1" baseline="30000" dirty="0" err="1"/>
              <a:t>Olméků</a:t>
            </a:r>
            <a:r>
              <a:rPr lang="cs-CZ" sz="4000" baseline="30000" dirty="0"/>
              <a:t>. V čele jejich společnosti stál </a:t>
            </a:r>
            <a:r>
              <a:rPr lang="cs-CZ" sz="4000" baseline="30000" dirty="0" smtClean="0"/>
              <a:t>velekněz.</a:t>
            </a:r>
          </a:p>
          <a:p>
            <a:r>
              <a:rPr lang="cs-CZ" sz="4000" baseline="30000" dirty="0" smtClean="0"/>
              <a:t>Podle </a:t>
            </a:r>
            <a:r>
              <a:rPr lang="cs-CZ" sz="4000" baseline="30000" dirty="0"/>
              <a:t>této skutečnosti a také na základě toho, že se zde vyskytoval obraz člověka s jaguáří hlavou, </a:t>
            </a:r>
            <a:r>
              <a:rPr lang="cs-CZ" sz="4000" baseline="30000" dirty="0" smtClean="0"/>
              <a:t>můžeme </a:t>
            </a:r>
            <a:r>
              <a:rPr lang="cs-CZ" sz="4000" baseline="30000" dirty="0"/>
              <a:t>usuzovat, že máme před sebou první vývojový stupeň státnosti vyšších středoamerických kultur.</a:t>
            </a:r>
            <a:endParaRPr lang="cs-CZ" sz="4000" dirty="0"/>
          </a:p>
        </p:txBody>
      </p:sp>
    </p:spTree>
    <p:extLst>
      <p:ext uri="{BB962C8B-B14F-4D97-AF65-F5344CB8AC3E}">
        <p14:creationId xmlns:p14="http://schemas.microsoft.com/office/powerpoint/2010/main" val="33073143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Toltékové</a:t>
            </a:r>
            <a:endParaRPr lang="cs-CZ" dirty="0"/>
          </a:p>
        </p:txBody>
      </p:sp>
      <p:sp>
        <p:nvSpPr>
          <p:cNvPr id="3" name="Zástupný symbol pro obsah 2"/>
          <p:cNvSpPr>
            <a:spLocks noGrp="1"/>
          </p:cNvSpPr>
          <p:nvPr>
            <p:ph idx="1"/>
          </p:nvPr>
        </p:nvSpPr>
        <p:spPr/>
        <p:txBody>
          <a:bodyPr/>
          <a:lstStyle/>
          <a:p>
            <a:r>
              <a:rPr lang="cs-CZ" dirty="0" smtClean="0"/>
              <a:t>Opeřený had</a:t>
            </a:r>
          </a:p>
          <a:p>
            <a:r>
              <a:rPr lang="cs-CZ" dirty="0" smtClean="0"/>
              <a:t>Stejný titul má i nejvyšší kněz</a:t>
            </a:r>
          </a:p>
          <a:p>
            <a:r>
              <a:rPr lang="cs-CZ" dirty="0" smtClean="0"/>
              <a:t>Král významnou roli v kultu</a:t>
            </a:r>
            <a:endParaRPr lang="cs-CZ" dirty="0"/>
          </a:p>
        </p:txBody>
      </p:sp>
    </p:spTree>
    <p:extLst>
      <p:ext uri="{BB962C8B-B14F-4D97-AF65-F5344CB8AC3E}">
        <p14:creationId xmlns:p14="http://schemas.microsoft.com/office/powerpoint/2010/main" val="8190991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Aztékové</a:t>
            </a:r>
            <a:endParaRPr lang="cs-CZ" dirty="0"/>
          </a:p>
        </p:txBody>
      </p:sp>
      <p:sp>
        <p:nvSpPr>
          <p:cNvPr id="3" name="Zástupný symbol pro obsah 2"/>
          <p:cNvSpPr>
            <a:spLocks noGrp="1"/>
          </p:cNvSpPr>
          <p:nvPr>
            <p:ph idx="1"/>
          </p:nvPr>
        </p:nvSpPr>
        <p:spPr/>
        <p:txBody>
          <a:bodyPr>
            <a:normAutofit fontScale="92500"/>
          </a:bodyPr>
          <a:lstStyle/>
          <a:p>
            <a:r>
              <a:rPr lang="cs-CZ" dirty="0"/>
              <a:t>Jednou z nejznámějších indiánských kultur Ameriky je </a:t>
            </a:r>
            <a:r>
              <a:rPr lang="cs-CZ" dirty="0" smtClean="0"/>
              <a:t>kultura </a:t>
            </a:r>
            <a:r>
              <a:rPr lang="cs-CZ" b="1" dirty="0"/>
              <a:t>aztécká. </a:t>
            </a:r>
            <a:r>
              <a:rPr lang="cs-CZ" dirty="0"/>
              <a:t>Od 1. </a:t>
            </a:r>
            <a:r>
              <a:rPr lang="cs-CZ" dirty="0" smtClean="0"/>
              <a:t>do </a:t>
            </a:r>
            <a:r>
              <a:rPr lang="cs-CZ" dirty="0"/>
              <a:t>7. </a:t>
            </a:r>
            <a:r>
              <a:rPr lang="cs-CZ" dirty="0" smtClean="0"/>
              <a:t>stol</a:t>
            </a:r>
            <a:r>
              <a:rPr lang="cs-CZ" dirty="0"/>
              <a:t>. po Kr. byl kultovním centrem tzv. </a:t>
            </a:r>
            <a:r>
              <a:rPr lang="cs-CZ" dirty="0" err="1"/>
              <a:t>teotihuacanské</a:t>
            </a:r>
            <a:r>
              <a:rPr lang="cs-CZ" dirty="0"/>
              <a:t> kultury Aztéků </a:t>
            </a:r>
            <a:r>
              <a:rPr lang="cs-CZ" dirty="0" err="1"/>
              <a:t>Teotihuacan</a:t>
            </a:r>
            <a:r>
              <a:rPr lang="cs-CZ" dirty="0"/>
              <a:t>, jehož jméno znamenalo „Město, kde se člověk </a:t>
            </a:r>
            <a:r>
              <a:rPr lang="cs-CZ" dirty="0" smtClean="0"/>
              <a:t>proměňuje </a:t>
            </a:r>
            <a:r>
              <a:rPr lang="cs-CZ" dirty="0"/>
              <a:t>v boha“. </a:t>
            </a:r>
            <a:endParaRPr lang="cs-CZ" dirty="0" smtClean="0"/>
          </a:p>
          <a:p>
            <a:r>
              <a:rPr lang="cs-CZ" dirty="0" smtClean="0"/>
              <a:t>Původ vládce a </a:t>
            </a:r>
            <a:r>
              <a:rPr lang="cs-CZ" dirty="0" err="1" smtClean="0"/>
              <a:t>hieros</a:t>
            </a:r>
            <a:r>
              <a:rPr lang="cs-CZ" dirty="0" smtClean="0"/>
              <a:t> </a:t>
            </a:r>
            <a:r>
              <a:rPr lang="cs-CZ" dirty="0" err="1" smtClean="0"/>
              <a:t>gamos</a:t>
            </a:r>
            <a:endParaRPr lang="cs-CZ" dirty="0"/>
          </a:p>
          <a:p>
            <a:r>
              <a:rPr lang="cs-CZ" dirty="0" smtClean="0"/>
              <a:t> Vladař </a:t>
            </a:r>
            <a:r>
              <a:rPr lang="cs-CZ" dirty="0"/>
              <a:t>tu vystupoval jako syn boha nebes a bohyně země a byl zároveň i nejvyšším knězem.</a:t>
            </a:r>
          </a:p>
        </p:txBody>
      </p:sp>
    </p:spTree>
    <p:extLst>
      <p:ext uri="{BB962C8B-B14F-4D97-AF65-F5344CB8AC3E}">
        <p14:creationId xmlns:p14="http://schemas.microsoft.com/office/powerpoint/2010/main" val="2105866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10000"/>
          </a:bodyPr>
          <a:lstStyle/>
          <a:p>
            <a:r>
              <a:rPr lang="cs-CZ" dirty="0"/>
              <a:t>Vrchol kultury Aztéků spadá časově až do doby našeho vrcholného středověku a novověku, přesto však nese rysy, které známe ze starověkých civilizací.  Tehdejší hlavní město, </a:t>
            </a:r>
            <a:r>
              <a:rPr lang="cs-CZ" dirty="0" err="1" smtClean="0"/>
              <a:t>Tenochtitlan</a:t>
            </a:r>
            <a:r>
              <a:rPr lang="cs-CZ" dirty="0"/>
              <a:t>,</a:t>
            </a:r>
            <a:r>
              <a:rPr lang="cs-CZ" dirty="0" smtClean="0"/>
              <a:t> </a:t>
            </a:r>
            <a:r>
              <a:rPr lang="cs-CZ" dirty="0"/>
              <a:t>Vznikalo kolem chrámu, stejně tak jako </a:t>
            </a:r>
            <a:r>
              <a:rPr lang="cs-CZ" dirty="0" smtClean="0"/>
              <a:t>mezopotámská města.</a:t>
            </a:r>
          </a:p>
          <a:p>
            <a:r>
              <a:rPr lang="cs-CZ" dirty="0" smtClean="0"/>
              <a:t> </a:t>
            </a:r>
            <a:r>
              <a:rPr lang="cs-CZ" dirty="0"/>
              <a:t>Také za  vítězství ve válkách bylo v té době považováno zabrání chrámu nepřítele. Aztécký král vždy po uplynutí 52 let zapaloval </a:t>
            </a:r>
            <a:r>
              <a:rPr lang="cs-CZ" dirty="0" smtClean="0"/>
              <a:t>oheň </a:t>
            </a:r>
            <a:r>
              <a:rPr lang="cs-CZ" dirty="0"/>
              <a:t>nového cyklu </a:t>
            </a:r>
            <a:r>
              <a:rPr lang="cs-CZ" dirty="0" smtClean="0"/>
              <a:t>času.</a:t>
            </a:r>
            <a:endParaRPr lang="cs-CZ" dirty="0"/>
          </a:p>
          <a:p>
            <a:endParaRPr lang="cs-CZ" dirty="0"/>
          </a:p>
        </p:txBody>
      </p:sp>
    </p:spTree>
    <p:extLst>
      <p:ext uri="{BB962C8B-B14F-4D97-AF65-F5344CB8AC3E}">
        <p14:creationId xmlns:p14="http://schemas.microsoft.com/office/powerpoint/2010/main" val="4301941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r>
              <a:rPr lang="cs-CZ" dirty="0"/>
              <a:t>V prostředí </a:t>
            </a:r>
            <a:r>
              <a:rPr lang="cs-CZ" dirty="0" err="1"/>
              <a:t>Tarasků</a:t>
            </a:r>
            <a:r>
              <a:rPr lang="cs-CZ" dirty="0"/>
              <a:t> byl král rovněž i hlavou kultu a ochráncem sochy jejich nejvyššího boha. Nutnost této ochrany připomíná z Mezopotámie známou víru, že  socha božstva není jen symbolem, ale souvisí s ní trvání a blaho konkrétního města a s jejím odvlečením opouští město jeho vládnoucí </a:t>
            </a:r>
            <a:r>
              <a:rPr lang="cs-CZ" dirty="0" err="1"/>
              <a:t>bůh.U</a:t>
            </a:r>
            <a:r>
              <a:rPr lang="cs-CZ" dirty="0"/>
              <a:t> dalších mexických Indiánů, </a:t>
            </a:r>
            <a:r>
              <a:rPr lang="cs-CZ" dirty="0" err="1"/>
              <a:t>Zapotéků</a:t>
            </a:r>
            <a:r>
              <a:rPr lang="cs-CZ" dirty="0"/>
              <a:t>, měl velekněz vyšší, moc nežli král a velmi důležitý byl i u </a:t>
            </a:r>
            <a:r>
              <a:rPr lang="cs-CZ" dirty="0" err="1"/>
              <a:t>Mixtéků</a:t>
            </a:r>
            <a:r>
              <a:rPr lang="cs-CZ" dirty="0"/>
              <a:t>.</a:t>
            </a:r>
          </a:p>
          <a:p>
            <a:endParaRPr lang="cs-CZ" dirty="0"/>
          </a:p>
        </p:txBody>
      </p:sp>
    </p:spTree>
    <p:extLst>
      <p:ext uri="{BB962C8B-B14F-4D97-AF65-F5344CB8AC3E}">
        <p14:creationId xmlns:p14="http://schemas.microsoft.com/office/powerpoint/2010/main" val="2961054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Ammianus</a:t>
            </a:r>
            <a:r>
              <a:rPr lang="cs-CZ" dirty="0" smtClean="0"/>
              <a:t> </a:t>
            </a:r>
            <a:r>
              <a:rPr lang="cs-CZ" dirty="0" err="1" smtClean="0"/>
              <a:t>Marcelinus</a:t>
            </a:r>
            <a:endParaRPr lang="cs-CZ" dirty="0"/>
          </a:p>
        </p:txBody>
      </p:sp>
      <p:sp>
        <p:nvSpPr>
          <p:cNvPr id="3" name="Zástupný symbol pro obsah 2"/>
          <p:cNvSpPr>
            <a:spLocks noGrp="1"/>
          </p:cNvSpPr>
          <p:nvPr>
            <p:ph idx="1"/>
          </p:nvPr>
        </p:nvSpPr>
        <p:spPr/>
        <p:txBody>
          <a:bodyPr/>
          <a:lstStyle/>
          <a:p>
            <a:r>
              <a:rPr lang="cs-CZ" dirty="0"/>
              <a:t>dosvědčuje ve 4. </a:t>
            </a:r>
            <a:r>
              <a:rPr lang="cs-CZ" dirty="0" smtClean="0"/>
              <a:t>stol</a:t>
            </a:r>
            <a:r>
              <a:rPr lang="cs-CZ" dirty="0"/>
              <a:t>. po Kr. sakrální krále u Burgundů. Vladař se u nich nazýval </a:t>
            </a:r>
            <a:r>
              <a:rPr lang="cs-CZ" i="1" dirty="0" err="1"/>
              <a:t>hendinos</a:t>
            </a:r>
            <a:r>
              <a:rPr lang="cs-CZ" dirty="0"/>
              <a:t> a byl zodpovědný za vítězství i dobrou úrodu. V případě neúspěchu byl sesazován. Vedl sněm (</a:t>
            </a:r>
            <a:r>
              <a:rPr lang="cs-CZ" i="1" dirty="0" err="1"/>
              <a:t>thing</a:t>
            </a:r>
            <a:r>
              <a:rPr lang="cs-CZ" dirty="0"/>
              <a:t>), jehož jednání bylo posvátné. </a:t>
            </a:r>
            <a:r>
              <a:rPr lang="cs-CZ" dirty="0" err="1"/>
              <a:t>Ammian</a:t>
            </a:r>
            <a:r>
              <a:rPr lang="cs-CZ" dirty="0"/>
              <a:t>. XXVII 5, 14.</a:t>
            </a:r>
          </a:p>
          <a:p>
            <a:pPr marL="0" indent="0">
              <a:buNone/>
            </a:pPr>
            <a:r>
              <a:rPr lang="cs-CZ" dirty="0"/>
              <a:t> </a:t>
            </a:r>
          </a:p>
          <a:p>
            <a:pPr marL="0" indent="0">
              <a:buNone/>
            </a:pPr>
            <a:r>
              <a:rPr lang="cs-CZ" dirty="0"/>
              <a:t> </a:t>
            </a:r>
          </a:p>
          <a:p>
            <a:endParaRPr lang="cs-CZ" dirty="0" smtClean="0"/>
          </a:p>
          <a:p>
            <a:endParaRPr lang="cs-CZ" dirty="0"/>
          </a:p>
        </p:txBody>
      </p:sp>
    </p:spTree>
    <p:extLst>
      <p:ext uri="{BB962C8B-B14F-4D97-AF65-F5344CB8AC3E}">
        <p14:creationId xmlns:p14="http://schemas.microsoft.com/office/powerpoint/2010/main" val="10474439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Paralely</a:t>
            </a:r>
            <a:endParaRPr lang="cs-CZ" dirty="0"/>
          </a:p>
        </p:txBody>
      </p:sp>
      <p:sp>
        <p:nvSpPr>
          <p:cNvPr id="3" name="Zástupný symbol pro obsah 2"/>
          <p:cNvSpPr>
            <a:spLocks noGrp="1"/>
          </p:cNvSpPr>
          <p:nvPr>
            <p:ph idx="1"/>
          </p:nvPr>
        </p:nvSpPr>
        <p:spPr/>
        <p:txBody>
          <a:bodyPr/>
          <a:lstStyle/>
          <a:p>
            <a:r>
              <a:rPr lang="cs-CZ" dirty="0"/>
              <a:t>Paralely ve fungování středoamerických a mezopotámských kultur </a:t>
            </a:r>
            <a:r>
              <a:rPr lang="cs-CZ" dirty="0" smtClean="0"/>
              <a:t>jsou </a:t>
            </a:r>
            <a:r>
              <a:rPr lang="cs-CZ" dirty="0"/>
              <a:t>překvapivé. Chrám, který je prvním bodem existence města, který je považován za hlavní ochranu určitého území, velekněz má primární státní funkci, posléze se u Aztéků kněžská funkce spojuje s králem který je pokládán za syna božstev, spojuje (a to už svým původem) nebe a zemi, obnovuje řád. </a:t>
            </a:r>
          </a:p>
          <a:p>
            <a:endParaRPr lang="cs-CZ" dirty="0"/>
          </a:p>
        </p:txBody>
      </p:sp>
    </p:spTree>
    <p:extLst>
      <p:ext uri="{BB962C8B-B14F-4D97-AF65-F5344CB8AC3E}">
        <p14:creationId xmlns:p14="http://schemas.microsoft.com/office/powerpoint/2010/main" val="12807010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sz="4000" baseline="30000" dirty="0"/>
              <a:t>Zřejmě pod vlivem z Mexika měli i severoameričtí </a:t>
            </a:r>
            <a:r>
              <a:rPr lang="cs-CZ" sz="4000" baseline="30000" dirty="0" err="1"/>
              <a:t>Natchezové</a:t>
            </a:r>
            <a:r>
              <a:rPr lang="cs-CZ" sz="4000" baseline="30000" dirty="0"/>
              <a:t> v čele krále, nazývaného Slunce, jenž jako symboly svého postavení nosil péřový pláš a korunu. Jeho služebníci umírali spolu s </a:t>
            </a:r>
            <a:r>
              <a:rPr lang="cs-CZ" sz="4000" baseline="30000" dirty="0" smtClean="0"/>
              <a:t>ním.</a:t>
            </a:r>
            <a:endParaRPr lang="cs-CZ" sz="4000" dirty="0"/>
          </a:p>
          <a:p>
            <a:pPr marL="0" indent="0">
              <a:buNone/>
            </a:pPr>
            <a:endParaRPr lang="cs-CZ" dirty="0"/>
          </a:p>
          <a:p>
            <a:endParaRPr lang="cs-CZ" dirty="0"/>
          </a:p>
        </p:txBody>
      </p:sp>
    </p:spTree>
    <p:extLst>
      <p:ext uri="{BB962C8B-B14F-4D97-AF65-F5344CB8AC3E}">
        <p14:creationId xmlns:p14="http://schemas.microsoft.com/office/powerpoint/2010/main" val="25613837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Jižní Amerika</a:t>
            </a:r>
            <a:endParaRPr lang="cs-CZ" dirty="0"/>
          </a:p>
        </p:txBody>
      </p:sp>
      <p:sp>
        <p:nvSpPr>
          <p:cNvPr id="3" name="Zástupný symbol pro obsah 2"/>
          <p:cNvSpPr>
            <a:spLocks noGrp="1"/>
          </p:cNvSpPr>
          <p:nvPr>
            <p:ph idx="1"/>
          </p:nvPr>
        </p:nvSpPr>
        <p:spPr/>
        <p:txBody>
          <a:bodyPr/>
          <a:lstStyle/>
          <a:p>
            <a:r>
              <a:rPr lang="cs-CZ" dirty="0"/>
              <a:t>Král </a:t>
            </a:r>
            <a:r>
              <a:rPr lang="cs-CZ" b="1" dirty="0" err="1"/>
              <a:t>Mochitů</a:t>
            </a:r>
            <a:r>
              <a:rPr lang="cs-CZ" b="1" dirty="0"/>
              <a:t> </a:t>
            </a:r>
            <a:r>
              <a:rPr lang="cs-CZ" dirty="0"/>
              <a:t>v Peru byl považován za živoucího boha a hlavní božstvo těchto Indiánů bylo zobrazováno jako napůl král  a napůl kočkovitá šelma.</a:t>
            </a:r>
          </a:p>
        </p:txBody>
      </p:sp>
    </p:spTree>
    <p:extLst>
      <p:ext uri="{BB962C8B-B14F-4D97-AF65-F5344CB8AC3E}">
        <p14:creationId xmlns:p14="http://schemas.microsoft.com/office/powerpoint/2010/main" val="13542284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t>Nástupcem této kultury byla v Peru říše </a:t>
            </a:r>
            <a:r>
              <a:rPr lang="cs-CZ" dirty="0" err="1"/>
              <a:t>Chimu</a:t>
            </a:r>
            <a:r>
              <a:rPr lang="cs-CZ" dirty="0"/>
              <a:t>. Král tu byl zodpovědný za </a:t>
            </a:r>
            <a:r>
              <a:rPr lang="cs-CZ" dirty="0" smtClean="0"/>
              <a:t>přízeň </a:t>
            </a:r>
            <a:r>
              <a:rPr lang="cs-CZ" dirty="0"/>
              <a:t>bohů a pokud ji ztratil, byl utopen v moři. </a:t>
            </a:r>
            <a:endParaRPr lang="cs-CZ" dirty="0" smtClean="0"/>
          </a:p>
          <a:p>
            <a:r>
              <a:rPr lang="cs-CZ" dirty="0" smtClean="0"/>
              <a:t>Ztráta </a:t>
            </a:r>
            <a:r>
              <a:rPr lang="cs-CZ" dirty="0"/>
              <a:t>přízně božstev se projevovala různými katastrofami a souvisela tedy s narušením světového řádu.</a:t>
            </a:r>
          </a:p>
          <a:p>
            <a:pPr marL="0" indent="0">
              <a:buNone/>
            </a:pPr>
            <a:endParaRPr lang="cs-CZ" dirty="0"/>
          </a:p>
          <a:p>
            <a:endParaRPr lang="cs-CZ" dirty="0"/>
          </a:p>
        </p:txBody>
      </p:sp>
    </p:spTree>
    <p:extLst>
      <p:ext uri="{BB962C8B-B14F-4D97-AF65-F5344CB8AC3E}">
        <p14:creationId xmlns:p14="http://schemas.microsoft.com/office/powerpoint/2010/main" val="2361540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Inkové</a:t>
            </a:r>
            <a:endParaRPr lang="cs-CZ" dirty="0"/>
          </a:p>
        </p:txBody>
      </p:sp>
      <p:sp>
        <p:nvSpPr>
          <p:cNvPr id="3" name="Zástupný symbol pro obsah 2"/>
          <p:cNvSpPr>
            <a:spLocks noGrp="1"/>
          </p:cNvSpPr>
          <p:nvPr>
            <p:ph idx="1"/>
          </p:nvPr>
        </p:nvSpPr>
        <p:spPr/>
        <p:txBody>
          <a:bodyPr>
            <a:normAutofit fontScale="92500"/>
          </a:bodyPr>
          <a:lstStyle/>
          <a:p>
            <a:r>
              <a:rPr lang="cs-CZ" dirty="0"/>
              <a:t>Král (</a:t>
            </a:r>
            <a:r>
              <a:rPr lang="cs-CZ" dirty="0" err="1"/>
              <a:t>inta</a:t>
            </a:r>
            <a:r>
              <a:rPr lang="cs-CZ" dirty="0"/>
              <a:t>) a královna se zde prohlašovali za syna a dceru Slunce a byli manželi i sourozenci. Král byl považován za žijícího boha, vládl despoticky a po jeho smrti se palác, kde sídlil, stal svatyní. Nový </a:t>
            </a:r>
            <a:r>
              <a:rPr lang="cs-CZ" dirty="0" err="1"/>
              <a:t>inta</a:t>
            </a:r>
            <a:r>
              <a:rPr lang="cs-CZ" dirty="0"/>
              <a:t> si pak vystavěl nový palác. </a:t>
            </a:r>
            <a:endParaRPr lang="cs-CZ" dirty="0" smtClean="0"/>
          </a:p>
          <a:p>
            <a:r>
              <a:rPr lang="cs-CZ" dirty="0" smtClean="0"/>
              <a:t>Králova </a:t>
            </a:r>
            <a:r>
              <a:rPr lang="cs-CZ" dirty="0"/>
              <a:t>zodpovědnost za úrodu a plodnost je patrná z toho, že každoročně zahajoval jarní práce. </a:t>
            </a:r>
          </a:p>
          <a:p>
            <a:r>
              <a:rPr lang="cs-CZ" dirty="0" smtClean="0"/>
              <a:t> </a:t>
            </a:r>
            <a:endParaRPr lang="cs-CZ" dirty="0"/>
          </a:p>
        </p:txBody>
      </p:sp>
    </p:spTree>
    <p:extLst>
      <p:ext uri="{BB962C8B-B14F-4D97-AF65-F5344CB8AC3E}">
        <p14:creationId xmlns:p14="http://schemas.microsoft.com/office/powerpoint/2010/main" val="3874057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dirty="0"/>
              <a:t>Nepochybně byl také  králem spravedlnosti. Etika království Inků o tom svědčí velmi </a:t>
            </a:r>
            <a:r>
              <a:rPr lang="cs-CZ" dirty="0" smtClean="0"/>
              <a:t>výmluvně</a:t>
            </a:r>
            <a:r>
              <a:rPr lang="cs-CZ" dirty="0"/>
              <a:t>. Kdo zde nemohl pracovat (např. nemocní, vdovy), dostával veškeré zaopatření od státu. Lidé starší 60 let už vůbec nemuseli pracovat, po padesátce se po nich vyžadovalo práce méně než od mladších. Neexistovalo tu soukromé vlastnictví, snad proto, že vlastníkem všeho byl král, vládnoucí bůh.</a:t>
            </a:r>
          </a:p>
          <a:p>
            <a:endParaRPr lang="cs-CZ" dirty="0"/>
          </a:p>
          <a:p>
            <a:endParaRPr lang="cs-CZ" dirty="0"/>
          </a:p>
        </p:txBody>
      </p:sp>
    </p:spTree>
    <p:extLst>
      <p:ext uri="{BB962C8B-B14F-4D97-AF65-F5344CB8AC3E}">
        <p14:creationId xmlns:p14="http://schemas.microsoft.com/office/powerpoint/2010/main" val="38454356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t>Království Inků je ukázkou toho, že na principech „boží vlády“ a sakrálního království mohla vznikat velmi humánní společnost. Očekávání Božího království, které je nejvyšší křesťanskou nadějí. </a:t>
            </a:r>
            <a:r>
              <a:rPr lang="cs-CZ"/>
              <a:t>Vychází z podobných myšlenkových zdrojů: Kde vládne Bůh, funguje světový řád bezchybně a panuje tu také jeden z jeho nezbytných pilířů, spravedlnost, soucit a láska.</a:t>
            </a:r>
          </a:p>
        </p:txBody>
      </p:sp>
    </p:spTree>
    <p:extLst>
      <p:ext uri="{BB962C8B-B14F-4D97-AF65-F5344CB8AC3E}">
        <p14:creationId xmlns:p14="http://schemas.microsoft.com/office/powerpoint/2010/main" val="25193931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Polynésie</a:t>
            </a:r>
            <a:endParaRPr lang="cs-CZ" dirty="0"/>
          </a:p>
        </p:txBody>
      </p:sp>
      <p:sp>
        <p:nvSpPr>
          <p:cNvPr id="3" name="Zástupný symbol pro obsah 2"/>
          <p:cNvSpPr>
            <a:spLocks noGrp="1"/>
          </p:cNvSpPr>
          <p:nvPr>
            <p:ph idx="1"/>
          </p:nvPr>
        </p:nvSpPr>
        <p:spPr/>
        <p:txBody>
          <a:bodyPr/>
          <a:lstStyle/>
          <a:p>
            <a:r>
              <a:rPr lang="cs-CZ" b="1" dirty="0"/>
              <a:t>Polynéské mýty </a:t>
            </a:r>
            <a:r>
              <a:rPr lang="cs-CZ" dirty="0"/>
              <a:t>znají božstva, velmi se podobající lidem, kulturní hrdiny, kteří jsou syny božstev a smrtelníků. To. Co je v mytologii starověku už vesměs zapomenuto, vystupuje zde ještě v původní podobě. Dobrým příkladem je ještě zcela jasná představa ptáků jako božských vtělení a božích poslů.</a:t>
            </a:r>
            <a:endParaRPr lang="cs-CZ" dirty="0"/>
          </a:p>
        </p:txBody>
      </p:sp>
    </p:spTree>
    <p:extLst>
      <p:ext uri="{BB962C8B-B14F-4D97-AF65-F5344CB8AC3E}">
        <p14:creationId xmlns:p14="http://schemas.microsoft.com/office/powerpoint/2010/main" val="23378908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Chaos</a:t>
            </a:r>
            <a:endParaRPr lang="cs-CZ" dirty="0"/>
          </a:p>
        </p:txBody>
      </p:sp>
      <p:sp>
        <p:nvSpPr>
          <p:cNvPr id="3" name="Zástupný symbol pro obsah 2"/>
          <p:cNvSpPr>
            <a:spLocks noGrp="1"/>
          </p:cNvSpPr>
          <p:nvPr>
            <p:ph idx="1"/>
          </p:nvPr>
        </p:nvSpPr>
        <p:spPr/>
        <p:txBody>
          <a:bodyPr/>
          <a:lstStyle/>
          <a:p>
            <a:r>
              <a:rPr lang="cs-CZ" dirty="0"/>
              <a:t>Velký světový oceán se tu nazývá </a:t>
            </a:r>
            <a:r>
              <a:rPr lang="cs-CZ" dirty="0" err="1"/>
              <a:t>Havaiki</a:t>
            </a:r>
            <a:r>
              <a:rPr lang="cs-CZ" dirty="0"/>
              <a:t>. Z něho hrdina </a:t>
            </a:r>
            <a:r>
              <a:rPr lang="cs-CZ" dirty="0" err="1"/>
              <a:t>Maui</a:t>
            </a:r>
            <a:r>
              <a:rPr lang="cs-CZ" dirty="0"/>
              <a:t> loví jednotlivé pevniny. I zde je tedy základem světa </a:t>
            </a:r>
            <a:r>
              <a:rPr lang="cs-CZ" dirty="0" err="1"/>
              <a:t>pravodstvo</a:t>
            </a:r>
            <a:r>
              <a:rPr lang="cs-CZ" dirty="0"/>
              <a:t>, pevniny (v tomto případě samozřejmě ostrovy) vznikají </a:t>
            </a:r>
            <a:r>
              <a:rPr lang="cs-CZ" dirty="0" err="1"/>
              <a:t>záslihou</a:t>
            </a:r>
            <a:r>
              <a:rPr lang="cs-CZ" dirty="0"/>
              <a:t> hrdiny, který je boží syn. V </a:t>
            </a:r>
            <a:r>
              <a:rPr lang="cs-CZ" dirty="0" err="1"/>
              <a:t>Hawaiki</a:t>
            </a:r>
            <a:r>
              <a:rPr lang="cs-CZ" dirty="0"/>
              <a:t> vládne mrazivý chlad.</a:t>
            </a:r>
            <a:r>
              <a:rPr lang="cs-CZ" dirty="0"/>
              <a:t> </a:t>
            </a:r>
            <a:endParaRPr lang="cs-CZ" dirty="0"/>
          </a:p>
          <a:p>
            <a:endParaRPr lang="cs-CZ" dirty="0"/>
          </a:p>
        </p:txBody>
      </p:sp>
    </p:spTree>
    <p:extLst>
      <p:ext uri="{BB962C8B-B14F-4D97-AF65-F5344CB8AC3E}">
        <p14:creationId xmlns:p14="http://schemas.microsoft.com/office/powerpoint/2010/main" val="3000258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85000" lnSpcReduction="10000"/>
          </a:bodyPr>
          <a:lstStyle/>
          <a:p>
            <a:r>
              <a:rPr lang="cs-CZ" dirty="0"/>
              <a:t>Na počátku všeho byl praotec bohů </a:t>
            </a:r>
            <a:r>
              <a:rPr lang="cs-CZ" dirty="0" err="1"/>
              <a:t>Ta`aroa</a:t>
            </a:r>
            <a:r>
              <a:rPr lang="cs-CZ" dirty="0"/>
              <a:t>, který se zrodil sám od sebe a žil ve tmě ve velké skořepině, otáčející se v prostoru. Nebylo nebe, země, moře, slunce, měsíc ani hvězdy. Bylo jen prostranství nebe, země, moře a sladkých vod. Bůh stvořil nebe a zemi ze skořápek (starší a mladší), v nichž žil. V období chaosu byla tma, věčná noc. Jako první se z ní zrodily skály, pak slaná a sladká voda. Bohy i nebe tvořil </a:t>
            </a:r>
            <a:r>
              <a:rPr lang="cs-CZ" dirty="0" err="1"/>
              <a:t>Ta`aroa</a:t>
            </a:r>
            <a:r>
              <a:rPr lang="cs-CZ" dirty="0"/>
              <a:t> v temnotách. Aby se nebi a zemi dostalo světlo, museli bohové doby temnot nebesa zvednout. Chaos mezi nebeskými tělesy zrušil bůh </a:t>
            </a:r>
            <a:r>
              <a:rPr lang="cs-CZ" dirty="0" err="1" smtClean="0"/>
              <a:t>Ra`i-tupua</a:t>
            </a:r>
            <a:r>
              <a:rPr lang="cs-CZ" dirty="0" smtClean="0"/>
              <a:t>.</a:t>
            </a:r>
            <a:endParaRPr lang="cs-CZ" dirty="0"/>
          </a:p>
        </p:txBody>
      </p:sp>
    </p:spTree>
    <p:extLst>
      <p:ext uri="{BB962C8B-B14F-4D97-AF65-F5344CB8AC3E}">
        <p14:creationId xmlns:p14="http://schemas.microsoft.com/office/powerpoint/2010/main" val="2461781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Jordanes</a:t>
            </a:r>
            <a:endParaRPr lang="cs-CZ" dirty="0"/>
          </a:p>
        </p:txBody>
      </p:sp>
      <p:sp>
        <p:nvSpPr>
          <p:cNvPr id="3" name="Zástupný symbol pro obsah 2"/>
          <p:cNvSpPr>
            <a:spLocks noGrp="1"/>
          </p:cNvSpPr>
          <p:nvPr>
            <p:ph idx="1"/>
          </p:nvPr>
        </p:nvSpPr>
        <p:spPr/>
        <p:txBody>
          <a:bodyPr/>
          <a:lstStyle/>
          <a:p>
            <a:r>
              <a:rPr lang="cs-CZ" dirty="0" err="1"/>
              <a:t>Jordanes</a:t>
            </a:r>
            <a:r>
              <a:rPr lang="cs-CZ" dirty="0"/>
              <a:t> dokládá božský anebo polobožský (</a:t>
            </a:r>
            <a:r>
              <a:rPr lang="cs-CZ" dirty="0" err="1"/>
              <a:t>hérójský</a:t>
            </a:r>
            <a:r>
              <a:rPr lang="cs-CZ" dirty="0"/>
              <a:t>) původ u ostrogótského královského rodu </a:t>
            </a:r>
            <a:r>
              <a:rPr lang="cs-CZ" dirty="0" err="1"/>
              <a:t>Amalů</a:t>
            </a:r>
            <a:r>
              <a:rPr lang="cs-CZ" dirty="0"/>
              <a:t> a </a:t>
            </a:r>
            <a:r>
              <a:rPr lang="cs-CZ" dirty="0" err="1"/>
              <a:t>zmiuje</a:t>
            </a:r>
            <a:r>
              <a:rPr lang="cs-CZ" dirty="0"/>
              <a:t> se též o jejich královském štěstí, které je typickým atributem vládců, nadaných božskou silou nebo takovou silou podporovaných.</a:t>
            </a:r>
          </a:p>
          <a:p>
            <a:r>
              <a:rPr lang="cs-CZ" dirty="0" err="1"/>
              <a:t>Jord</a:t>
            </a:r>
            <a:r>
              <a:rPr lang="cs-CZ" dirty="0"/>
              <a:t>. </a:t>
            </a:r>
            <a:r>
              <a:rPr lang="cs-CZ" dirty="0" err="1"/>
              <a:t>Get</a:t>
            </a:r>
            <a:r>
              <a:rPr lang="cs-CZ" dirty="0"/>
              <a:t>. 78. …</a:t>
            </a:r>
            <a:r>
              <a:rPr lang="cs-CZ" i="1" dirty="0" err="1"/>
              <a:t>semideos</a:t>
            </a:r>
            <a:r>
              <a:rPr lang="cs-CZ" i="1" dirty="0"/>
              <a:t>, id </a:t>
            </a:r>
            <a:r>
              <a:rPr lang="cs-CZ" i="1" dirty="0" err="1"/>
              <a:t>est</a:t>
            </a:r>
            <a:r>
              <a:rPr lang="cs-CZ" i="1" dirty="0"/>
              <a:t> </a:t>
            </a:r>
            <a:r>
              <a:rPr lang="cs-CZ" i="1" dirty="0" err="1"/>
              <a:t>anses</a:t>
            </a:r>
            <a:r>
              <a:rPr lang="cs-CZ" i="1" dirty="0"/>
              <a:t>, </a:t>
            </a:r>
            <a:r>
              <a:rPr lang="cs-CZ" i="1" dirty="0" err="1"/>
              <a:t>vocaverunt</a:t>
            </a:r>
            <a:r>
              <a:rPr lang="cs-CZ" i="1" dirty="0"/>
              <a:t>.</a:t>
            </a:r>
            <a:endParaRPr lang="cs-CZ" dirty="0"/>
          </a:p>
          <a:p>
            <a:endParaRPr lang="cs-CZ" dirty="0"/>
          </a:p>
        </p:txBody>
      </p:sp>
    </p:spTree>
    <p:extLst>
      <p:ext uri="{BB962C8B-B14F-4D97-AF65-F5344CB8AC3E}">
        <p14:creationId xmlns:p14="http://schemas.microsoft.com/office/powerpoint/2010/main" val="17971471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err="1"/>
              <a:t>Maui</a:t>
            </a:r>
            <a:r>
              <a:rPr lang="cs-CZ" dirty="0"/>
              <a:t> je polobůh, syn slunce, typický předchůdce vlastností, které pak nacházíme u sakrálních králů.</a:t>
            </a:r>
            <a:endParaRPr lang="cs-CZ" dirty="0"/>
          </a:p>
        </p:txBody>
      </p:sp>
    </p:spTree>
    <p:extLst>
      <p:ext uri="{BB962C8B-B14F-4D97-AF65-F5344CB8AC3E}">
        <p14:creationId xmlns:p14="http://schemas.microsoft.com/office/powerpoint/2010/main" val="29649505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r>
              <a:rPr lang="cs-CZ" dirty="0"/>
              <a:t>V mýtech o </a:t>
            </a:r>
            <a:r>
              <a:rPr lang="cs-CZ" dirty="0" err="1"/>
              <a:t>Mauim</a:t>
            </a:r>
            <a:r>
              <a:rPr lang="cs-CZ" dirty="0"/>
              <a:t> najdeme také stopu sakrálního království. Existoval královský opasek, jímž se </a:t>
            </a:r>
            <a:r>
              <a:rPr lang="cs-CZ" dirty="0" err="1"/>
              <a:t>zjištovala</a:t>
            </a:r>
            <a:r>
              <a:rPr lang="cs-CZ" dirty="0"/>
              <a:t> pravost panovníka nebo hrdiny. Mnohem lépe je zastoupeno v mýtech o </a:t>
            </a:r>
            <a:r>
              <a:rPr lang="cs-CZ" dirty="0" err="1"/>
              <a:t>Ta`arovi</a:t>
            </a:r>
            <a:r>
              <a:rPr lang="cs-CZ" dirty="0"/>
              <a:t>. </a:t>
            </a:r>
            <a:r>
              <a:rPr lang="cs-CZ" dirty="0" smtClean="0"/>
              <a:t>Tento </a:t>
            </a:r>
            <a:r>
              <a:rPr lang="cs-CZ" dirty="0"/>
              <a:t>bůh stvořil lidem krále a náčelníky. V chrámu </a:t>
            </a:r>
            <a:r>
              <a:rPr lang="cs-CZ" dirty="0" err="1"/>
              <a:t>Vai</a:t>
            </a:r>
            <a:r>
              <a:rPr lang="cs-CZ" dirty="0"/>
              <a:t>`-</a:t>
            </a:r>
            <a:r>
              <a:rPr lang="cs-CZ" dirty="0" err="1"/>
              <a:t>otaha</a:t>
            </a:r>
            <a:r>
              <a:rPr lang="cs-CZ" dirty="0"/>
              <a:t> na </a:t>
            </a:r>
            <a:r>
              <a:rPr lang="cs-CZ" dirty="0" err="1"/>
              <a:t>Poropoře</a:t>
            </a:r>
            <a:r>
              <a:rPr lang="cs-CZ" dirty="0"/>
              <a:t> dostávali králové žlutý opasek a v chrámu na </a:t>
            </a:r>
            <a:r>
              <a:rPr lang="cs-CZ" dirty="0" err="1"/>
              <a:t>Ra`iatey</a:t>
            </a:r>
            <a:r>
              <a:rPr lang="cs-CZ" dirty="0"/>
              <a:t> červený. Opasek byl i symbolem síly. Tady probíhala jejich </a:t>
            </a:r>
            <a:r>
              <a:rPr lang="cs-CZ" dirty="0" smtClean="0"/>
              <a:t>investitura</a:t>
            </a:r>
            <a:r>
              <a:rPr lang="cs-CZ" dirty="0"/>
              <a:t>. </a:t>
            </a:r>
            <a:endParaRPr lang="cs-CZ" dirty="0"/>
          </a:p>
        </p:txBody>
      </p:sp>
    </p:spTree>
    <p:extLst>
      <p:ext uri="{BB962C8B-B14F-4D97-AF65-F5344CB8AC3E}">
        <p14:creationId xmlns:p14="http://schemas.microsoft.com/office/powerpoint/2010/main" val="2041065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t>Na Nové Guiney se užívá pro životní sílu, působící v každé bytosti, pojmu </a:t>
            </a:r>
            <a:r>
              <a:rPr lang="cs-CZ" i="1" dirty="0"/>
              <a:t>mana</a:t>
            </a:r>
            <a:r>
              <a:rPr lang="cs-CZ" dirty="0"/>
              <a:t>. Tato mana může být uloupena a přenesena z jedné bytosti na druhou.  Dosti to připomíná sumerský pojem </a:t>
            </a:r>
            <a:r>
              <a:rPr lang="cs-CZ" i="1" dirty="0" err="1"/>
              <a:t>me</a:t>
            </a:r>
            <a:r>
              <a:rPr lang="cs-CZ" dirty="0"/>
              <a:t>, který označuje vnitřní sílu tvorů i věcí a může být rovněž uloupen, dostat se do cizího vlastnictví.</a:t>
            </a:r>
          </a:p>
          <a:p>
            <a:endParaRPr lang="cs-CZ" dirty="0"/>
          </a:p>
        </p:txBody>
      </p:sp>
    </p:spTree>
    <p:extLst>
      <p:ext uri="{BB962C8B-B14F-4D97-AF65-F5344CB8AC3E}">
        <p14:creationId xmlns:p14="http://schemas.microsoft.com/office/powerpoint/2010/main" val="1488494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Austrálie</a:t>
            </a:r>
            <a:endParaRPr lang="cs-CZ" dirty="0"/>
          </a:p>
        </p:txBody>
      </p:sp>
      <p:sp>
        <p:nvSpPr>
          <p:cNvPr id="3" name="Zástupný symbol pro obsah 2"/>
          <p:cNvSpPr>
            <a:spLocks noGrp="1"/>
          </p:cNvSpPr>
          <p:nvPr>
            <p:ph idx="1"/>
          </p:nvPr>
        </p:nvSpPr>
        <p:spPr/>
        <p:txBody>
          <a:bodyPr>
            <a:normAutofit/>
          </a:bodyPr>
          <a:lstStyle/>
          <a:p>
            <a:r>
              <a:rPr lang="cs-CZ" dirty="0"/>
              <a:t>Stvořiteli řádu byli pro </a:t>
            </a:r>
            <a:r>
              <a:rPr lang="cs-CZ" dirty="0" err="1"/>
              <a:t>Aboriginy</a:t>
            </a:r>
            <a:r>
              <a:rPr lang="cs-CZ" dirty="0"/>
              <a:t> mytické bytosti </a:t>
            </a:r>
            <a:r>
              <a:rPr lang="cs-CZ" dirty="0" err="1"/>
              <a:t>Nayahyunga</a:t>
            </a:r>
            <a:r>
              <a:rPr lang="cs-CZ" dirty="0"/>
              <a:t>. Byli to první lidé. </a:t>
            </a:r>
            <a:r>
              <a:rPr lang="cs-CZ" dirty="0" smtClean="0"/>
              <a:t>Vytvořili </a:t>
            </a:r>
            <a:r>
              <a:rPr lang="cs-CZ" dirty="0"/>
              <a:t>zemi, živočichy a všechny další součásti řádu, učili lidi připravovat potravu, ale přinesli také příklady etického jednání, vytvořili zákony a rituály. Byly to různé rituály přechodové, ale i ty, které udržovaly a obnovovaly život v přírodě. V rituálu se opakuje akt stvoření světa.</a:t>
            </a:r>
            <a:r>
              <a:rPr lang="cs-CZ" dirty="0"/>
              <a:t> </a:t>
            </a:r>
            <a:endParaRPr lang="cs-CZ" dirty="0"/>
          </a:p>
          <a:p>
            <a:endParaRPr lang="cs-CZ" dirty="0"/>
          </a:p>
        </p:txBody>
      </p:sp>
    </p:spTree>
    <p:extLst>
      <p:ext uri="{BB962C8B-B14F-4D97-AF65-F5344CB8AC3E}">
        <p14:creationId xmlns:p14="http://schemas.microsoft.com/office/powerpoint/2010/main" val="5901665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r>
              <a:rPr lang="cs-CZ" dirty="0"/>
              <a:t>Duhový had je považován za stvořitele lidí. Je to reprodukční síla přírody a jsou mu věnovány hlavní australské rituály, udržující řád. Bouřemi a povodněmi trestá ty, kdo porušují </a:t>
            </a:r>
            <a:r>
              <a:rPr lang="cs-CZ" dirty="0" smtClean="0"/>
              <a:t>zákony. </a:t>
            </a:r>
            <a:r>
              <a:rPr lang="cs-CZ" dirty="0"/>
              <a:t>Vypráví se také o tom, že pomstil sirotka, kterému nedali jíst. </a:t>
            </a:r>
            <a:endParaRPr lang="cs-CZ" dirty="0" smtClean="0"/>
          </a:p>
          <a:p>
            <a:r>
              <a:rPr lang="cs-CZ" dirty="0" smtClean="0"/>
              <a:t>Duhový </a:t>
            </a:r>
            <a:r>
              <a:rPr lang="cs-CZ" dirty="0"/>
              <a:t>had je v podstatě božstvem-králem, který bdí nad světem a spravedlností v lidské společnosti.</a:t>
            </a:r>
            <a:r>
              <a:rPr lang="cs-CZ" dirty="0"/>
              <a:t> </a:t>
            </a:r>
            <a:endParaRPr lang="cs-CZ" dirty="0"/>
          </a:p>
          <a:p>
            <a:endParaRPr lang="cs-CZ" dirty="0"/>
          </a:p>
        </p:txBody>
      </p:sp>
    </p:spTree>
    <p:extLst>
      <p:ext uri="{BB962C8B-B14F-4D97-AF65-F5344CB8AC3E}">
        <p14:creationId xmlns:p14="http://schemas.microsoft.com/office/powerpoint/2010/main" val="40049529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r>
              <a:rPr lang="cs-CZ" dirty="0"/>
              <a:t>Mytická bytost zvaná </a:t>
            </a:r>
            <a:r>
              <a:rPr lang="cs-CZ" dirty="0" err="1"/>
              <a:t>Nagorrgho</a:t>
            </a:r>
            <a:r>
              <a:rPr lang="cs-CZ" dirty="0"/>
              <a:t> přinesla nejprve rituál, který je na samém počátku dějin, a s ním zavedla také sociální řád</a:t>
            </a:r>
            <a:r>
              <a:rPr lang="cs-CZ" dirty="0" smtClean="0"/>
              <a:t>.</a:t>
            </a:r>
          </a:p>
          <a:p>
            <a:r>
              <a:rPr lang="cs-CZ" dirty="0"/>
              <a:t>V severním </a:t>
            </a:r>
            <a:r>
              <a:rPr lang="cs-CZ" dirty="0" err="1"/>
              <a:t>Qeenslandu</a:t>
            </a:r>
            <a:r>
              <a:rPr lang="cs-CZ" dirty="0"/>
              <a:t> věřil domorodý kmen v mytickou bytost zvanou </a:t>
            </a:r>
            <a:r>
              <a:rPr lang="cs-CZ" dirty="0" err="1"/>
              <a:t>Kohin</a:t>
            </a:r>
            <a:r>
              <a:rPr lang="cs-CZ" dirty="0"/>
              <a:t>. </a:t>
            </a:r>
            <a:r>
              <a:rPr lang="cs-CZ" dirty="0" err="1"/>
              <a:t>Zije</a:t>
            </a:r>
            <a:r>
              <a:rPr lang="cs-CZ" dirty="0"/>
              <a:t> v Mléčné dráze, ale v noci chodí po zemi v podobě obrovského válečníka, který zabije každého, s kým se setká. Je to bůh blesku a hromu. </a:t>
            </a:r>
            <a:r>
              <a:rPr lang="cs-CZ" dirty="0" smtClean="0"/>
              <a:t>Je </a:t>
            </a:r>
            <a:r>
              <a:rPr lang="cs-CZ" dirty="0"/>
              <a:t>ovšem i strážcem etiky společnosti. Překročení jejích tabu je urážkou </a:t>
            </a:r>
            <a:r>
              <a:rPr lang="cs-CZ" dirty="0" err="1"/>
              <a:t>Kohina</a:t>
            </a:r>
            <a:r>
              <a:rPr lang="cs-CZ" dirty="0"/>
              <a:t> a provinilec za ni po určité době zemře. </a:t>
            </a:r>
            <a:endParaRPr lang="cs-CZ" dirty="0"/>
          </a:p>
        </p:txBody>
      </p:sp>
    </p:spTree>
    <p:extLst>
      <p:ext uri="{BB962C8B-B14F-4D97-AF65-F5344CB8AC3E}">
        <p14:creationId xmlns:p14="http://schemas.microsoft.com/office/powerpoint/2010/main" val="337792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r>
              <a:rPr lang="cs-CZ" dirty="0"/>
              <a:t>Náčelníci dbali mimo jiné o udržování kultovních obřadů, mýtů a legend. Předkové v těchto mýtech často vystupovali v napůl lidské a napůl zvířecí podobě</a:t>
            </a:r>
            <a:r>
              <a:rPr lang="cs-CZ" dirty="0" smtClean="0"/>
              <a:t>.</a:t>
            </a:r>
          </a:p>
          <a:p>
            <a:r>
              <a:rPr lang="cs-CZ" dirty="0"/>
              <a:t>Rituály plodnosti jsou zastoupeny na skalních kresbách a malbách. První vegetační kult mohou </a:t>
            </a:r>
            <a:r>
              <a:rPr lang="cs-CZ" dirty="0" smtClean="0"/>
              <a:t>reprezentovat </a:t>
            </a:r>
            <a:r>
              <a:rPr lang="cs-CZ" dirty="0"/>
              <a:t>figury v podobě jamových hlíz, které </a:t>
            </a:r>
            <a:r>
              <a:rPr lang="cs-CZ" dirty="0" smtClean="0"/>
              <a:t> se objevují spolu </a:t>
            </a:r>
            <a:r>
              <a:rPr lang="cs-CZ" dirty="0"/>
              <a:t>se symboly Duhového hada.  Představu jednoty vesmíru, případně soužití božstev a lidí dokládají lidské figury se zvířecími hlavami</a:t>
            </a:r>
            <a:r>
              <a:rPr lang="cs-CZ" dirty="0" smtClean="0"/>
              <a:t>.</a:t>
            </a:r>
            <a:endParaRPr lang="cs-CZ" dirty="0"/>
          </a:p>
        </p:txBody>
      </p:sp>
    </p:spTree>
    <p:extLst>
      <p:ext uri="{BB962C8B-B14F-4D97-AF65-F5344CB8AC3E}">
        <p14:creationId xmlns:p14="http://schemas.microsoft.com/office/powerpoint/2010/main" val="25189980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t>Tzv. Velikonoční ostrov (</a:t>
            </a:r>
            <a:r>
              <a:rPr lang="cs-CZ" dirty="0" err="1"/>
              <a:t>Rapanui</a:t>
            </a:r>
            <a:r>
              <a:rPr lang="cs-CZ"/>
              <a:t>) domorodci nazývali ve svých nejstarších legendách také Pupek světa, Oko, které vidí oblohu a Hranice proti obloze.</a:t>
            </a:r>
            <a:endParaRPr lang="cs-CZ"/>
          </a:p>
        </p:txBody>
      </p:sp>
    </p:spTree>
    <p:extLst>
      <p:ext uri="{BB962C8B-B14F-4D97-AF65-F5344CB8AC3E}">
        <p14:creationId xmlns:p14="http://schemas.microsoft.com/office/powerpoint/2010/main" val="1383911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2050" name="Picture 2" descr="D:\Users\827\Desktop\SN mapy\mapa 21 00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8107" y="1328162"/>
            <a:ext cx="5827786" cy="420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090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Jiný božský původ</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Např</a:t>
            </a:r>
            <a:r>
              <a:rPr lang="cs-CZ" dirty="0"/>
              <a:t>. Vandalové od </a:t>
            </a:r>
            <a:r>
              <a:rPr lang="cs-CZ" dirty="0" err="1"/>
              <a:t>Wodana</a:t>
            </a:r>
            <a:r>
              <a:rPr lang="cs-CZ" dirty="0"/>
              <a:t>. </a:t>
            </a:r>
            <a:endParaRPr lang="cs-CZ" dirty="0" smtClean="0"/>
          </a:p>
          <a:p>
            <a:r>
              <a:rPr lang="cs-CZ" dirty="0" smtClean="0"/>
              <a:t>Památkou </a:t>
            </a:r>
            <a:r>
              <a:rPr lang="cs-CZ" dirty="0"/>
              <a:t>na proklamovaný nadpřirozený původ franských Merovejců bylo jednak nazvání jejich královské dynastie (otcem prvního Merovejce mělo být totiž jakési mořské božstvo, zvané </a:t>
            </a:r>
            <a:r>
              <a:rPr lang="cs-CZ" dirty="0" err="1"/>
              <a:t>Quinotaurus</a:t>
            </a:r>
            <a:r>
              <a:rPr lang="cs-CZ" dirty="0"/>
              <a:t>. </a:t>
            </a:r>
            <a:r>
              <a:rPr lang="cs-CZ" dirty="0" smtClean="0"/>
              <a:t>Křesťanský </a:t>
            </a:r>
            <a:r>
              <a:rPr lang="cs-CZ" dirty="0"/>
              <a:t>autor, který o tom hovoří, podává legendu ovšem již zkresleně. Dalším důkazem je skutečnost, že merovejští králové jezdili do shromáždění svého lidu či šlechty na voze taženém hovězím dobytkem a po venkovském způsobu poháněném pohůnkem</a:t>
            </a:r>
            <a:r>
              <a:rPr lang="cs-CZ" dirty="0" smtClean="0"/>
              <a:t>.</a:t>
            </a:r>
            <a:endParaRPr lang="cs-CZ" dirty="0"/>
          </a:p>
          <a:p>
            <a:endParaRPr lang="cs-CZ" dirty="0"/>
          </a:p>
        </p:txBody>
      </p:sp>
    </p:spTree>
    <p:extLst>
      <p:ext uri="{BB962C8B-B14F-4D97-AF65-F5344CB8AC3E}">
        <p14:creationId xmlns:p14="http://schemas.microsoft.com/office/powerpoint/2010/main" val="1709282270"/>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TotalTime>
  <Words>1802</Words>
  <Application>Microsoft Office PowerPoint</Application>
  <PresentationFormat>Předvádění na obrazovce (4:3)</PresentationFormat>
  <Paragraphs>175</Paragraphs>
  <Slides>77</Slides>
  <Notes>0</Notes>
  <HiddenSlides>0</HiddenSlides>
  <MMClips>0</MMClips>
  <ScaleCrop>false</ScaleCrop>
  <HeadingPairs>
    <vt:vector size="4" baseType="variant">
      <vt:variant>
        <vt:lpstr>Motiv</vt:lpstr>
      </vt:variant>
      <vt:variant>
        <vt:i4>1</vt:i4>
      </vt:variant>
      <vt:variant>
        <vt:lpstr>Nadpisy snímků</vt:lpstr>
      </vt:variant>
      <vt:variant>
        <vt:i4>77</vt:i4>
      </vt:variant>
    </vt:vector>
  </HeadingPairs>
  <TitlesOfParts>
    <vt:vector size="78" baseType="lpstr">
      <vt:lpstr>Motiv systému Office</vt:lpstr>
      <vt:lpstr>Germáni</vt:lpstr>
      <vt:lpstr>Antické prameny</vt:lpstr>
      <vt:lpstr>Prezentace aplikace PowerPoint</vt:lpstr>
      <vt:lpstr>Tacitovy informace</vt:lpstr>
      <vt:lpstr>Prezentace aplikace PowerPoint</vt:lpstr>
      <vt:lpstr>Ammianus Marcelinus</vt:lpstr>
      <vt:lpstr>Jordanes</vt:lpstr>
      <vt:lpstr>Prezentace aplikace PowerPoint</vt:lpstr>
      <vt:lpstr>Jiný božský původ</vt:lpstr>
      <vt:lpstr>Prezentace aplikace PowerPoint</vt:lpstr>
      <vt:lpstr>Ynglingové</vt:lpstr>
      <vt:lpstr>Prezentace aplikace PowerPoint</vt:lpstr>
      <vt:lpstr>Prezentace aplikace PowerPoint</vt:lpstr>
      <vt:lpstr>Prezentace aplikace PowerPoint</vt:lpstr>
      <vt:lpstr>Vita Ansgarii</vt:lpstr>
      <vt:lpstr>Králové a jejich fulltrúi</vt:lpstr>
      <vt:lpstr> Králové obětníci</vt:lpstr>
      <vt:lpstr>Heimskringla</vt:lpstr>
      <vt:lpstr>Za křesťanství</vt:lpstr>
      <vt:lpstr>Prezentace aplikace PowerPoint</vt:lpstr>
      <vt:lpstr>Role spravedlnosti</vt:lpstr>
      <vt:lpstr>Thrákové základní atributy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Umění (hieros gamos)</vt:lpstr>
      <vt:lpstr>Prezentace aplikace PowerPoint</vt:lpstr>
      <vt:lpstr>Keltové</vt:lpstr>
      <vt:lpstr>Prezentace aplikace PowerPoint</vt:lpstr>
      <vt:lpstr>Druidové</vt:lpstr>
      <vt:lpstr>Irské doklady</vt:lpstr>
      <vt:lpstr>Prezentace aplikace PowerPoint</vt:lpstr>
      <vt:lpstr>Prezentace aplikace PowerPoint</vt:lpstr>
      <vt:lpstr>Prezentace aplikace PowerPoint</vt:lpstr>
      <vt:lpstr>Prezentace aplikace PowerPoint</vt:lpstr>
      <vt:lpstr>Paralely s Germány</vt:lpstr>
      <vt:lpstr>Skythové</vt:lpstr>
      <vt:lpstr>Prezentace aplikace PowerPoint</vt:lpstr>
      <vt:lpstr>Prezentace aplikace PowerPoint</vt:lpstr>
      <vt:lpstr>Hunové</vt:lpstr>
      <vt:lpstr>Prezentace aplikace PowerPoint</vt:lpstr>
      <vt:lpstr>Prezentace aplikace PowerPoint</vt:lpstr>
      <vt:lpstr>Siung-nu</vt:lpstr>
      <vt:lpstr>Prezentace aplikace PowerPoint</vt:lpstr>
      <vt:lpstr>Mongolové, Japonsko</vt:lpstr>
      <vt:lpstr>Foiníčané</vt:lpstr>
      <vt:lpstr>Slované</vt:lpstr>
      <vt:lpstr>Prezentace aplikace PowerPoint</vt:lpstr>
      <vt:lpstr>Prezentace aplikace PowerPoint</vt:lpstr>
      <vt:lpstr>Bulharsko</vt:lpstr>
      <vt:lpstr>Prezentace aplikace PowerPoint</vt:lpstr>
      <vt:lpstr>Americký kontinent Střední a Jižní Amerika</vt:lpstr>
      <vt:lpstr>Toltékové</vt:lpstr>
      <vt:lpstr>Aztékové</vt:lpstr>
      <vt:lpstr>Prezentace aplikace PowerPoint</vt:lpstr>
      <vt:lpstr>Prezentace aplikace PowerPoint</vt:lpstr>
      <vt:lpstr>Paralely</vt:lpstr>
      <vt:lpstr>Prezentace aplikace PowerPoint</vt:lpstr>
      <vt:lpstr>Jižní Amerika</vt:lpstr>
      <vt:lpstr>Prezentace aplikace PowerPoint</vt:lpstr>
      <vt:lpstr>Inkové</vt:lpstr>
      <vt:lpstr>Prezentace aplikace PowerPoint</vt:lpstr>
      <vt:lpstr>Prezentace aplikace PowerPoint</vt:lpstr>
      <vt:lpstr>Polynésie</vt:lpstr>
      <vt:lpstr>Chaos</vt:lpstr>
      <vt:lpstr>Prezentace aplikace PowerPoint</vt:lpstr>
      <vt:lpstr>Prezentace aplikace PowerPoint</vt:lpstr>
      <vt:lpstr>Prezentace aplikace PowerPoint</vt:lpstr>
      <vt:lpstr>Prezentace aplikace PowerPoint</vt:lpstr>
      <vt:lpstr>Austrálie</vt:lpstr>
      <vt:lpstr>Prezentace aplikace PowerPoint</vt:lpstr>
      <vt:lpstr>Prezentace aplikace PowerPoint</vt:lpstr>
      <vt:lpstr>Prezentace aplikace PowerPoint</vt:lpstr>
      <vt:lpstr>Prezentace aplikace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Germáni</dc:title>
  <dc:creator>bednarikova</dc:creator>
  <cp:lastModifiedBy>Jarmila Bednaříková</cp:lastModifiedBy>
  <cp:revision>35</cp:revision>
  <dcterms:created xsi:type="dcterms:W3CDTF">2015-04-11T18:39:27Z</dcterms:created>
  <dcterms:modified xsi:type="dcterms:W3CDTF">2015-05-12T10:20:42Z</dcterms:modified>
</cp:coreProperties>
</file>