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1" r:id="rId2"/>
    <p:sldId id="272" r:id="rId3"/>
    <p:sldId id="273" r:id="rId4"/>
    <p:sldId id="261" r:id="rId5"/>
    <p:sldId id="262" r:id="rId6"/>
    <p:sldId id="274" r:id="rId7"/>
    <p:sldId id="263" r:id="rId8"/>
    <p:sldId id="265" r:id="rId9"/>
    <p:sldId id="268" r:id="rId10"/>
    <p:sldId id="275" r:id="rId11"/>
  </p:sldIdLst>
  <p:sldSz cx="9144000" cy="6858000" type="screen4x3"/>
  <p:notesSz cx="6858000" cy="9144000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2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0E4F69C9-6259-4DC3-A7FE-0D94CD5A1A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90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9335F-2ADC-4472-B3A3-8370699210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27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A17AA-D8EB-4678-82B9-8358D6DE39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99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501C3-4194-4EC0-9E07-5A95080103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950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DD2FF-B238-476E-9BD6-4D783688FA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98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60222-D156-43EF-8B6F-305119058D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496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0075-66E0-4953-91E5-5188259F66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71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75D9-A89E-42D4-9294-A81D2EBE77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27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21CB-0518-45F2-A088-02B784DCB5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972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6C3FB-6265-4329-9C4B-7C0B8D7147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085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514A8-F686-4F9F-8506-1901BDDB22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71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B85AB-283B-4E14-8BCF-741603769A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825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6840C82C-468F-4F87-95A3-7ED93489B5F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Kvalitativní metoda: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ožnost modifikace základní výzkumné otázky i tématu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běr současně s analýzou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 případová studie (osoba, komunita)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 smtClean="0">
                <a:sym typeface="Wingdings" panose="05000000000000000000" pitchFamily="2" charset="2"/>
              </a:rPr>
              <a:t> etnografický výzkum (dlouhodobý, 	    </a:t>
            </a:r>
            <a:r>
              <a:rPr lang="cs-CZ" dirty="0" err="1" smtClean="0">
                <a:sym typeface="Wingdings" panose="05000000000000000000" pitchFamily="2" charset="2"/>
              </a:rPr>
              <a:t>mikroetnografie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921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Šebková, H. – Hübschmannová, M.</a:t>
            </a:r>
            <a:r>
              <a:rPr lang="cs-CZ" sz="2000" dirty="0" smtClean="0">
                <a:solidFill>
                  <a:schemeClr val="tx1"/>
                </a:solidFill>
              </a:rPr>
              <a:t>: Desatero doporučení pro návštěvníky romských osad (komunit). Romano </a:t>
            </a:r>
            <a:r>
              <a:rPr lang="cs-CZ" sz="2000" dirty="0" err="1" smtClean="0">
                <a:solidFill>
                  <a:schemeClr val="tx1"/>
                </a:solidFill>
              </a:rPr>
              <a:t>džaniben</a:t>
            </a:r>
            <a:r>
              <a:rPr lang="cs-CZ" sz="2000" dirty="0" smtClean="0">
                <a:solidFill>
                  <a:schemeClr val="tx1"/>
                </a:solidFill>
              </a:rPr>
              <a:t>, 2004,      č. </a:t>
            </a:r>
            <a:r>
              <a:rPr lang="cs-CZ" sz="2000" dirty="0" err="1" smtClean="0">
                <a:solidFill>
                  <a:schemeClr val="tx1"/>
                </a:solidFill>
              </a:rPr>
              <a:t>jevend</a:t>
            </a:r>
            <a:r>
              <a:rPr lang="cs-CZ" sz="2000" dirty="0" smtClean="0">
                <a:solidFill>
                  <a:schemeClr val="tx1"/>
                </a:solidFill>
              </a:rPr>
              <a:t>, s. 64.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Jakoubek M. – Poduška, O. (</a:t>
            </a:r>
            <a:r>
              <a:rPr lang="cs-CZ" sz="2000" b="1" dirty="0" err="1" smtClean="0">
                <a:solidFill>
                  <a:schemeClr val="tx1"/>
                </a:solidFill>
              </a:rPr>
              <a:t>eds</a:t>
            </a:r>
            <a:r>
              <a:rPr lang="cs-CZ" sz="2000" b="1" dirty="0" smtClean="0">
                <a:solidFill>
                  <a:schemeClr val="tx1"/>
                </a:solidFill>
              </a:rPr>
              <a:t>.)</a:t>
            </a:r>
            <a:r>
              <a:rPr lang="cs-CZ" sz="2000" dirty="0" smtClean="0">
                <a:solidFill>
                  <a:schemeClr val="tx1"/>
                </a:solidFill>
              </a:rPr>
              <a:t>: Romské osady v kulturologické perspektivě. Brno: Doplněk, 2003.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Kaleja</a:t>
            </a:r>
            <a:r>
              <a:rPr lang="cs-CZ" sz="2000" b="1" dirty="0" smtClean="0">
                <a:solidFill>
                  <a:schemeClr val="tx1"/>
                </a:solidFill>
              </a:rPr>
              <a:t>, M. – Knejp, J. (</a:t>
            </a:r>
            <a:r>
              <a:rPr lang="cs-CZ" sz="2000" b="1" dirty="0" err="1" smtClean="0">
                <a:solidFill>
                  <a:schemeClr val="tx1"/>
                </a:solidFill>
              </a:rPr>
              <a:t>eds</a:t>
            </a:r>
            <a:r>
              <a:rPr lang="cs-CZ" sz="2000" b="1" dirty="0" smtClean="0">
                <a:solidFill>
                  <a:schemeClr val="tx1"/>
                </a:solidFill>
              </a:rPr>
              <a:t>.)</a:t>
            </a:r>
            <a:r>
              <a:rPr lang="cs-CZ" sz="2000" dirty="0" smtClean="0">
                <a:solidFill>
                  <a:schemeClr val="tx1"/>
                </a:solidFill>
              </a:rPr>
              <a:t>: Mluvme o Romech. Aven </a:t>
            </a:r>
            <a:r>
              <a:rPr lang="cs-CZ" sz="2000" dirty="0" err="1" smtClean="0">
                <a:solidFill>
                  <a:schemeClr val="tx1"/>
                </a:solidFill>
              </a:rPr>
              <a:t>vakeras</a:t>
            </a:r>
            <a:r>
              <a:rPr lang="cs-CZ" sz="2000" dirty="0" smtClean="0">
                <a:solidFill>
                  <a:schemeClr val="tx1"/>
                </a:solidFill>
              </a:rPr>
              <a:t> pal o Roma.  Ostrava: Ostravská univerzita, 2009.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Bořkovcová</a:t>
            </a:r>
            <a:r>
              <a:rPr lang="cs-CZ" sz="2000" b="1" dirty="0" smtClean="0">
                <a:solidFill>
                  <a:schemeClr val="tx1"/>
                </a:solidFill>
              </a:rPr>
              <a:t>, M.</a:t>
            </a:r>
            <a:r>
              <a:rPr lang="cs-CZ" sz="2000" dirty="0" smtClean="0">
                <a:solidFill>
                  <a:schemeClr val="tx1"/>
                </a:solidFill>
              </a:rPr>
              <a:t>: Romský </a:t>
            </a:r>
            <a:r>
              <a:rPr lang="cs-CZ" sz="2000" dirty="0" err="1" smtClean="0">
                <a:solidFill>
                  <a:schemeClr val="tx1"/>
                </a:solidFill>
              </a:rPr>
              <a:t>etnolekt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češtiny. Případová studie. Praha: </a:t>
            </a:r>
            <a:r>
              <a:rPr lang="cs-CZ" sz="2000" dirty="0" err="1" smtClean="0">
                <a:solidFill>
                  <a:schemeClr val="tx1"/>
                </a:solidFill>
              </a:rPr>
              <a:t>Signeta</a:t>
            </a:r>
            <a:r>
              <a:rPr lang="cs-CZ" sz="2000" dirty="0" smtClean="0">
                <a:solidFill>
                  <a:schemeClr val="tx1"/>
                </a:solidFill>
              </a:rPr>
              <a:t>, 2006.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Poláková, J. – Danielová, H.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Kořeny – genderový výzkum zaměřený na romské ženy. Národopisná revue 15, 2005, č. 2,          s. 105–109.</a:t>
            </a:r>
          </a:p>
          <a:p>
            <a:r>
              <a:rPr lang="cs-CZ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Haragaľová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Rozhovory s brněnskými Romkami o jejich životě   (s přihlédnutím k metodologickým problémům výzkumu). Diplomová práce. Brno: Filozofická fakulta Masarykovy univerzity, Ústav evropské etnologie, 2002.</a:t>
            </a:r>
          </a:p>
          <a:p>
            <a:r>
              <a:rPr lang="cs-CZ" sz="2000" b="1" dirty="0" smtClean="0"/>
              <a:t>Poláková, J.</a:t>
            </a:r>
            <a:r>
              <a:rPr lang="cs-CZ" sz="2000" dirty="0" smtClean="0"/>
              <a:t>: Kapitoly ze současné </a:t>
            </a:r>
            <a:r>
              <a:rPr lang="cs-CZ" sz="2000" dirty="0" err="1" smtClean="0"/>
              <a:t>romistiky</a:t>
            </a:r>
            <a:r>
              <a:rPr lang="cs-CZ" sz="2000" dirty="0" smtClean="0"/>
              <a:t> (Sondy do historie, metodologie a terénní praxe). Dizertační práce. 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Brno: Filozofická fakulta Masarykovy univerzity, Ústav evropské etnologie, 2011.</a:t>
            </a:r>
          </a:p>
        </p:txBody>
      </p:sp>
    </p:spTree>
    <p:extLst>
      <p:ext uri="{BB962C8B-B14F-4D97-AF65-F5344CB8AC3E}">
        <p14:creationId xmlns:p14="http://schemas.microsoft.com/office/powerpoint/2010/main" val="7614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Kvantitativní metoda:</a:t>
            </a:r>
          </a:p>
          <a:p>
            <a:pPr>
              <a:buFontTx/>
              <a:buChar char="-"/>
            </a:pPr>
            <a:r>
              <a:rPr lang="cs-CZ" dirty="0" smtClean="0"/>
              <a:t>doplňková, nepřesná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dlišné chápání obsahu otázek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Komparativní metoda: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ezi </a:t>
            </a:r>
            <a:r>
              <a:rPr lang="cs-CZ" dirty="0" err="1" smtClean="0"/>
              <a:t>subetnickými</a:t>
            </a:r>
            <a:r>
              <a:rPr lang="cs-CZ" dirty="0" smtClean="0"/>
              <a:t> skupinami</a:t>
            </a:r>
          </a:p>
          <a:p>
            <a:pPr>
              <a:buFontTx/>
              <a:buChar char="-"/>
            </a:pPr>
            <a:r>
              <a:rPr lang="cs-CZ" dirty="0" smtClean="0"/>
              <a:t>Romové x </a:t>
            </a:r>
            <a:r>
              <a:rPr lang="cs-CZ" dirty="0" err="1" smtClean="0"/>
              <a:t>neromové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48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Oral </a:t>
            </a:r>
            <a:r>
              <a:rPr lang="cs-CZ" dirty="0" err="1" smtClean="0"/>
              <a:t>history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subjektivní postoj jedince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 o</a:t>
            </a:r>
            <a:r>
              <a:rPr lang="cs-CZ" dirty="0" smtClean="0"/>
              <a:t>pakovaný rozhovor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>
                <a:sym typeface="Wingdings" panose="05000000000000000000" pitchFamily="2" charset="2"/>
              </a:rPr>
              <a:t> interview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 smtClean="0">
                <a:sym typeface="Wingdings" panose="05000000000000000000" pitchFamily="2" charset="2"/>
              </a:rPr>
              <a:t> životní příběh (chronologický, </a:t>
            </a:r>
            <a:r>
              <a:rPr lang="cs-CZ" dirty="0" err="1" smtClean="0">
                <a:sym typeface="Wingdings" panose="05000000000000000000" pitchFamily="2" charset="2"/>
              </a:rPr>
              <a:t>stru</a:t>
            </a:r>
            <a:r>
              <a:rPr lang="cs-CZ" dirty="0" smtClean="0">
                <a:sym typeface="Wingdings" panose="05000000000000000000" pitchFamily="2" charset="2"/>
              </a:rPr>
              <a:t>-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 </a:t>
            </a:r>
            <a:r>
              <a:rPr lang="cs-CZ" dirty="0" smtClean="0">
                <a:sym typeface="Wingdings" panose="05000000000000000000" pitchFamily="2" charset="2"/>
              </a:rPr>
              <a:t>    </a:t>
            </a:r>
            <a:r>
              <a:rPr lang="cs-CZ" dirty="0" err="1" smtClean="0">
                <a:sym typeface="Wingdings" panose="05000000000000000000" pitchFamily="2" charset="2"/>
              </a:rPr>
              <a:t>kturovaný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9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r>
              <a:rPr lang="cs-CZ" altLang="cs-CZ" b="1" dirty="0" smtClean="0"/>
              <a:t>Specifika výzkumu</a:t>
            </a:r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endParaRPr lang="cs-CZ" alt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etnocentrický pohled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utnost základních informací</a:t>
            </a:r>
          </a:p>
          <a:p>
            <a:pPr>
              <a:buFontTx/>
              <a:buChar char="-"/>
            </a:pPr>
            <a:r>
              <a:rPr lang="cs-CZ" dirty="0" smtClean="0"/>
              <a:t>Desatero doporučení pro návštěvníky romských osad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Před rozhovorem:</a:t>
            </a:r>
          </a:p>
          <a:p>
            <a:pPr>
              <a:buFontTx/>
              <a:buChar char="-"/>
            </a:pPr>
            <a:r>
              <a:rPr lang="cs-CZ" dirty="0" smtClean="0"/>
              <a:t>vytipování </a:t>
            </a:r>
            <a:r>
              <a:rPr lang="cs-CZ" dirty="0" err="1" smtClean="0"/>
              <a:t>narátora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doprovodná osoba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ohodnutí termínu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2657"/>
            <a:ext cx="8229600" cy="5822082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relativita pravidel slušného chování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pozdrav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tykání x vykání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pohostinnost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cs-CZ" sz="2800" dirty="0" smtClean="0">
                <a:sym typeface="Wingdings" panose="05000000000000000000" pitchFamily="2" charset="2"/>
              </a:rPr>
              <a:t> děkuji, prosím</a:t>
            </a:r>
          </a:p>
          <a:p>
            <a:pPr marL="0" indent="0">
              <a:buNone/>
            </a:pPr>
            <a:endParaRPr lang="cs-CZ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2800" dirty="0" smtClean="0"/>
          </a:p>
          <a:p>
            <a:endParaRPr lang="cs-CZ" altLang="cs-CZ" sz="2800" dirty="0" smtClean="0"/>
          </a:p>
          <a:p>
            <a:pPr>
              <a:buFontTx/>
              <a:buNone/>
            </a:pPr>
            <a:r>
              <a:rPr lang="cs-CZ" altLang="cs-CZ" dirty="0"/>
              <a:t>	</a:t>
            </a:r>
          </a:p>
        </p:txBody>
      </p:sp>
      <p:pic>
        <p:nvPicPr>
          <p:cNvPr id="8" name="Picture 5" descr="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890293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ym typeface="Wingdings" panose="05000000000000000000" pitchFamily="2" charset="2"/>
              </a:rPr>
              <a:t>Při rozhovoru: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vztah Rom x </a:t>
            </a:r>
            <a:r>
              <a:rPr lang="cs-CZ" dirty="0" err="1" smtClean="0">
                <a:sym typeface="Wingdings" panose="05000000000000000000" pitchFamily="2" charset="2"/>
              </a:rPr>
              <a:t>nerom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vztah muž x žena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věkový rozdíl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záznamová technika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jiné osoby</a:t>
            </a:r>
          </a:p>
          <a:p>
            <a:endParaRPr lang="cs-CZ" dirty="0"/>
          </a:p>
        </p:txBody>
      </p:sp>
      <p:pic>
        <p:nvPicPr>
          <p:cNvPr id="4" name="Picture 5" descr="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2"/>
            <a:ext cx="9144000" cy="68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68"/>
            <a:ext cx="9144000" cy="68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Faktory ovlivňující obsah rozhovoru: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paměť </a:t>
            </a:r>
            <a:r>
              <a:rPr lang="cs-CZ" altLang="cs-CZ" sz="2800" dirty="0" err="1" smtClean="0"/>
              <a:t>narátora</a:t>
            </a:r>
            <a:endParaRPr lang="cs-CZ" altLang="cs-CZ" sz="28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 smtClean="0"/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krátkodobá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ym typeface="Wingdings" panose="05000000000000000000" pitchFamily="2" charset="2"/>
              </a:rPr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střednědobá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ym typeface="Wingdings" panose="05000000000000000000" pitchFamily="2" charset="2"/>
              </a:rPr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dlouhodobá (epizodická, sémantická)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ym typeface="Wingdings" panose="05000000000000000000" pitchFamily="2" charset="2"/>
              </a:rPr>
              <a:t>	</a:t>
            </a:r>
            <a:r>
              <a:rPr lang="cs-CZ" altLang="cs-CZ" sz="2800" dirty="0" smtClean="0">
                <a:sym typeface="Wingdings" panose="05000000000000000000" pitchFamily="2" charset="2"/>
              </a:rPr>
              <a:t> selektivní</a:t>
            </a:r>
            <a:endParaRPr lang="cs-CZ" altLang="cs-CZ" sz="28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určení času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u</a:t>
            </a:r>
            <a:r>
              <a:rPr lang="cs-CZ" altLang="cs-CZ" sz="2800" dirty="0" smtClean="0"/>
              <a:t>rčení místa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u</a:t>
            </a:r>
            <a:r>
              <a:rPr lang="cs-CZ" altLang="cs-CZ" sz="2800" dirty="0" smtClean="0"/>
              <a:t>rčení osob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různé druhy pravdy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Faktory ovlivňují formu rozhovoru: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j</a:t>
            </a:r>
            <a:r>
              <a:rPr lang="cs-CZ" altLang="cs-CZ" sz="2800" dirty="0" smtClean="0"/>
              <a:t>azyková bariéra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800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altLang="cs-CZ" dirty="0" smtClean="0"/>
              <a:t>Po rozhovoru:</a:t>
            </a:r>
          </a:p>
          <a:p>
            <a:pPr>
              <a:buFontTx/>
              <a:buChar char="-"/>
            </a:pPr>
            <a:r>
              <a:rPr lang="cs-CZ" altLang="cs-CZ" dirty="0" smtClean="0"/>
              <a:t>orientace </a:t>
            </a:r>
            <a:r>
              <a:rPr lang="cs-CZ" altLang="cs-CZ" dirty="0"/>
              <a:t>ve vystupujících </a:t>
            </a:r>
            <a:r>
              <a:rPr lang="cs-CZ" altLang="cs-CZ" dirty="0" smtClean="0"/>
              <a:t>osobách</a:t>
            </a:r>
          </a:p>
          <a:p>
            <a:pPr>
              <a:buFontTx/>
              <a:buChar char="-"/>
            </a:pPr>
            <a:endParaRPr lang="cs-CZ" altLang="cs-CZ" dirty="0"/>
          </a:p>
        </p:txBody>
      </p:sp>
      <p:pic>
        <p:nvPicPr>
          <p:cNvPr id="15365" name="Picture 5" descr="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7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Literatura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8574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Hendl</a:t>
            </a:r>
            <a:r>
              <a:rPr lang="cs-C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Kvalitativní výzkum. Základní teorie, metody a aplikace. Praha: Portál, s. r. o., 2008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Punch</a:t>
            </a:r>
            <a:r>
              <a:rPr lang="cs-C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 </a:t>
            </a:r>
            <a:r>
              <a:rPr lang="cs-C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</a:t>
            </a:r>
            <a:r>
              <a:rPr 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Základy kvantitativního šetření. Praha: Portál, s. r. o., 2008.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Vaněk, M.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Orální historie ve výzkumu soudobých dějin. Praha: Ústav pro soudobé dějiny AV ČR, Centrum orální historie, 2004.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Vaněk, M. – Mücke, P. – Pelikánová, H.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Naslouchat hlasům paměti. Teoretické a praktické aspekty orální historie. Praha: Ústav pro soudobé dějiny, 2007.</a:t>
            </a:r>
          </a:p>
          <a:p>
            <a:r>
              <a:rPr lang="cs-CZ" sz="2000" b="1" dirty="0" smtClean="0"/>
              <a:t>Vaněk, M. – Mücke, P.</a:t>
            </a:r>
            <a:r>
              <a:rPr lang="cs-CZ" sz="2000" dirty="0" smtClean="0"/>
              <a:t>: Třetí strana trojúhelníku. Teorie a praxe orální historie. Praha: 2011.</a:t>
            </a:r>
          </a:p>
          <a:p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Kužel, S. (</a:t>
            </a:r>
            <a:r>
              <a:rPr lang="cs-CZ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</a:t>
            </a:r>
            <a:r>
              <a:rPr lang="cs-CZ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Terénní výzkum integrace a segregace : týmový monitoring situace obcí s romskými sídly v SR a studentské výzkumy v 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ČR. Plze</a:t>
            </a:r>
            <a:r>
              <a:rPr lang="cs-CZ" sz="2000" dirty="0" smtClean="0"/>
              <a:t>ň: 2000.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Kusá, Z.</a:t>
            </a:r>
            <a:r>
              <a:rPr lang="cs-CZ" sz="2000" dirty="0" smtClean="0">
                <a:solidFill>
                  <a:schemeClr val="tx1"/>
                </a:solidFill>
              </a:rPr>
              <a:t>: Problém pravdivosti </a:t>
            </a:r>
            <a:r>
              <a:rPr lang="cs-CZ" sz="2000" dirty="0" err="1" smtClean="0">
                <a:solidFill>
                  <a:schemeClr val="tx1"/>
                </a:solidFill>
              </a:rPr>
              <a:t>informácií</a:t>
            </a:r>
            <a:r>
              <a:rPr lang="cs-CZ" sz="2000" dirty="0" smtClean="0">
                <a:solidFill>
                  <a:schemeClr val="tx1"/>
                </a:solidFill>
              </a:rPr>
              <a:t> v životopisných </a:t>
            </a:r>
            <a:r>
              <a:rPr lang="cs-CZ" sz="2000" dirty="0" err="1" smtClean="0">
                <a:solidFill>
                  <a:schemeClr val="tx1"/>
                </a:solidFill>
              </a:rPr>
              <a:t>rozprávaniach</a:t>
            </a:r>
            <a:r>
              <a:rPr lang="cs-CZ" sz="2000" dirty="0" smtClean="0">
                <a:solidFill>
                  <a:schemeClr val="tx1"/>
                </a:solidFill>
              </a:rPr>
              <a:t>. Genealogicko-heraldický hlas 5, 1995, č. 2, s. 17–20.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312</Words>
  <Application>Microsoft Office PowerPoint</Application>
  <PresentationFormat>Předvádění na obrazovce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Arial</vt:lpstr>
      <vt:lpstr>Výchozí návrh</vt:lpstr>
      <vt:lpstr>Metodologie</vt:lpstr>
      <vt:lpstr>Prezentace aplikace PowerPoint</vt:lpstr>
      <vt:lpstr>Prezentace aplikace PowerPoint</vt:lpstr>
      <vt:lpstr> Specifika výzkumu 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MRK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Romský národ a jeho kultura</dc:title>
  <dc:creator>Jana Poláková</dc:creator>
  <cp:lastModifiedBy>mzm</cp:lastModifiedBy>
  <cp:revision>15</cp:revision>
  <dcterms:created xsi:type="dcterms:W3CDTF">2009-10-02T11:09:10Z</dcterms:created>
  <dcterms:modified xsi:type="dcterms:W3CDTF">2015-02-23T08:18:57Z</dcterms:modified>
</cp:coreProperties>
</file>