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27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10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08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2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61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54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97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0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7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9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3EDDE-643D-46FF-BB6B-6A8059A4CC94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8900-9012-4FA6-86C0-18EBD4BAB3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85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Výboje za prvních chalífů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13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Král a jeho úřad byli považováni za integrální součást božího zákona a boží moudrosti. „Království je náboženství a náboženství je </a:t>
            </a:r>
            <a:r>
              <a:rPr lang="cs-CZ" dirty="0" smtClean="0"/>
              <a:t>království. </a:t>
            </a:r>
            <a:r>
              <a:rPr lang="cs-CZ" dirty="0"/>
              <a:t>To velmi dobře vysvětluje starověkou propojenost politiky a </a:t>
            </a:r>
            <a:r>
              <a:rPr lang="cs-CZ" dirty="0" smtClean="0"/>
              <a:t>náboženství, </a:t>
            </a:r>
            <a:r>
              <a:rPr lang="cs-CZ" dirty="0"/>
              <a:t>profánní a sakrální sféry.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2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Materiální prosperita </a:t>
            </a:r>
            <a:r>
              <a:rPr lang="cs-CZ" dirty="0" err="1"/>
              <a:t>sasánovského</a:t>
            </a:r>
            <a:r>
              <a:rPr lang="cs-CZ" dirty="0"/>
              <a:t> Íránu byla znakem toho, že sakrální království bylo ztělesněno v konkrétním králi. Pokud by „pravý král“, jenž měl i potřebné znalosti kněze, nevládl, znamenalo by to různé </a:t>
            </a:r>
            <a:r>
              <a:rPr lang="cs-CZ" dirty="0" smtClean="0"/>
              <a:t>katastrofy.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Charakteristikou </a:t>
            </a:r>
            <a:r>
              <a:rPr lang="cs-CZ" dirty="0" err="1" smtClean="0"/>
              <a:t>sásánovského</a:t>
            </a:r>
            <a:r>
              <a:rPr lang="cs-CZ" dirty="0" smtClean="0"/>
              <a:t> </a:t>
            </a:r>
            <a:r>
              <a:rPr lang="cs-CZ" dirty="0"/>
              <a:t>sakrálního království byl stejně tak jako všude jinde boj proti zlu ve světě. Věřilo se, že bůh zla </a:t>
            </a:r>
            <a:r>
              <a:rPr lang="cs-CZ" dirty="0" err="1"/>
              <a:t>Ahrimání</a:t>
            </a:r>
            <a:r>
              <a:rPr lang="cs-CZ" dirty="0"/>
              <a:t> nejvíce bojuje proti spojení královské vznešenosti </a:t>
            </a:r>
            <a:r>
              <a:rPr lang="cs-CZ" dirty="0" smtClean="0"/>
              <a:t> </a:t>
            </a:r>
            <a:r>
              <a:rPr lang="cs-CZ" dirty="0"/>
              <a:t>a dobrého náboženství v jedné osobě, protože mu nejvíce škodí, jsou-li  v tomto světě moc a náboženství spojeny v dobrém </a:t>
            </a:r>
            <a:r>
              <a:rPr lang="cs-CZ" dirty="0" err="1"/>
              <a:t>mazdovském</a:t>
            </a:r>
            <a:r>
              <a:rPr lang="cs-CZ" dirty="0"/>
              <a:t> králi. Když se tyto dvě mohutnosti propojí v jedné osobě, svět a všechna jeho stvoření jsou </a:t>
            </a:r>
            <a:r>
              <a:rPr lang="cs-CZ" dirty="0" err="1"/>
              <a:t>štastná</a:t>
            </a:r>
            <a:r>
              <a:rPr lang="cs-CZ" dirty="0"/>
              <a:t> a lidstvo vzkvétá</a:t>
            </a:r>
            <a:r>
              <a:rPr lang="cs-CZ" dirty="0" smtClean="0"/>
              <a:t>… </a:t>
            </a:r>
            <a:r>
              <a:rPr lang="cs-CZ" dirty="0"/>
              <a:t>Sakrální královské mají </a:t>
            </a:r>
            <a:r>
              <a:rPr lang="cs-CZ" dirty="0" smtClean="0"/>
              <a:t> </a:t>
            </a:r>
            <a:r>
              <a:rPr lang="cs-CZ" dirty="0"/>
              <a:t>hrají nezastupitelnou roli v obnovení vesmíru.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89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perského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Basra a </a:t>
            </a:r>
            <a:r>
              <a:rPr lang="cs-CZ" dirty="0" err="1" smtClean="0"/>
              <a:t>Kúfa</a:t>
            </a:r>
            <a:endParaRPr lang="cs-CZ" dirty="0" smtClean="0"/>
          </a:p>
          <a:p>
            <a:r>
              <a:rPr lang="cs-CZ" dirty="0" smtClean="0"/>
              <a:t>Využití domácího obyvatelstva i jazyka ve správě</a:t>
            </a:r>
          </a:p>
          <a:p>
            <a:r>
              <a:rPr lang="cs-CZ" dirty="0" smtClean="0"/>
              <a:t>Otázka Lidí knihy</a:t>
            </a:r>
          </a:p>
          <a:p>
            <a:r>
              <a:rPr lang="cs-CZ" dirty="0" smtClean="0"/>
              <a:t>I muslimové se postupně usazují na půdě</a:t>
            </a:r>
          </a:p>
          <a:p>
            <a:r>
              <a:rPr lang="cs-CZ" dirty="0" err="1" smtClean="0"/>
              <a:t>Zakát</a:t>
            </a:r>
            <a:r>
              <a:rPr lang="cs-CZ" dirty="0" smtClean="0"/>
              <a:t> a </a:t>
            </a:r>
            <a:r>
              <a:rPr lang="cs-CZ" dirty="0" err="1" smtClean="0"/>
              <a:t>sadaka</a:t>
            </a:r>
            <a:endParaRPr lang="cs-CZ" dirty="0" smtClean="0"/>
          </a:p>
          <a:p>
            <a:r>
              <a:rPr lang="cs-CZ" dirty="0" smtClean="0"/>
              <a:t>Sídelní město Damašek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41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Egypt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Počátky dobývání: 639/40</a:t>
            </a:r>
          </a:p>
          <a:p>
            <a:r>
              <a:rPr lang="cs-CZ" dirty="0" err="1" smtClean="0"/>
              <a:t>Amr</a:t>
            </a:r>
            <a:r>
              <a:rPr lang="cs-CZ" dirty="0" smtClean="0"/>
              <a:t> </a:t>
            </a:r>
            <a:r>
              <a:rPr lang="cs-CZ" dirty="0" err="1" smtClean="0"/>
              <a:t>ibn</a:t>
            </a:r>
            <a:r>
              <a:rPr lang="cs-CZ" dirty="0" smtClean="0"/>
              <a:t> al </a:t>
            </a:r>
            <a:r>
              <a:rPr lang="cs-CZ" dirty="0" err="1" smtClean="0"/>
              <a:t>Ás</a:t>
            </a:r>
            <a:endParaRPr lang="cs-CZ" dirty="0" smtClean="0"/>
          </a:p>
          <a:p>
            <a:r>
              <a:rPr lang="cs-CZ" dirty="0" smtClean="0"/>
              <a:t>642 získání Alexandrie</a:t>
            </a:r>
          </a:p>
          <a:p>
            <a:r>
              <a:rPr lang="cs-CZ" dirty="0" smtClean="0"/>
              <a:t>Z </a:t>
            </a:r>
            <a:r>
              <a:rPr lang="cs-CZ" dirty="0" smtClean="0"/>
              <a:t>Egypta </a:t>
            </a:r>
            <a:r>
              <a:rPr lang="cs-CZ" dirty="0" smtClean="0"/>
              <a:t>tažení na západ (Berbeři)</a:t>
            </a:r>
          </a:p>
          <a:p>
            <a:r>
              <a:rPr lang="cs-CZ" dirty="0" smtClean="0"/>
              <a:t>711 jsou muslimové u Gibraltaru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45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ve vizigótském království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Boje o trůn</a:t>
            </a:r>
          </a:p>
          <a:p>
            <a:r>
              <a:rPr lang="cs-CZ" dirty="0" smtClean="0"/>
              <a:t>Důsledky feudalizace</a:t>
            </a:r>
          </a:p>
          <a:p>
            <a:r>
              <a:rPr lang="cs-CZ" dirty="0" smtClean="0"/>
              <a:t>Nespokojenost židovského obyvatelstva</a:t>
            </a:r>
          </a:p>
          <a:p>
            <a:r>
              <a:rPr lang="cs-CZ" dirty="0" smtClean="0"/>
              <a:t>Vojevůdce </a:t>
            </a:r>
            <a:r>
              <a:rPr lang="cs-CZ" dirty="0" err="1" smtClean="0"/>
              <a:t>Tarík</a:t>
            </a:r>
            <a:r>
              <a:rPr lang="cs-CZ" dirty="0" smtClean="0"/>
              <a:t> (</a:t>
            </a:r>
            <a:r>
              <a:rPr lang="cs-CZ" dirty="0" err="1" smtClean="0"/>
              <a:t>maulá</a:t>
            </a:r>
            <a:r>
              <a:rPr lang="cs-CZ" smtClean="0"/>
              <a:t>).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:\Users\827\Pictures\Age_of_Calip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2" y="1225825"/>
            <a:ext cx="8685715" cy="440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5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Palestina a Sýrie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Dobytí Gazy</a:t>
            </a:r>
          </a:p>
          <a:p>
            <a:r>
              <a:rPr lang="cs-CZ" dirty="0" smtClean="0"/>
              <a:t>634 </a:t>
            </a:r>
            <a:r>
              <a:rPr lang="cs-CZ" dirty="0" err="1" smtClean="0"/>
              <a:t>Adžnádajn</a:t>
            </a:r>
            <a:r>
              <a:rPr lang="cs-CZ" dirty="0" smtClean="0"/>
              <a:t>: porážka byzantského vojevůdce, bratra císaře </a:t>
            </a:r>
            <a:r>
              <a:rPr lang="cs-CZ" dirty="0" err="1" smtClean="0"/>
              <a:t>Hérakleia</a:t>
            </a:r>
            <a:endParaRPr lang="cs-CZ" dirty="0" smtClean="0"/>
          </a:p>
          <a:p>
            <a:r>
              <a:rPr lang="cs-CZ" dirty="0" smtClean="0"/>
              <a:t> 634 bitva na řece </a:t>
            </a:r>
            <a:r>
              <a:rPr lang="cs-CZ" dirty="0" err="1" smtClean="0"/>
              <a:t>Jarmúku</a:t>
            </a:r>
            <a:r>
              <a:rPr lang="cs-CZ" dirty="0" smtClean="0"/>
              <a:t>, poté pád Damašku</a:t>
            </a:r>
          </a:p>
          <a:p>
            <a:r>
              <a:rPr lang="cs-CZ" dirty="0" smtClean="0"/>
              <a:t>638 Jeruzalém (záchrana kříže)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28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dobytých území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Původně muslimové neobdělávají půdu</a:t>
            </a:r>
          </a:p>
          <a:p>
            <a:r>
              <a:rPr lang="cs-CZ" dirty="0" err="1" smtClean="0"/>
              <a:t>Džizja</a:t>
            </a:r>
            <a:r>
              <a:rPr lang="cs-CZ" dirty="0" smtClean="0"/>
              <a:t> a </a:t>
            </a:r>
            <a:r>
              <a:rPr lang="cs-CZ" dirty="0" err="1" smtClean="0"/>
              <a:t>charádž</a:t>
            </a:r>
            <a:endParaRPr lang="cs-CZ" dirty="0" smtClean="0"/>
          </a:p>
          <a:p>
            <a:r>
              <a:rPr lang="cs-CZ" dirty="0" smtClean="0"/>
              <a:t>Rozdělení dobyté oblasti na: Palestinu, Jordánsko, Damašek a oblast a </a:t>
            </a:r>
            <a:r>
              <a:rPr lang="cs-CZ" dirty="0" err="1" smtClean="0"/>
              <a:t>Emesy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10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výboje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Římská provincie </a:t>
            </a:r>
            <a:r>
              <a:rPr lang="cs-CZ" dirty="0" err="1" smtClean="0"/>
              <a:t>Mosopotamia</a:t>
            </a:r>
            <a:endParaRPr lang="cs-CZ" dirty="0" smtClean="0"/>
          </a:p>
          <a:p>
            <a:r>
              <a:rPr lang="cs-CZ" dirty="0" smtClean="0"/>
              <a:t>Zakavkazí</a:t>
            </a:r>
          </a:p>
          <a:p>
            <a:r>
              <a:rPr lang="cs-CZ" dirty="0" smtClean="0"/>
              <a:t>Vpády do M. Asie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40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Users\827\Desktop\SN mapy\mapa 1 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02"/>
            <a:ext cx="9144000" cy="66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05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637-650 (</a:t>
            </a:r>
            <a:r>
              <a:rPr lang="cs-CZ" dirty="0" err="1" smtClean="0"/>
              <a:t>Umar</a:t>
            </a:r>
            <a:r>
              <a:rPr lang="cs-CZ" dirty="0" smtClean="0"/>
              <a:t> a </a:t>
            </a:r>
            <a:r>
              <a:rPr lang="cs-CZ" dirty="0" err="1" smtClean="0"/>
              <a:t>Uthmán</a:t>
            </a:r>
            <a:r>
              <a:rPr lang="cs-CZ" dirty="0" smtClean="0"/>
              <a:t>)</a:t>
            </a:r>
          </a:p>
          <a:p>
            <a:r>
              <a:rPr lang="cs-CZ" dirty="0" smtClean="0"/>
              <a:t>Vojevůdce </a:t>
            </a:r>
            <a:r>
              <a:rPr lang="cs-CZ" dirty="0" err="1" smtClean="0"/>
              <a:t>Chalíd</a:t>
            </a:r>
            <a:r>
              <a:rPr lang="cs-CZ" dirty="0" smtClean="0"/>
              <a:t> </a:t>
            </a:r>
            <a:r>
              <a:rPr lang="cs-CZ" dirty="0" err="1" smtClean="0"/>
              <a:t>ibn</a:t>
            </a:r>
            <a:r>
              <a:rPr lang="cs-CZ" dirty="0" smtClean="0"/>
              <a:t> </a:t>
            </a:r>
            <a:r>
              <a:rPr lang="cs-CZ" dirty="0" err="1" smtClean="0"/>
              <a:t>Valíd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2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Perští </a:t>
            </a:r>
            <a:r>
              <a:rPr lang="cs-CZ" dirty="0" err="1" smtClean="0"/>
              <a:t>Sásánovci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Další „staroorientální vliv“</a:t>
            </a:r>
          </a:p>
          <a:p>
            <a:r>
              <a:rPr lang="cs-CZ" dirty="0"/>
              <a:t>Silná helénizace </a:t>
            </a:r>
            <a:r>
              <a:rPr lang="cs-CZ" dirty="0" err="1"/>
              <a:t>parthské</a:t>
            </a:r>
            <a:r>
              <a:rPr lang="cs-CZ" dirty="0"/>
              <a:t> říše poněkud narušila typické mezopotámské tradice, ale </a:t>
            </a:r>
            <a:r>
              <a:rPr lang="cs-CZ" dirty="0" err="1"/>
              <a:t>sasánovská</a:t>
            </a:r>
            <a:r>
              <a:rPr lang="cs-CZ" dirty="0"/>
              <a:t> Persie se k nim zase vrátila, Dárcem království byl nejvyšší dobrý bůh </a:t>
            </a:r>
            <a:r>
              <a:rPr lang="cs-CZ" dirty="0" err="1"/>
              <a:t>zoroastrovského</a:t>
            </a:r>
            <a:r>
              <a:rPr lang="cs-CZ" dirty="0"/>
              <a:t> panteonu, </a:t>
            </a:r>
            <a:r>
              <a:rPr lang="cs-CZ" dirty="0" err="1"/>
              <a:t>Ahura-mazda</a:t>
            </a:r>
            <a:r>
              <a:rPr lang="cs-CZ" dirty="0"/>
              <a:t>. Titul král králů (v jazyce </a:t>
            </a:r>
            <a:r>
              <a:rPr lang="cs-CZ" dirty="0" err="1"/>
              <a:t>pahlaví</a:t>
            </a:r>
            <a:r>
              <a:rPr lang="cs-CZ" dirty="0"/>
              <a:t> </a:t>
            </a:r>
            <a:r>
              <a:rPr lang="cs-CZ" dirty="0" err="1"/>
              <a:t>Shahan-shah</a:t>
            </a:r>
            <a:r>
              <a:rPr lang="cs-CZ" dirty="0"/>
              <a:t>) přešel ovšem k </a:t>
            </a:r>
            <a:r>
              <a:rPr lang="cs-CZ" dirty="0" err="1"/>
              <a:t>Sasánovcům</a:t>
            </a:r>
            <a:r>
              <a:rPr lang="cs-CZ" dirty="0"/>
              <a:t> od </a:t>
            </a:r>
            <a:r>
              <a:rPr lang="cs-CZ" dirty="0" err="1"/>
              <a:t>Parhů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55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Sasánovští</a:t>
            </a:r>
            <a:r>
              <a:rPr lang="cs-CZ" dirty="0"/>
              <a:t> králové byli nejvyššími reprezentanty </a:t>
            </a:r>
            <a:r>
              <a:rPr lang="cs-CZ" dirty="0" err="1"/>
              <a:t>Ahura</a:t>
            </a:r>
            <a:r>
              <a:rPr lang="cs-CZ" dirty="0"/>
              <a:t> Mazdy na zemi. Ten jim uděloval královskou  vznešenost, ale věřilo se také, že král pochází z linie bohů. Království bylo chápáno jako darované bohem a posvátné, král je v </a:t>
            </a:r>
            <a:r>
              <a:rPr lang="cs-CZ" dirty="0" err="1"/>
              <a:t>novoperské</a:t>
            </a:r>
            <a:r>
              <a:rPr lang="cs-CZ" dirty="0"/>
              <a:t> říši nedotknutelný,  ale nikdy tu není chápán jako vtělení boha. Sakrální království, jehož původ je božský, se na zemi manifestuje v osobě dobrého a spravedlivého krále. </a:t>
            </a:r>
          </a:p>
        </p:txBody>
      </p:sp>
    </p:spTree>
    <p:extLst>
      <p:ext uri="{BB962C8B-B14F-4D97-AF65-F5344CB8AC3E}">
        <p14:creationId xmlns:p14="http://schemas.microsoft.com/office/powerpoint/2010/main" val="362058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Král měl v Íránu politickou i myticko-rituální roli – v té druhé vystupoval jako ochránce stvořeného světa a božího zákona na zemi a tedy v úloze ochránce světového řádu. Ten byl chráněn též pomocí dodržování </a:t>
            </a:r>
            <a:r>
              <a:rPr lang="cs-CZ" dirty="0" err="1"/>
              <a:t>Zaratchuštrových</a:t>
            </a:r>
            <a:r>
              <a:rPr lang="cs-CZ" dirty="0"/>
              <a:t> předpisů pro společnost.  Materiální prosperita </a:t>
            </a:r>
            <a:r>
              <a:rPr lang="cs-CZ" dirty="0" err="1"/>
              <a:t>sasánovského</a:t>
            </a:r>
            <a:r>
              <a:rPr lang="cs-CZ" dirty="0"/>
              <a:t> Íránu byla znakem toho, že sakrální království bylo ztělesněno v konkrétním králi. Pokud by „pravý král“, jenž měl i potřebné znalosti kněze, nevládl, znamenalo by to různé </a:t>
            </a:r>
            <a:r>
              <a:rPr lang="cs-CZ" dirty="0" smtClean="0"/>
              <a:t>katastrofy</a:t>
            </a:r>
            <a:r>
              <a:rPr lang="cs-CZ" dirty="0"/>
              <a:t>.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6767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277</Words>
  <Application>Microsoft Office PowerPoint</Application>
  <PresentationFormat>Předvádění na obrazovce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Výboje za prvních chalífů</vt:lpstr>
      <vt:lpstr>Palestina a Sýrie</vt:lpstr>
      <vt:lpstr>Správa dobytých území</vt:lpstr>
      <vt:lpstr>Další výboje</vt:lpstr>
      <vt:lpstr>Prezentace aplikace PowerPoint</vt:lpstr>
      <vt:lpstr>Persie</vt:lpstr>
      <vt:lpstr>Perští Sásánovci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Správa perského území</vt:lpstr>
      <vt:lpstr>Egypt</vt:lpstr>
      <vt:lpstr>Situace ve vizigótském království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Výboje za prvních chalífů</dc:title>
  <dc:creator>Jarmila Bednaříková</dc:creator>
  <cp:lastModifiedBy>Jarmila Bednaříková</cp:lastModifiedBy>
  <cp:revision>9</cp:revision>
  <dcterms:created xsi:type="dcterms:W3CDTF">2015-02-17T09:44:03Z</dcterms:created>
  <dcterms:modified xsi:type="dcterms:W3CDTF">2015-02-18T12:54:24Z</dcterms:modified>
</cp:coreProperties>
</file>