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61" r:id="rId3"/>
    <p:sldId id="276" r:id="rId4"/>
    <p:sldId id="280" r:id="rId5"/>
    <p:sldId id="281" r:id="rId6"/>
    <p:sldId id="278" r:id="rId7"/>
    <p:sldId id="279" r:id="rId8"/>
    <p:sldId id="263" r:id="rId9"/>
    <p:sldId id="259" r:id="rId10"/>
    <p:sldId id="274" r:id="rId11"/>
    <p:sldId id="282" r:id="rId12"/>
    <p:sldId id="303" r:id="rId13"/>
    <p:sldId id="283" r:id="rId14"/>
    <p:sldId id="304" r:id="rId15"/>
    <p:sldId id="284" r:id="rId16"/>
    <p:sldId id="285" r:id="rId17"/>
    <p:sldId id="288" r:id="rId18"/>
    <p:sldId id="289" r:id="rId19"/>
    <p:sldId id="293" r:id="rId20"/>
    <p:sldId id="294" r:id="rId21"/>
    <p:sldId id="295" r:id="rId22"/>
    <p:sldId id="296" r:id="rId23"/>
    <p:sldId id="297" r:id="rId24"/>
    <p:sldId id="298" r:id="rId25"/>
    <p:sldId id="305" r:id="rId26"/>
    <p:sldId id="300" r:id="rId27"/>
    <p:sldId id="301" r:id="rId28"/>
    <p:sldId id="302" r:id="rId2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4660"/>
  </p:normalViewPr>
  <p:slideViewPr>
    <p:cSldViewPr>
      <p:cViewPr varScale="1">
        <p:scale>
          <a:sx n="69" d="100"/>
          <a:sy n="69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A18CB9-5651-4E64-A5EC-47B6A302041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E64D6DB-5FE1-4E70-ABE9-525C18DDBF74}">
      <dgm:prSet phldrT="[Text]" custT="1"/>
      <dgm:spPr/>
      <dgm:t>
        <a:bodyPr/>
        <a:lstStyle/>
        <a:p>
          <a:r>
            <a:rPr lang="cs-CZ" sz="1800" b="1" dirty="0" smtClean="0"/>
            <a:t>Redukce informací</a:t>
          </a:r>
          <a:endParaRPr lang="cs-CZ" sz="1800" b="1" dirty="0"/>
        </a:p>
      </dgm:t>
    </dgm:pt>
    <dgm:pt modelId="{4493AE34-793B-44ED-BD13-1DA3F4FD27D1}" type="parTrans" cxnId="{F8919436-E1FD-4E37-95CE-C5F9659EBFF4}">
      <dgm:prSet/>
      <dgm:spPr/>
      <dgm:t>
        <a:bodyPr/>
        <a:lstStyle/>
        <a:p>
          <a:endParaRPr lang="cs-CZ"/>
        </a:p>
      </dgm:t>
    </dgm:pt>
    <dgm:pt modelId="{29348771-171E-467A-9316-B604A5E85449}" type="sibTrans" cxnId="{F8919436-E1FD-4E37-95CE-C5F9659EBFF4}">
      <dgm:prSet/>
      <dgm:spPr/>
      <dgm:t>
        <a:bodyPr/>
        <a:lstStyle/>
        <a:p>
          <a:endParaRPr lang="cs-CZ"/>
        </a:p>
      </dgm:t>
    </dgm:pt>
    <dgm:pt modelId="{1B39F898-1F8D-4778-BA69-A6D2EB9C3D83}">
      <dgm:prSet phldrT="[Text]" custT="1"/>
      <dgm:spPr/>
      <dgm:t>
        <a:bodyPr/>
        <a:lstStyle/>
        <a:p>
          <a:r>
            <a:rPr lang="cs-CZ" sz="1800" b="1" dirty="0" err="1" smtClean="0"/>
            <a:t>Transfor</a:t>
          </a:r>
          <a:r>
            <a:rPr lang="cs-CZ" sz="1800" b="1" dirty="0" smtClean="0"/>
            <a:t>-mace informací</a:t>
          </a:r>
          <a:endParaRPr lang="cs-CZ" sz="1800" b="1" dirty="0"/>
        </a:p>
      </dgm:t>
    </dgm:pt>
    <dgm:pt modelId="{0B200FCF-EED6-43F2-934B-235640C111AA}" type="parTrans" cxnId="{9A94A5F7-8100-44D2-8069-FC3652DBE856}">
      <dgm:prSet/>
      <dgm:spPr/>
      <dgm:t>
        <a:bodyPr/>
        <a:lstStyle/>
        <a:p>
          <a:endParaRPr lang="cs-CZ"/>
        </a:p>
      </dgm:t>
    </dgm:pt>
    <dgm:pt modelId="{1E5F874A-BF2C-4D8B-8979-D24CF7920B3D}" type="sibTrans" cxnId="{9A94A5F7-8100-44D2-8069-FC3652DBE856}">
      <dgm:prSet/>
      <dgm:spPr/>
      <dgm:t>
        <a:bodyPr/>
        <a:lstStyle/>
        <a:p>
          <a:endParaRPr lang="cs-CZ"/>
        </a:p>
      </dgm:t>
    </dgm:pt>
    <dgm:pt modelId="{3FE72EBF-5DE8-43A6-A30C-9962D056CEF2}">
      <dgm:prSet phldrT="[Text]" custT="1"/>
      <dgm:spPr/>
      <dgm:t>
        <a:bodyPr/>
        <a:lstStyle/>
        <a:p>
          <a:r>
            <a:rPr lang="cs-CZ" sz="1800" b="1" dirty="0" smtClean="0"/>
            <a:t>Testování hypotéz</a:t>
          </a:r>
          <a:endParaRPr lang="cs-CZ" sz="1800" b="1" dirty="0"/>
        </a:p>
      </dgm:t>
    </dgm:pt>
    <dgm:pt modelId="{6553AAFB-1696-43BE-8FB3-C0DB8926B961}" type="parTrans" cxnId="{D001F250-DB03-40A3-89B4-F3F5138D0A54}">
      <dgm:prSet/>
      <dgm:spPr/>
      <dgm:t>
        <a:bodyPr/>
        <a:lstStyle/>
        <a:p>
          <a:endParaRPr lang="cs-CZ"/>
        </a:p>
      </dgm:t>
    </dgm:pt>
    <dgm:pt modelId="{F4403B85-E1AE-43F9-9EB7-5CBD01D22AA5}" type="sibTrans" cxnId="{D001F250-DB03-40A3-89B4-F3F5138D0A54}">
      <dgm:prSet/>
      <dgm:spPr/>
      <dgm:t>
        <a:bodyPr/>
        <a:lstStyle/>
        <a:p>
          <a:endParaRPr lang="cs-CZ"/>
        </a:p>
      </dgm:t>
    </dgm:pt>
    <dgm:pt modelId="{885555B8-13E0-4ED3-A0B4-DCC761F5427D}">
      <dgm:prSet custT="1"/>
      <dgm:spPr/>
      <dgm:t>
        <a:bodyPr/>
        <a:lstStyle/>
        <a:p>
          <a:r>
            <a:rPr lang="cs-CZ" sz="1800" b="1" dirty="0" smtClean="0"/>
            <a:t>Populace vzorku</a:t>
          </a:r>
          <a:endParaRPr lang="cs-CZ" sz="1800" b="1" dirty="0"/>
        </a:p>
      </dgm:t>
    </dgm:pt>
    <dgm:pt modelId="{FEFB5EDE-9070-463A-BE68-A55A5342CA5B}" type="parTrans" cxnId="{F28496B2-165F-4D70-A382-B4B9AA2BE833}">
      <dgm:prSet/>
      <dgm:spPr/>
    </dgm:pt>
    <dgm:pt modelId="{48A66D45-7520-4762-95CB-9885E36CDD65}" type="sibTrans" cxnId="{F28496B2-165F-4D70-A382-B4B9AA2BE833}">
      <dgm:prSet/>
      <dgm:spPr/>
    </dgm:pt>
    <dgm:pt modelId="{CC2C3FEE-4ACA-43E7-81DE-24AD65A73714}">
      <dgm:prSet custT="1"/>
      <dgm:spPr/>
      <dgm:t>
        <a:bodyPr/>
        <a:lstStyle/>
        <a:p>
          <a:r>
            <a:rPr lang="cs-CZ" sz="1800" b="1" dirty="0" smtClean="0"/>
            <a:t>Techniky sběru dat</a:t>
          </a:r>
          <a:endParaRPr lang="cs-CZ" sz="1800" b="1" dirty="0"/>
        </a:p>
      </dgm:t>
    </dgm:pt>
    <dgm:pt modelId="{236EB34D-D1A6-48D6-B722-9A4E6895DD8B}" type="parTrans" cxnId="{7DD84C1F-2577-4684-B566-0D4FFDC8B185}">
      <dgm:prSet/>
      <dgm:spPr/>
    </dgm:pt>
    <dgm:pt modelId="{9AC10198-B7B3-4BF7-81ED-D37B22A4E535}" type="sibTrans" cxnId="{7DD84C1F-2577-4684-B566-0D4FFDC8B185}">
      <dgm:prSet/>
      <dgm:spPr/>
    </dgm:pt>
    <dgm:pt modelId="{A256C6B6-3E36-4EAC-8AB3-C6CD0662FB42}" type="pres">
      <dgm:prSet presAssocID="{5EA18CB9-5651-4E64-A5EC-47B6A3020417}" presName="CompostProcess" presStyleCnt="0">
        <dgm:presLayoutVars>
          <dgm:dir/>
          <dgm:resizeHandles val="exact"/>
        </dgm:presLayoutVars>
      </dgm:prSet>
      <dgm:spPr/>
    </dgm:pt>
    <dgm:pt modelId="{72C73A4B-1AB4-4AF3-812E-09058D2126CB}" type="pres">
      <dgm:prSet presAssocID="{5EA18CB9-5651-4E64-A5EC-47B6A3020417}" presName="arrow" presStyleLbl="bgShp" presStyleIdx="0" presStyleCnt="1"/>
      <dgm:spPr/>
    </dgm:pt>
    <dgm:pt modelId="{EF3508DD-94BE-4F06-B4CB-82062C227292}" type="pres">
      <dgm:prSet presAssocID="{5EA18CB9-5651-4E64-A5EC-47B6A3020417}" presName="linearProcess" presStyleCnt="0"/>
      <dgm:spPr/>
    </dgm:pt>
    <dgm:pt modelId="{1E24BFA4-1E52-49D2-8A20-DC967A94A07F}" type="pres">
      <dgm:prSet presAssocID="{3E64D6DB-5FE1-4E70-ABE9-525C18DDBF7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2A4A2-6FB9-4B03-B000-0960CD2E97AE}" type="pres">
      <dgm:prSet presAssocID="{29348771-171E-467A-9316-B604A5E85449}" presName="sibTrans" presStyleCnt="0"/>
      <dgm:spPr/>
    </dgm:pt>
    <dgm:pt modelId="{D290B5A7-C4B6-4511-909D-012A9FAEE423}" type="pres">
      <dgm:prSet presAssocID="{1B39F898-1F8D-4778-BA69-A6D2EB9C3D8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BCE247-BEB4-4E14-9C7E-61F39EB48C6B}" type="pres">
      <dgm:prSet presAssocID="{1E5F874A-BF2C-4D8B-8979-D24CF7920B3D}" presName="sibTrans" presStyleCnt="0"/>
      <dgm:spPr/>
    </dgm:pt>
    <dgm:pt modelId="{D87AAB73-D6BD-47B3-9779-2813AE6D59F0}" type="pres">
      <dgm:prSet presAssocID="{3FE72EBF-5DE8-43A6-A30C-9962D056CEF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8B7A5E-21F0-4D17-8B9A-571AF9872F10}" type="pres">
      <dgm:prSet presAssocID="{F4403B85-E1AE-43F9-9EB7-5CBD01D22AA5}" presName="sibTrans" presStyleCnt="0"/>
      <dgm:spPr/>
    </dgm:pt>
    <dgm:pt modelId="{8BE262FC-64DC-4723-A262-77C10B2045E1}" type="pres">
      <dgm:prSet presAssocID="{885555B8-13E0-4ED3-A0B4-DCC761F5427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FBE523-B04C-4EC4-A9D0-A0093C334882}" type="pres">
      <dgm:prSet presAssocID="{48A66D45-7520-4762-95CB-9885E36CDD65}" presName="sibTrans" presStyleCnt="0"/>
      <dgm:spPr/>
    </dgm:pt>
    <dgm:pt modelId="{3D0F487E-1D0D-43B6-89BC-6E70316DE8FF}" type="pres">
      <dgm:prSet presAssocID="{CC2C3FEE-4ACA-43E7-81DE-24AD65A73714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D651E7-8CD7-4B05-ADD5-386F0B190BA0}" type="presOf" srcId="{885555B8-13E0-4ED3-A0B4-DCC761F5427D}" destId="{8BE262FC-64DC-4723-A262-77C10B2045E1}" srcOrd="0" destOrd="0" presId="urn:microsoft.com/office/officeart/2005/8/layout/hProcess9"/>
    <dgm:cxn modelId="{F28496B2-165F-4D70-A382-B4B9AA2BE833}" srcId="{5EA18CB9-5651-4E64-A5EC-47B6A3020417}" destId="{885555B8-13E0-4ED3-A0B4-DCC761F5427D}" srcOrd="3" destOrd="0" parTransId="{FEFB5EDE-9070-463A-BE68-A55A5342CA5B}" sibTransId="{48A66D45-7520-4762-95CB-9885E36CDD65}"/>
    <dgm:cxn modelId="{6437A7AD-852E-47AC-9DE0-9008C5092BCA}" type="presOf" srcId="{3FE72EBF-5DE8-43A6-A30C-9962D056CEF2}" destId="{D87AAB73-D6BD-47B3-9779-2813AE6D59F0}" srcOrd="0" destOrd="0" presId="urn:microsoft.com/office/officeart/2005/8/layout/hProcess9"/>
    <dgm:cxn modelId="{E3909C7A-72F0-48C7-A743-B3484BD525FB}" type="presOf" srcId="{CC2C3FEE-4ACA-43E7-81DE-24AD65A73714}" destId="{3D0F487E-1D0D-43B6-89BC-6E70316DE8FF}" srcOrd="0" destOrd="0" presId="urn:microsoft.com/office/officeart/2005/8/layout/hProcess9"/>
    <dgm:cxn modelId="{F8919436-E1FD-4E37-95CE-C5F9659EBFF4}" srcId="{5EA18CB9-5651-4E64-A5EC-47B6A3020417}" destId="{3E64D6DB-5FE1-4E70-ABE9-525C18DDBF74}" srcOrd="0" destOrd="0" parTransId="{4493AE34-793B-44ED-BD13-1DA3F4FD27D1}" sibTransId="{29348771-171E-467A-9316-B604A5E85449}"/>
    <dgm:cxn modelId="{7DD84C1F-2577-4684-B566-0D4FFDC8B185}" srcId="{5EA18CB9-5651-4E64-A5EC-47B6A3020417}" destId="{CC2C3FEE-4ACA-43E7-81DE-24AD65A73714}" srcOrd="4" destOrd="0" parTransId="{236EB34D-D1A6-48D6-B722-9A4E6895DD8B}" sibTransId="{9AC10198-B7B3-4BF7-81ED-D37B22A4E535}"/>
    <dgm:cxn modelId="{FED0E7CC-EAA2-4DA3-B9AC-1263C2A54DAD}" type="presOf" srcId="{5EA18CB9-5651-4E64-A5EC-47B6A3020417}" destId="{A256C6B6-3E36-4EAC-8AB3-C6CD0662FB42}" srcOrd="0" destOrd="0" presId="urn:microsoft.com/office/officeart/2005/8/layout/hProcess9"/>
    <dgm:cxn modelId="{D001F250-DB03-40A3-89B4-F3F5138D0A54}" srcId="{5EA18CB9-5651-4E64-A5EC-47B6A3020417}" destId="{3FE72EBF-5DE8-43A6-A30C-9962D056CEF2}" srcOrd="2" destOrd="0" parTransId="{6553AAFB-1696-43BE-8FB3-C0DB8926B961}" sibTransId="{F4403B85-E1AE-43F9-9EB7-5CBD01D22AA5}"/>
    <dgm:cxn modelId="{8A124C58-ECCE-4E12-9494-6C4F5BAD8BB0}" type="presOf" srcId="{1B39F898-1F8D-4778-BA69-A6D2EB9C3D83}" destId="{D290B5A7-C4B6-4511-909D-012A9FAEE423}" srcOrd="0" destOrd="0" presId="urn:microsoft.com/office/officeart/2005/8/layout/hProcess9"/>
    <dgm:cxn modelId="{CA7F9341-1F4B-423F-82B9-088C819DF3B8}" type="presOf" srcId="{3E64D6DB-5FE1-4E70-ABE9-525C18DDBF74}" destId="{1E24BFA4-1E52-49D2-8A20-DC967A94A07F}" srcOrd="0" destOrd="0" presId="urn:microsoft.com/office/officeart/2005/8/layout/hProcess9"/>
    <dgm:cxn modelId="{9A94A5F7-8100-44D2-8069-FC3652DBE856}" srcId="{5EA18CB9-5651-4E64-A5EC-47B6A3020417}" destId="{1B39F898-1F8D-4778-BA69-A6D2EB9C3D83}" srcOrd="1" destOrd="0" parTransId="{0B200FCF-EED6-43F2-934B-235640C111AA}" sibTransId="{1E5F874A-BF2C-4D8B-8979-D24CF7920B3D}"/>
    <dgm:cxn modelId="{3C6DB9B3-E039-41A8-9A25-2AF7D6BCFE77}" type="presParOf" srcId="{A256C6B6-3E36-4EAC-8AB3-C6CD0662FB42}" destId="{72C73A4B-1AB4-4AF3-812E-09058D2126CB}" srcOrd="0" destOrd="0" presId="urn:microsoft.com/office/officeart/2005/8/layout/hProcess9"/>
    <dgm:cxn modelId="{F8A889C8-E7E0-4902-BAEF-CBAFF852C07F}" type="presParOf" srcId="{A256C6B6-3E36-4EAC-8AB3-C6CD0662FB42}" destId="{EF3508DD-94BE-4F06-B4CB-82062C227292}" srcOrd="1" destOrd="0" presId="urn:microsoft.com/office/officeart/2005/8/layout/hProcess9"/>
    <dgm:cxn modelId="{842147AA-CBF5-44B4-8DE2-8E80AC0AAEEB}" type="presParOf" srcId="{EF3508DD-94BE-4F06-B4CB-82062C227292}" destId="{1E24BFA4-1E52-49D2-8A20-DC967A94A07F}" srcOrd="0" destOrd="0" presId="urn:microsoft.com/office/officeart/2005/8/layout/hProcess9"/>
    <dgm:cxn modelId="{3FCA3562-F4DB-4D90-895E-EE76CE526BE2}" type="presParOf" srcId="{EF3508DD-94BE-4F06-B4CB-82062C227292}" destId="{7FF2A4A2-6FB9-4B03-B000-0960CD2E97AE}" srcOrd="1" destOrd="0" presId="urn:microsoft.com/office/officeart/2005/8/layout/hProcess9"/>
    <dgm:cxn modelId="{BDAC423D-F447-4875-95A4-D72774F07A38}" type="presParOf" srcId="{EF3508DD-94BE-4F06-B4CB-82062C227292}" destId="{D290B5A7-C4B6-4511-909D-012A9FAEE423}" srcOrd="2" destOrd="0" presId="urn:microsoft.com/office/officeart/2005/8/layout/hProcess9"/>
    <dgm:cxn modelId="{E8744165-0E74-4C84-B63A-D51710E31DC4}" type="presParOf" srcId="{EF3508DD-94BE-4F06-B4CB-82062C227292}" destId="{0BBCE247-BEB4-4E14-9C7E-61F39EB48C6B}" srcOrd="3" destOrd="0" presId="urn:microsoft.com/office/officeart/2005/8/layout/hProcess9"/>
    <dgm:cxn modelId="{7E3C63E1-DC6E-4FDE-8562-05D6B40987D2}" type="presParOf" srcId="{EF3508DD-94BE-4F06-B4CB-82062C227292}" destId="{D87AAB73-D6BD-47B3-9779-2813AE6D59F0}" srcOrd="4" destOrd="0" presId="urn:microsoft.com/office/officeart/2005/8/layout/hProcess9"/>
    <dgm:cxn modelId="{F91B9BA6-C025-43FA-A715-5293F6396FE9}" type="presParOf" srcId="{EF3508DD-94BE-4F06-B4CB-82062C227292}" destId="{018B7A5E-21F0-4D17-8B9A-571AF9872F10}" srcOrd="5" destOrd="0" presId="urn:microsoft.com/office/officeart/2005/8/layout/hProcess9"/>
    <dgm:cxn modelId="{66F71BC9-743D-4E6E-BAEF-C2DE7B8D20C7}" type="presParOf" srcId="{EF3508DD-94BE-4F06-B4CB-82062C227292}" destId="{8BE262FC-64DC-4723-A262-77C10B2045E1}" srcOrd="6" destOrd="0" presId="urn:microsoft.com/office/officeart/2005/8/layout/hProcess9"/>
    <dgm:cxn modelId="{A477F864-2CF6-4E77-ACC0-09BB6E7B08E9}" type="presParOf" srcId="{EF3508DD-94BE-4F06-B4CB-82062C227292}" destId="{E3FBE523-B04C-4EC4-A9D0-A0093C334882}" srcOrd="7" destOrd="0" presId="urn:microsoft.com/office/officeart/2005/8/layout/hProcess9"/>
    <dgm:cxn modelId="{4038C90B-3935-4A42-84B1-7DBB9F8BEB60}" type="presParOf" srcId="{EF3508DD-94BE-4F06-B4CB-82062C227292}" destId="{3D0F487E-1D0D-43B6-89BC-6E70316DE8F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A18CB9-5651-4E64-A5EC-47B6A302041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E64D6DB-5FE1-4E70-ABE9-525C18DDBF74}">
      <dgm:prSet phldrT="[Text]" custT="1"/>
      <dgm:spPr/>
      <dgm:t>
        <a:bodyPr/>
        <a:lstStyle/>
        <a:p>
          <a:r>
            <a:rPr lang="cs-CZ" sz="1800" b="1" dirty="0" smtClean="0"/>
            <a:t>Redukce informací</a:t>
          </a:r>
          <a:endParaRPr lang="cs-CZ" sz="1800" b="1" dirty="0"/>
        </a:p>
      </dgm:t>
    </dgm:pt>
    <dgm:pt modelId="{4493AE34-793B-44ED-BD13-1DA3F4FD27D1}" type="parTrans" cxnId="{F8919436-E1FD-4E37-95CE-C5F9659EBFF4}">
      <dgm:prSet/>
      <dgm:spPr/>
      <dgm:t>
        <a:bodyPr/>
        <a:lstStyle/>
        <a:p>
          <a:endParaRPr lang="cs-CZ"/>
        </a:p>
      </dgm:t>
    </dgm:pt>
    <dgm:pt modelId="{29348771-171E-467A-9316-B604A5E85449}" type="sibTrans" cxnId="{F8919436-E1FD-4E37-95CE-C5F9659EBFF4}">
      <dgm:prSet/>
      <dgm:spPr/>
      <dgm:t>
        <a:bodyPr/>
        <a:lstStyle/>
        <a:p>
          <a:endParaRPr lang="cs-CZ"/>
        </a:p>
      </dgm:t>
    </dgm:pt>
    <dgm:pt modelId="{1B39F898-1F8D-4778-BA69-A6D2EB9C3D83}">
      <dgm:prSet phldrT="[Text]" custT="1"/>
      <dgm:spPr/>
      <dgm:t>
        <a:bodyPr/>
        <a:lstStyle/>
        <a:p>
          <a:r>
            <a:rPr lang="cs-CZ" sz="1800" b="1" dirty="0" err="1" smtClean="0"/>
            <a:t>Transfor</a:t>
          </a:r>
          <a:r>
            <a:rPr lang="cs-CZ" sz="1800" b="1" dirty="0" smtClean="0"/>
            <a:t>-mace informací</a:t>
          </a:r>
          <a:endParaRPr lang="cs-CZ" sz="1800" b="1" dirty="0"/>
        </a:p>
      </dgm:t>
    </dgm:pt>
    <dgm:pt modelId="{0B200FCF-EED6-43F2-934B-235640C111AA}" type="parTrans" cxnId="{9A94A5F7-8100-44D2-8069-FC3652DBE856}">
      <dgm:prSet/>
      <dgm:spPr/>
      <dgm:t>
        <a:bodyPr/>
        <a:lstStyle/>
        <a:p>
          <a:endParaRPr lang="cs-CZ"/>
        </a:p>
      </dgm:t>
    </dgm:pt>
    <dgm:pt modelId="{1E5F874A-BF2C-4D8B-8979-D24CF7920B3D}" type="sibTrans" cxnId="{9A94A5F7-8100-44D2-8069-FC3652DBE856}">
      <dgm:prSet/>
      <dgm:spPr/>
      <dgm:t>
        <a:bodyPr/>
        <a:lstStyle/>
        <a:p>
          <a:endParaRPr lang="cs-CZ"/>
        </a:p>
      </dgm:t>
    </dgm:pt>
    <dgm:pt modelId="{3FE72EBF-5DE8-43A6-A30C-9962D056CEF2}">
      <dgm:prSet phldrT="[Text]" custT="1"/>
      <dgm:spPr/>
      <dgm:t>
        <a:bodyPr/>
        <a:lstStyle/>
        <a:p>
          <a:r>
            <a:rPr lang="cs-CZ" sz="1800" b="1" dirty="0" smtClean="0"/>
            <a:t>Vytváření teorie z dat</a:t>
          </a:r>
          <a:endParaRPr lang="cs-CZ" sz="1800" b="1" dirty="0"/>
        </a:p>
      </dgm:t>
    </dgm:pt>
    <dgm:pt modelId="{6553AAFB-1696-43BE-8FB3-C0DB8926B961}" type="parTrans" cxnId="{D001F250-DB03-40A3-89B4-F3F5138D0A54}">
      <dgm:prSet/>
      <dgm:spPr/>
      <dgm:t>
        <a:bodyPr/>
        <a:lstStyle/>
        <a:p>
          <a:endParaRPr lang="cs-CZ"/>
        </a:p>
      </dgm:t>
    </dgm:pt>
    <dgm:pt modelId="{F4403B85-E1AE-43F9-9EB7-5CBD01D22AA5}" type="sibTrans" cxnId="{D001F250-DB03-40A3-89B4-F3F5138D0A54}">
      <dgm:prSet/>
      <dgm:spPr/>
      <dgm:t>
        <a:bodyPr/>
        <a:lstStyle/>
        <a:p>
          <a:endParaRPr lang="cs-CZ"/>
        </a:p>
      </dgm:t>
    </dgm:pt>
    <dgm:pt modelId="{885555B8-13E0-4ED3-A0B4-DCC761F5427D}">
      <dgm:prSet custT="1"/>
      <dgm:spPr/>
      <dgm:t>
        <a:bodyPr/>
        <a:lstStyle/>
        <a:p>
          <a:r>
            <a:rPr lang="cs-CZ" sz="1800" b="1" dirty="0" smtClean="0"/>
            <a:t>Výběr případu</a:t>
          </a:r>
          <a:endParaRPr lang="cs-CZ" sz="1800" b="1" dirty="0"/>
        </a:p>
      </dgm:t>
    </dgm:pt>
    <dgm:pt modelId="{FEFB5EDE-9070-463A-BE68-A55A5342CA5B}" type="parTrans" cxnId="{F28496B2-165F-4D70-A382-B4B9AA2BE833}">
      <dgm:prSet/>
      <dgm:spPr/>
    </dgm:pt>
    <dgm:pt modelId="{48A66D45-7520-4762-95CB-9885E36CDD65}" type="sibTrans" cxnId="{F28496B2-165F-4D70-A382-B4B9AA2BE833}">
      <dgm:prSet/>
      <dgm:spPr/>
    </dgm:pt>
    <dgm:pt modelId="{CC2C3FEE-4ACA-43E7-81DE-24AD65A73714}">
      <dgm:prSet custT="1"/>
      <dgm:spPr/>
      <dgm:t>
        <a:bodyPr/>
        <a:lstStyle/>
        <a:p>
          <a:r>
            <a:rPr lang="cs-CZ" sz="1800" b="1" dirty="0" smtClean="0"/>
            <a:t>Techniky sběru dat</a:t>
          </a:r>
          <a:endParaRPr lang="cs-CZ" sz="1800" b="1" dirty="0"/>
        </a:p>
      </dgm:t>
    </dgm:pt>
    <dgm:pt modelId="{236EB34D-D1A6-48D6-B722-9A4E6895DD8B}" type="parTrans" cxnId="{7DD84C1F-2577-4684-B566-0D4FFDC8B185}">
      <dgm:prSet/>
      <dgm:spPr/>
    </dgm:pt>
    <dgm:pt modelId="{9AC10198-B7B3-4BF7-81ED-D37B22A4E535}" type="sibTrans" cxnId="{7DD84C1F-2577-4684-B566-0D4FFDC8B185}">
      <dgm:prSet/>
      <dgm:spPr/>
    </dgm:pt>
    <dgm:pt modelId="{A256C6B6-3E36-4EAC-8AB3-C6CD0662FB42}" type="pres">
      <dgm:prSet presAssocID="{5EA18CB9-5651-4E64-A5EC-47B6A3020417}" presName="CompostProcess" presStyleCnt="0">
        <dgm:presLayoutVars>
          <dgm:dir/>
          <dgm:resizeHandles val="exact"/>
        </dgm:presLayoutVars>
      </dgm:prSet>
      <dgm:spPr/>
    </dgm:pt>
    <dgm:pt modelId="{72C73A4B-1AB4-4AF3-812E-09058D2126CB}" type="pres">
      <dgm:prSet presAssocID="{5EA18CB9-5651-4E64-A5EC-47B6A3020417}" presName="arrow" presStyleLbl="bgShp" presStyleIdx="0" presStyleCnt="1"/>
      <dgm:spPr/>
    </dgm:pt>
    <dgm:pt modelId="{EF3508DD-94BE-4F06-B4CB-82062C227292}" type="pres">
      <dgm:prSet presAssocID="{5EA18CB9-5651-4E64-A5EC-47B6A3020417}" presName="linearProcess" presStyleCnt="0"/>
      <dgm:spPr/>
    </dgm:pt>
    <dgm:pt modelId="{1E24BFA4-1E52-49D2-8A20-DC967A94A07F}" type="pres">
      <dgm:prSet presAssocID="{3E64D6DB-5FE1-4E70-ABE9-525C18DDBF7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2A4A2-6FB9-4B03-B000-0960CD2E97AE}" type="pres">
      <dgm:prSet presAssocID="{29348771-171E-467A-9316-B604A5E85449}" presName="sibTrans" presStyleCnt="0"/>
      <dgm:spPr/>
    </dgm:pt>
    <dgm:pt modelId="{D290B5A7-C4B6-4511-909D-012A9FAEE423}" type="pres">
      <dgm:prSet presAssocID="{1B39F898-1F8D-4778-BA69-A6D2EB9C3D8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BCE247-BEB4-4E14-9C7E-61F39EB48C6B}" type="pres">
      <dgm:prSet presAssocID="{1E5F874A-BF2C-4D8B-8979-D24CF7920B3D}" presName="sibTrans" presStyleCnt="0"/>
      <dgm:spPr/>
    </dgm:pt>
    <dgm:pt modelId="{D87AAB73-D6BD-47B3-9779-2813AE6D59F0}" type="pres">
      <dgm:prSet presAssocID="{3FE72EBF-5DE8-43A6-A30C-9962D056CEF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8B7A5E-21F0-4D17-8B9A-571AF9872F10}" type="pres">
      <dgm:prSet presAssocID="{F4403B85-E1AE-43F9-9EB7-5CBD01D22AA5}" presName="sibTrans" presStyleCnt="0"/>
      <dgm:spPr/>
    </dgm:pt>
    <dgm:pt modelId="{8BE262FC-64DC-4723-A262-77C10B2045E1}" type="pres">
      <dgm:prSet presAssocID="{885555B8-13E0-4ED3-A0B4-DCC761F5427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FBE523-B04C-4EC4-A9D0-A0093C334882}" type="pres">
      <dgm:prSet presAssocID="{48A66D45-7520-4762-95CB-9885E36CDD65}" presName="sibTrans" presStyleCnt="0"/>
      <dgm:spPr/>
    </dgm:pt>
    <dgm:pt modelId="{3D0F487E-1D0D-43B6-89BC-6E70316DE8FF}" type="pres">
      <dgm:prSet presAssocID="{CC2C3FEE-4ACA-43E7-81DE-24AD65A73714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8496B2-165F-4D70-A382-B4B9AA2BE833}" srcId="{5EA18CB9-5651-4E64-A5EC-47B6A3020417}" destId="{885555B8-13E0-4ED3-A0B4-DCC761F5427D}" srcOrd="3" destOrd="0" parTransId="{FEFB5EDE-9070-463A-BE68-A55A5342CA5B}" sibTransId="{48A66D45-7520-4762-95CB-9885E36CDD65}"/>
    <dgm:cxn modelId="{2C9CEDC4-9D00-4255-A2DA-AD14E3D36FB8}" type="presOf" srcId="{CC2C3FEE-4ACA-43E7-81DE-24AD65A73714}" destId="{3D0F487E-1D0D-43B6-89BC-6E70316DE8FF}" srcOrd="0" destOrd="0" presId="urn:microsoft.com/office/officeart/2005/8/layout/hProcess9"/>
    <dgm:cxn modelId="{F8919436-E1FD-4E37-95CE-C5F9659EBFF4}" srcId="{5EA18CB9-5651-4E64-A5EC-47B6A3020417}" destId="{3E64D6DB-5FE1-4E70-ABE9-525C18DDBF74}" srcOrd="0" destOrd="0" parTransId="{4493AE34-793B-44ED-BD13-1DA3F4FD27D1}" sibTransId="{29348771-171E-467A-9316-B604A5E85449}"/>
    <dgm:cxn modelId="{7DD84C1F-2577-4684-B566-0D4FFDC8B185}" srcId="{5EA18CB9-5651-4E64-A5EC-47B6A3020417}" destId="{CC2C3FEE-4ACA-43E7-81DE-24AD65A73714}" srcOrd="4" destOrd="0" parTransId="{236EB34D-D1A6-48D6-B722-9A4E6895DD8B}" sibTransId="{9AC10198-B7B3-4BF7-81ED-D37B22A4E535}"/>
    <dgm:cxn modelId="{0A862E65-868E-483B-8916-BD9CB27A6386}" type="presOf" srcId="{5EA18CB9-5651-4E64-A5EC-47B6A3020417}" destId="{A256C6B6-3E36-4EAC-8AB3-C6CD0662FB42}" srcOrd="0" destOrd="0" presId="urn:microsoft.com/office/officeart/2005/8/layout/hProcess9"/>
    <dgm:cxn modelId="{D001F250-DB03-40A3-89B4-F3F5138D0A54}" srcId="{5EA18CB9-5651-4E64-A5EC-47B6A3020417}" destId="{3FE72EBF-5DE8-43A6-A30C-9962D056CEF2}" srcOrd="2" destOrd="0" parTransId="{6553AAFB-1696-43BE-8FB3-C0DB8926B961}" sibTransId="{F4403B85-E1AE-43F9-9EB7-5CBD01D22AA5}"/>
    <dgm:cxn modelId="{8C482DA8-0459-49A9-87B0-4A8519835AEB}" type="presOf" srcId="{3FE72EBF-5DE8-43A6-A30C-9962D056CEF2}" destId="{D87AAB73-D6BD-47B3-9779-2813AE6D59F0}" srcOrd="0" destOrd="0" presId="urn:microsoft.com/office/officeart/2005/8/layout/hProcess9"/>
    <dgm:cxn modelId="{F545CC3A-82A9-450B-AE99-67174964C0B0}" type="presOf" srcId="{1B39F898-1F8D-4778-BA69-A6D2EB9C3D83}" destId="{D290B5A7-C4B6-4511-909D-012A9FAEE423}" srcOrd="0" destOrd="0" presId="urn:microsoft.com/office/officeart/2005/8/layout/hProcess9"/>
    <dgm:cxn modelId="{AAB9CB4E-AC32-48AA-88D7-6FDDDF596426}" type="presOf" srcId="{885555B8-13E0-4ED3-A0B4-DCC761F5427D}" destId="{8BE262FC-64DC-4723-A262-77C10B2045E1}" srcOrd="0" destOrd="0" presId="urn:microsoft.com/office/officeart/2005/8/layout/hProcess9"/>
    <dgm:cxn modelId="{64C4AAB0-8296-424E-BDD6-95C257F3406D}" type="presOf" srcId="{3E64D6DB-5FE1-4E70-ABE9-525C18DDBF74}" destId="{1E24BFA4-1E52-49D2-8A20-DC967A94A07F}" srcOrd="0" destOrd="0" presId="urn:microsoft.com/office/officeart/2005/8/layout/hProcess9"/>
    <dgm:cxn modelId="{9A94A5F7-8100-44D2-8069-FC3652DBE856}" srcId="{5EA18CB9-5651-4E64-A5EC-47B6A3020417}" destId="{1B39F898-1F8D-4778-BA69-A6D2EB9C3D83}" srcOrd="1" destOrd="0" parTransId="{0B200FCF-EED6-43F2-934B-235640C111AA}" sibTransId="{1E5F874A-BF2C-4D8B-8979-D24CF7920B3D}"/>
    <dgm:cxn modelId="{0477F51A-0423-4F6D-92F1-F994657361F1}" type="presParOf" srcId="{A256C6B6-3E36-4EAC-8AB3-C6CD0662FB42}" destId="{72C73A4B-1AB4-4AF3-812E-09058D2126CB}" srcOrd="0" destOrd="0" presId="urn:microsoft.com/office/officeart/2005/8/layout/hProcess9"/>
    <dgm:cxn modelId="{332C6B4B-E02B-4A90-997B-B64F5654E04C}" type="presParOf" srcId="{A256C6B6-3E36-4EAC-8AB3-C6CD0662FB42}" destId="{EF3508DD-94BE-4F06-B4CB-82062C227292}" srcOrd="1" destOrd="0" presId="urn:microsoft.com/office/officeart/2005/8/layout/hProcess9"/>
    <dgm:cxn modelId="{700AE02D-350F-4388-8F0B-31782338E51B}" type="presParOf" srcId="{EF3508DD-94BE-4F06-B4CB-82062C227292}" destId="{1E24BFA4-1E52-49D2-8A20-DC967A94A07F}" srcOrd="0" destOrd="0" presId="urn:microsoft.com/office/officeart/2005/8/layout/hProcess9"/>
    <dgm:cxn modelId="{FBCCEE36-4BB2-4378-896E-23C7111E8A49}" type="presParOf" srcId="{EF3508DD-94BE-4F06-B4CB-82062C227292}" destId="{7FF2A4A2-6FB9-4B03-B000-0960CD2E97AE}" srcOrd="1" destOrd="0" presId="urn:microsoft.com/office/officeart/2005/8/layout/hProcess9"/>
    <dgm:cxn modelId="{5A50065C-20CD-47D0-A203-D028B83228DD}" type="presParOf" srcId="{EF3508DD-94BE-4F06-B4CB-82062C227292}" destId="{D290B5A7-C4B6-4511-909D-012A9FAEE423}" srcOrd="2" destOrd="0" presId="urn:microsoft.com/office/officeart/2005/8/layout/hProcess9"/>
    <dgm:cxn modelId="{D0F6E84B-8E5B-4AD6-B872-2C1BC8CA9AC2}" type="presParOf" srcId="{EF3508DD-94BE-4F06-B4CB-82062C227292}" destId="{0BBCE247-BEB4-4E14-9C7E-61F39EB48C6B}" srcOrd="3" destOrd="0" presId="urn:microsoft.com/office/officeart/2005/8/layout/hProcess9"/>
    <dgm:cxn modelId="{CD078914-0B62-4F1F-A93E-7B06A16FAF6C}" type="presParOf" srcId="{EF3508DD-94BE-4F06-B4CB-82062C227292}" destId="{D87AAB73-D6BD-47B3-9779-2813AE6D59F0}" srcOrd="4" destOrd="0" presId="urn:microsoft.com/office/officeart/2005/8/layout/hProcess9"/>
    <dgm:cxn modelId="{4DE76382-EE06-4B1C-BC72-70C5B2462043}" type="presParOf" srcId="{EF3508DD-94BE-4F06-B4CB-82062C227292}" destId="{018B7A5E-21F0-4D17-8B9A-571AF9872F10}" srcOrd="5" destOrd="0" presId="urn:microsoft.com/office/officeart/2005/8/layout/hProcess9"/>
    <dgm:cxn modelId="{107BEE28-C62F-40D9-ACAC-C285560091D2}" type="presParOf" srcId="{EF3508DD-94BE-4F06-B4CB-82062C227292}" destId="{8BE262FC-64DC-4723-A262-77C10B2045E1}" srcOrd="6" destOrd="0" presId="urn:microsoft.com/office/officeart/2005/8/layout/hProcess9"/>
    <dgm:cxn modelId="{708D4EEF-83D1-4498-B9CF-7C785B3C43EF}" type="presParOf" srcId="{EF3508DD-94BE-4F06-B4CB-82062C227292}" destId="{E3FBE523-B04C-4EC4-A9D0-A0093C334882}" srcOrd="7" destOrd="0" presId="urn:microsoft.com/office/officeart/2005/8/layout/hProcess9"/>
    <dgm:cxn modelId="{6EB0CD50-C2E8-485F-B577-52C135E02A26}" type="presParOf" srcId="{EF3508DD-94BE-4F06-B4CB-82062C227292}" destId="{3D0F487E-1D0D-43B6-89BC-6E70316DE8F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1F2D1C-12F3-459C-BF98-DBD63C808FB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EAC4FA8-E9AE-48A3-BAED-6B388AC36098}">
      <dgm:prSet phldrT="[Text]"/>
      <dgm:spPr/>
      <dgm:t>
        <a:bodyPr/>
        <a:lstStyle/>
        <a:p>
          <a:r>
            <a:rPr lang="cs-CZ" dirty="0" smtClean="0"/>
            <a:t>Jev</a:t>
          </a:r>
          <a:endParaRPr lang="cs-CZ" dirty="0"/>
        </a:p>
      </dgm:t>
    </dgm:pt>
    <dgm:pt modelId="{3253F751-2ADC-4A96-99DF-CA5C7021E0F1}" type="parTrans" cxnId="{0413CAA2-857B-4813-8193-1ABAE6A42285}">
      <dgm:prSet/>
      <dgm:spPr/>
    </dgm:pt>
    <dgm:pt modelId="{62A98A0B-32E8-4E43-93E8-C2092F4235A3}" type="sibTrans" cxnId="{0413CAA2-857B-4813-8193-1ABAE6A42285}">
      <dgm:prSet/>
      <dgm:spPr/>
    </dgm:pt>
    <dgm:pt modelId="{2C6DD4B7-EBEB-4EDE-BD48-1E821AE19F56}">
      <dgm:prSet phldrT="[Text]"/>
      <dgm:spPr/>
      <dgm:t>
        <a:bodyPr/>
        <a:lstStyle/>
        <a:p>
          <a:r>
            <a:rPr lang="cs-CZ" dirty="0" smtClean="0"/>
            <a:t>Vlastnost</a:t>
          </a:r>
          <a:endParaRPr lang="cs-CZ" dirty="0"/>
        </a:p>
      </dgm:t>
    </dgm:pt>
    <dgm:pt modelId="{9115BE38-8AAB-4257-BE90-1FA5B805309B}" type="parTrans" cxnId="{FE22D499-55EE-4805-ABD8-01C9B021DEE3}">
      <dgm:prSet/>
      <dgm:spPr/>
    </dgm:pt>
    <dgm:pt modelId="{C6B9AAF2-3884-4B50-8073-A0951B9832A2}" type="sibTrans" cxnId="{FE22D499-55EE-4805-ABD8-01C9B021DEE3}">
      <dgm:prSet/>
      <dgm:spPr/>
    </dgm:pt>
    <dgm:pt modelId="{A242FB04-0A38-4BAD-BF15-CAA1D92AFEDF}">
      <dgm:prSet phldrT="[Text]"/>
      <dgm:spPr/>
      <dgm:t>
        <a:bodyPr/>
        <a:lstStyle/>
        <a:p>
          <a:r>
            <a:rPr lang="cs-CZ" dirty="0" smtClean="0"/>
            <a:t>Znak</a:t>
          </a:r>
          <a:endParaRPr lang="cs-CZ" dirty="0"/>
        </a:p>
      </dgm:t>
    </dgm:pt>
    <dgm:pt modelId="{7A091416-30ED-4EEA-80D5-1332BC8B323B}" type="parTrans" cxnId="{78C20291-DE44-4595-99DB-1C31D67980AF}">
      <dgm:prSet/>
      <dgm:spPr/>
    </dgm:pt>
    <dgm:pt modelId="{05C195B4-2779-45A3-A609-144155001D25}" type="sibTrans" cxnId="{78C20291-DE44-4595-99DB-1C31D67980AF}">
      <dgm:prSet/>
      <dgm:spPr/>
    </dgm:pt>
    <dgm:pt modelId="{4C8AE3F9-A4EB-4784-A62E-4460AD90D3B8}">
      <dgm:prSet/>
      <dgm:spPr/>
      <dgm:t>
        <a:bodyPr/>
        <a:lstStyle/>
        <a:p>
          <a:r>
            <a:rPr lang="cs-CZ" dirty="0" smtClean="0"/>
            <a:t>Stupnice</a:t>
          </a:r>
          <a:endParaRPr lang="cs-CZ" dirty="0"/>
        </a:p>
      </dgm:t>
    </dgm:pt>
    <dgm:pt modelId="{91230EA2-9F8C-471A-A24F-752933D99729}" type="parTrans" cxnId="{895D2B00-5BEB-493C-988D-5CB1287D2918}">
      <dgm:prSet/>
      <dgm:spPr/>
    </dgm:pt>
    <dgm:pt modelId="{A6D17042-8917-4B9F-A177-9CF68C8CBBC7}" type="sibTrans" cxnId="{895D2B00-5BEB-493C-988D-5CB1287D2918}">
      <dgm:prSet/>
      <dgm:spPr/>
    </dgm:pt>
    <dgm:pt modelId="{3AE245ED-4E86-480A-8CC7-DE3B57D0AC2D}" type="pres">
      <dgm:prSet presAssocID="{EE1F2D1C-12F3-459C-BF98-DBD63C808FB4}" presName="CompostProcess" presStyleCnt="0">
        <dgm:presLayoutVars>
          <dgm:dir/>
          <dgm:resizeHandles val="exact"/>
        </dgm:presLayoutVars>
      </dgm:prSet>
      <dgm:spPr/>
    </dgm:pt>
    <dgm:pt modelId="{4BA467BE-A107-4B7D-A36D-9D63FB0428C4}" type="pres">
      <dgm:prSet presAssocID="{EE1F2D1C-12F3-459C-BF98-DBD63C808FB4}" presName="arrow" presStyleLbl="bgShp" presStyleIdx="0" presStyleCnt="1"/>
      <dgm:spPr/>
    </dgm:pt>
    <dgm:pt modelId="{22533D74-A95E-4FDA-B67F-10D4321FA39C}" type="pres">
      <dgm:prSet presAssocID="{EE1F2D1C-12F3-459C-BF98-DBD63C808FB4}" presName="linearProcess" presStyleCnt="0"/>
      <dgm:spPr/>
    </dgm:pt>
    <dgm:pt modelId="{5A4155F0-0D03-4217-8C1A-2DD6685C549C}" type="pres">
      <dgm:prSet presAssocID="{9EAC4FA8-E9AE-48A3-BAED-6B388AC3609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BE6BE7-168B-49E0-A2A8-62B50FB14550}" type="pres">
      <dgm:prSet presAssocID="{62A98A0B-32E8-4E43-93E8-C2092F4235A3}" presName="sibTrans" presStyleCnt="0"/>
      <dgm:spPr/>
    </dgm:pt>
    <dgm:pt modelId="{7B18E069-7EA7-4F2D-AB4C-C03C382DA42C}" type="pres">
      <dgm:prSet presAssocID="{2C6DD4B7-EBEB-4EDE-BD48-1E821AE19F5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D422F0-0B54-4936-A64E-0788BA13A520}" type="pres">
      <dgm:prSet presAssocID="{C6B9AAF2-3884-4B50-8073-A0951B9832A2}" presName="sibTrans" presStyleCnt="0"/>
      <dgm:spPr/>
    </dgm:pt>
    <dgm:pt modelId="{CC696641-A584-4F08-AA1C-9C29483BEF61}" type="pres">
      <dgm:prSet presAssocID="{A242FB04-0A38-4BAD-BF15-CAA1D92AFEDF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F713B5-E0DA-44BE-9321-F0AB0B2B80D1}" type="pres">
      <dgm:prSet presAssocID="{05C195B4-2779-45A3-A609-144155001D25}" presName="sibTrans" presStyleCnt="0"/>
      <dgm:spPr/>
    </dgm:pt>
    <dgm:pt modelId="{4B42C858-A994-4DE1-8C59-9A47C1A3AEE1}" type="pres">
      <dgm:prSet presAssocID="{4C8AE3F9-A4EB-4784-A62E-4460AD90D3B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0C6D71-4C30-4BA3-8C25-48AB0E62F1B0}" type="presOf" srcId="{4C8AE3F9-A4EB-4784-A62E-4460AD90D3B8}" destId="{4B42C858-A994-4DE1-8C59-9A47C1A3AEE1}" srcOrd="0" destOrd="0" presId="urn:microsoft.com/office/officeart/2005/8/layout/hProcess9"/>
    <dgm:cxn modelId="{78C20291-DE44-4595-99DB-1C31D67980AF}" srcId="{EE1F2D1C-12F3-459C-BF98-DBD63C808FB4}" destId="{A242FB04-0A38-4BAD-BF15-CAA1D92AFEDF}" srcOrd="2" destOrd="0" parTransId="{7A091416-30ED-4EEA-80D5-1332BC8B323B}" sibTransId="{05C195B4-2779-45A3-A609-144155001D25}"/>
    <dgm:cxn modelId="{0413CAA2-857B-4813-8193-1ABAE6A42285}" srcId="{EE1F2D1C-12F3-459C-BF98-DBD63C808FB4}" destId="{9EAC4FA8-E9AE-48A3-BAED-6B388AC36098}" srcOrd="0" destOrd="0" parTransId="{3253F751-2ADC-4A96-99DF-CA5C7021E0F1}" sibTransId="{62A98A0B-32E8-4E43-93E8-C2092F4235A3}"/>
    <dgm:cxn modelId="{93C06837-A23D-4A5A-8226-AD22543E499D}" type="presOf" srcId="{A242FB04-0A38-4BAD-BF15-CAA1D92AFEDF}" destId="{CC696641-A584-4F08-AA1C-9C29483BEF61}" srcOrd="0" destOrd="0" presId="urn:microsoft.com/office/officeart/2005/8/layout/hProcess9"/>
    <dgm:cxn modelId="{DECA0873-F37D-4688-9782-2BE54B6023B7}" type="presOf" srcId="{2C6DD4B7-EBEB-4EDE-BD48-1E821AE19F56}" destId="{7B18E069-7EA7-4F2D-AB4C-C03C382DA42C}" srcOrd="0" destOrd="0" presId="urn:microsoft.com/office/officeart/2005/8/layout/hProcess9"/>
    <dgm:cxn modelId="{FE22D499-55EE-4805-ABD8-01C9B021DEE3}" srcId="{EE1F2D1C-12F3-459C-BF98-DBD63C808FB4}" destId="{2C6DD4B7-EBEB-4EDE-BD48-1E821AE19F56}" srcOrd="1" destOrd="0" parTransId="{9115BE38-8AAB-4257-BE90-1FA5B805309B}" sibTransId="{C6B9AAF2-3884-4B50-8073-A0951B9832A2}"/>
    <dgm:cxn modelId="{01B33862-9E83-47C3-98AB-5C915F4A773A}" type="presOf" srcId="{9EAC4FA8-E9AE-48A3-BAED-6B388AC36098}" destId="{5A4155F0-0D03-4217-8C1A-2DD6685C549C}" srcOrd="0" destOrd="0" presId="urn:microsoft.com/office/officeart/2005/8/layout/hProcess9"/>
    <dgm:cxn modelId="{895D2B00-5BEB-493C-988D-5CB1287D2918}" srcId="{EE1F2D1C-12F3-459C-BF98-DBD63C808FB4}" destId="{4C8AE3F9-A4EB-4784-A62E-4460AD90D3B8}" srcOrd="3" destOrd="0" parTransId="{91230EA2-9F8C-471A-A24F-752933D99729}" sibTransId="{A6D17042-8917-4B9F-A177-9CF68C8CBBC7}"/>
    <dgm:cxn modelId="{52729BCB-DF47-474F-8644-95C7783E20F2}" type="presOf" srcId="{EE1F2D1C-12F3-459C-BF98-DBD63C808FB4}" destId="{3AE245ED-4E86-480A-8CC7-DE3B57D0AC2D}" srcOrd="0" destOrd="0" presId="urn:microsoft.com/office/officeart/2005/8/layout/hProcess9"/>
    <dgm:cxn modelId="{9B1F7F93-DD1D-4902-944D-D01C59C54133}" type="presParOf" srcId="{3AE245ED-4E86-480A-8CC7-DE3B57D0AC2D}" destId="{4BA467BE-A107-4B7D-A36D-9D63FB0428C4}" srcOrd="0" destOrd="0" presId="urn:microsoft.com/office/officeart/2005/8/layout/hProcess9"/>
    <dgm:cxn modelId="{BDD891F4-3E80-470B-BE8C-D80000C01014}" type="presParOf" srcId="{3AE245ED-4E86-480A-8CC7-DE3B57D0AC2D}" destId="{22533D74-A95E-4FDA-B67F-10D4321FA39C}" srcOrd="1" destOrd="0" presId="urn:microsoft.com/office/officeart/2005/8/layout/hProcess9"/>
    <dgm:cxn modelId="{5B69B3F4-23AC-45CF-9688-E59F7A0634BB}" type="presParOf" srcId="{22533D74-A95E-4FDA-B67F-10D4321FA39C}" destId="{5A4155F0-0D03-4217-8C1A-2DD6685C549C}" srcOrd="0" destOrd="0" presId="urn:microsoft.com/office/officeart/2005/8/layout/hProcess9"/>
    <dgm:cxn modelId="{111BD76A-1BA5-4D96-8D18-F41E05983911}" type="presParOf" srcId="{22533D74-A95E-4FDA-B67F-10D4321FA39C}" destId="{4CBE6BE7-168B-49E0-A2A8-62B50FB14550}" srcOrd="1" destOrd="0" presId="urn:microsoft.com/office/officeart/2005/8/layout/hProcess9"/>
    <dgm:cxn modelId="{3B3770E4-D6A9-4174-871B-4258B9FF6EF1}" type="presParOf" srcId="{22533D74-A95E-4FDA-B67F-10D4321FA39C}" destId="{7B18E069-7EA7-4F2D-AB4C-C03C382DA42C}" srcOrd="2" destOrd="0" presId="urn:microsoft.com/office/officeart/2005/8/layout/hProcess9"/>
    <dgm:cxn modelId="{FFC4E981-F1A3-4B94-8067-E6F30D9A4D4A}" type="presParOf" srcId="{22533D74-A95E-4FDA-B67F-10D4321FA39C}" destId="{5AD422F0-0B54-4936-A64E-0788BA13A520}" srcOrd="3" destOrd="0" presId="urn:microsoft.com/office/officeart/2005/8/layout/hProcess9"/>
    <dgm:cxn modelId="{EAC17212-49E3-4E71-B0D5-61C4165CDA29}" type="presParOf" srcId="{22533D74-A95E-4FDA-B67F-10D4321FA39C}" destId="{CC696641-A584-4F08-AA1C-9C29483BEF61}" srcOrd="4" destOrd="0" presId="urn:microsoft.com/office/officeart/2005/8/layout/hProcess9"/>
    <dgm:cxn modelId="{2ED229FB-895E-4E88-A31A-8D81EC7A3649}" type="presParOf" srcId="{22533D74-A95E-4FDA-B67F-10D4321FA39C}" destId="{ACF713B5-E0DA-44BE-9321-F0AB0B2B80D1}" srcOrd="5" destOrd="0" presId="urn:microsoft.com/office/officeart/2005/8/layout/hProcess9"/>
    <dgm:cxn modelId="{83908FFD-A9F1-48AC-A6FE-88C161A8C481}" type="presParOf" srcId="{22533D74-A95E-4FDA-B67F-10D4321FA39C}" destId="{4B42C858-A994-4DE1-8C59-9A47C1A3AEE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C73A4B-1AB4-4AF3-812E-09058D2126CB}">
      <dsp:nvSpPr>
        <dsp:cNvPr id="0" name=""/>
        <dsp:cNvSpPr/>
      </dsp:nvSpPr>
      <dsp:spPr>
        <a:xfrm>
          <a:off x="617219" y="0"/>
          <a:ext cx="6995160" cy="49371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4BFA4-1E52-49D2-8A20-DC967A94A07F}">
      <dsp:nvSpPr>
        <dsp:cNvPr id="0" name=""/>
        <dsp:cNvSpPr/>
      </dsp:nvSpPr>
      <dsp:spPr>
        <a:xfrm>
          <a:off x="2411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Redukce informací</a:t>
          </a:r>
          <a:endParaRPr lang="cs-CZ" sz="1800" b="1" kern="1200" dirty="0"/>
        </a:p>
      </dsp:txBody>
      <dsp:txXfrm>
        <a:off x="2411" y="1481137"/>
        <a:ext cx="1451431" cy="1974850"/>
      </dsp:txXfrm>
    </dsp:sp>
    <dsp:sp modelId="{D290B5A7-C4B6-4511-909D-012A9FAEE423}">
      <dsp:nvSpPr>
        <dsp:cNvPr id="0" name=""/>
        <dsp:cNvSpPr/>
      </dsp:nvSpPr>
      <dsp:spPr>
        <a:xfrm>
          <a:off x="1695747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err="1" smtClean="0"/>
            <a:t>Transfor</a:t>
          </a:r>
          <a:r>
            <a:rPr lang="cs-CZ" sz="1800" b="1" kern="1200" dirty="0" smtClean="0"/>
            <a:t>-mace informací</a:t>
          </a:r>
          <a:endParaRPr lang="cs-CZ" sz="1800" b="1" kern="1200" dirty="0"/>
        </a:p>
      </dsp:txBody>
      <dsp:txXfrm>
        <a:off x="1695747" y="1481137"/>
        <a:ext cx="1451431" cy="1974850"/>
      </dsp:txXfrm>
    </dsp:sp>
    <dsp:sp modelId="{D87AAB73-D6BD-47B3-9779-2813AE6D59F0}">
      <dsp:nvSpPr>
        <dsp:cNvPr id="0" name=""/>
        <dsp:cNvSpPr/>
      </dsp:nvSpPr>
      <dsp:spPr>
        <a:xfrm>
          <a:off x="3389084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Testování hypotéz</a:t>
          </a:r>
          <a:endParaRPr lang="cs-CZ" sz="1800" b="1" kern="1200" dirty="0"/>
        </a:p>
      </dsp:txBody>
      <dsp:txXfrm>
        <a:off x="3389084" y="1481137"/>
        <a:ext cx="1451431" cy="1974850"/>
      </dsp:txXfrm>
    </dsp:sp>
    <dsp:sp modelId="{8BE262FC-64DC-4723-A262-77C10B2045E1}">
      <dsp:nvSpPr>
        <dsp:cNvPr id="0" name=""/>
        <dsp:cNvSpPr/>
      </dsp:nvSpPr>
      <dsp:spPr>
        <a:xfrm>
          <a:off x="5082420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Populace vzorku</a:t>
          </a:r>
          <a:endParaRPr lang="cs-CZ" sz="1800" b="1" kern="1200" dirty="0"/>
        </a:p>
      </dsp:txBody>
      <dsp:txXfrm>
        <a:off x="5082420" y="1481137"/>
        <a:ext cx="1451431" cy="1974850"/>
      </dsp:txXfrm>
    </dsp:sp>
    <dsp:sp modelId="{3D0F487E-1D0D-43B6-89BC-6E70316DE8FF}">
      <dsp:nvSpPr>
        <dsp:cNvPr id="0" name=""/>
        <dsp:cNvSpPr/>
      </dsp:nvSpPr>
      <dsp:spPr>
        <a:xfrm>
          <a:off x="6775757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Techniky sběru dat</a:t>
          </a:r>
          <a:endParaRPr lang="cs-CZ" sz="1800" b="1" kern="1200" dirty="0"/>
        </a:p>
      </dsp:txBody>
      <dsp:txXfrm>
        <a:off x="6775757" y="1481137"/>
        <a:ext cx="1451431" cy="19748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C73A4B-1AB4-4AF3-812E-09058D2126CB}">
      <dsp:nvSpPr>
        <dsp:cNvPr id="0" name=""/>
        <dsp:cNvSpPr/>
      </dsp:nvSpPr>
      <dsp:spPr>
        <a:xfrm>
          <a:off x="617219" y="0"/>
          <a:ext cx="6995160" cy="49371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4BFA4-1E52-49D2-8A20-DC967A94A07F}">
      <dsp:nvSpPr>
        <dsp:cNvPr id="0" name=""/>
        <dsp:cNvSpPr/>
      </dsp:nvSpPr>
      <dsp:spPr>
        <a:xfrm>
          <a:off x="2411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Redukce informací</a:t>
          </a:r>
          <a:endParaRPr lang="cs-CZ" sz="1800" b="1" kern="1200" dirty="0"/>
        </a:p>
      </dsp:txBody>
      <dsp:txXfrm>
        <a:off x="2411" y="1481137"/>
        <a:ext cx="1451431" cy="1974850"/>
      </dsp:txXfrm>
    </dsp:sp>
    <dsp:sp modelId="{D290B5A7-C4B6-4511-909D-012A9FAEE423}">
      <dsp:nvSpPr>
        <dsp:cNvPr id="0" name=""/>
        <dsp:cNvSpPr/>
      </dsp:nvSpPr>
      <dsp:spPr>
        <a:xfrm>
          <a:off x="1695747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err="1" smtClean="0"/>
            <a:t>Transfor</a:t>
          </a:r>
          <a:r>
            <a:rPr lang="cs-CZ" sz="1800" b="1" kern="1200" dirty="0" smtClean="0"/>
            <a:t>-mace informací</a:t>
          </a:r>
          <a:endParaRPr lang="cs-CZ" sz="1800" b="1" kern="1200" dirty="0"/>
        </a:p>
      </dsp:txBody>
      <dsp:txXfrm>
        <a:off x="1695747" y="1481137"/>
        <a:ext cx="1451431" cy="1974850"/>
      </dsp:txXfrm>
    </dsp:sp>
    <dsp:sp modelId="{D87AAB73-D6BD-47B3-9779-2813AE6D59F0}">
      <dsp:nvSpPr>
        <dsp:cNvPr id="0" name=""/>
        <dsp:cNvSpPr/>
      </dsp:nvSpPr>
      <dsp:spPr>
        <a:xfrm>
          <a:off x="3389084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Vytváření teorie z dat</a:t>
          </a:r>
          <a:endParaRPr lang="cs-CZ" sz="1800" b="1" kern="1200" dirty="0"/>
        </a:p>
      </dsp:txBody>
      <dsp:txXfrm>
        <a:off x="3389084" y="1481137"/>
        <a:ext cx="1451431" cy="1974850"/>
      </dsp:txXfrm>
    </dsp:sp>
    <dsp:sp modelId="{8BE262FC-64DC-4723-A262-77C10B2045E1}">
      <dsp:nvSpPr>
        <dsp:cNvPr id="0" name=""/>
        <dsp:cNvSpPr/>
      </dsp:nvSpPr>
      <dsp:spPr>
        <a:xfrm>
          <a:off x="5082420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Výběr případu</a:t>
          </a:r>
          <a:endParaRPr lang="cs-CZ" sz="1800" b="1" kern="1200" dirty="0"/>
        </a:p>
      </dsp:txBody>
      <dsp:txXfrm>
        <a:off x="5082420" y="1481137"/>
        <a:ext cx="1451431" cy="1974850"/>
      </dsp:txXfrm>
    </dsp:sp>
    <dsp:sp modelId="{3D0F487E-1D0D-43B6-89BC-6E70316DE8FF}">
      <dsp:nvSpPr>
        <dsp:cNvPr id="0" name=""/>
        <dsp:cNvSpPr/>
      </dsp:nvSpPr>
      <dsp:spPr>
        <a:xfrm>
          <a:off x="6775757" y="1481137"/>
          <a:ext cx="1451431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Techniky sběru dat</a:t>
          </a:r>
          <a:endParaRPr lang="cs-CZ" sz="1800" b="1" kern="1200" dirty="0"/>
        </a:p>
      </dsp:txBody>
      <dsp:txXfrm>
        <a:off x="6775757" y="1481137"/>
        <a:ext cx="1451431" cy="19748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A467BE-A107-4B7D-A36D-9D63FB0428C4}">
      <dsp:nvSpPr>
        <dsp:cNvPr id="0" name=""/>
        <dsp:cNvSpPr/>
      </dsp:nvSpPr>
      <dsp:spPr>
        <a:xfrm>
          <a:off x="617219" y="0"/>
          <a:ext cx="6995160" cy="49371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4155F0-0D03-4217-8C1A-2DD6685C549C}">
      <dsp:nvSpPr>
        <dsp:cNvPr id="0" name=""/>
        <dsp:cNvSpPr/>
      </dsp:nvSpPr>
      <dsp:spPr>
        <a:xfrm>
          <a:off x="552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Jev</a:t>
          </a:r>
          <a:endParaRPr lang="cs-CZ" sz="2800" kern="1200" dirty="0"/>
        </a:p>
      </dsp:txBody>
      <dsp:txXfrm>
        <a:off x="552" y="1481137"/>
        <a:ext cx="1912764" cy="1974850"/>
      </dsp:txXfrm>
    </dsp:sp>
    <dsp:sp modelId="{7B18E069-7EA7-4F2D-AB4C-C03C382DA42C}">
      <dsp:nvSpPr>
        <dsp:cNvPr id="0" name=""/>
        <dsp:cNvSpPr/>
      </dsp:nvSpPr>
      <dsp:spPr>
        <a:xfrm>
          <a:off x="2105796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Vlastnost</a:t>
          </a:r>
          <a:endParaRPr lang="cs-CZ" sz="2800" kern="1200" dirty="0"/>
        </a:p>
      </dsp:txBody>
      <dsp:txXfrm>
        <a:off x="2105796" y="1481137"/>
        <a:ext cx="1912764" cy="1974850"/>
      </dsp:txXfrm>
    </dsp:sp>
    <dsp:sp modelId="{CC696641-A584-4F08-AA1C-9C29483BEF61}">
      <dsp:nvSpPr>
        <dsp:cNvPr id="0" name=""/>
        <dsp:cNvSpPr/>
      </dsp:nvSpPr>
      <dsp:spPr>
        <a:xfrm>
          <a:off x="4211039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Znak</a:t>
          </a:r>
          <a:endParaRPr lang="cs-CZ" sz="2800" kern="1200" dirty="0"/>
        </a:p>
      </dsp:txBody>
      <dsp:txXfrm>
        <a:off x="4211039" y="1481137"/>
        <a:ext cx="1912764" cy="1974850"/>
      </dsp:txXfrm>
    </dsp:sp>
    <dsp:sp modelId="{4B42C858-A994-4DE1-8C59-9A47C1A3AEE1}">
      <dsp:nvSpPr>
        <dsp:cNvPr id="0" name=""/>
        <dsp:cNvSpPr/>
      </dsp:nvSpPr>
      <dsp:spPr>
        <a:xfrm>
          <a:off x="6316283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Stupnice</a:t>
          </a:r>
          <a:endParaRPr lang="cs-CZ" sz="2800" kern="1200" dirty="0"/>
        </a:p>
      </dsp:txBody>
      <dsp:txXfrm>
        <a:off x="6316283" y="1481137"/>
        <a:ext cx="1912764" cy="1974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C682770-F961-47DA-92CF-2BC7D7990ACA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78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7D3C31-D622-4DDF-85DD-588DBA34A590}" type="slidenum">
              <a:rPr lang="cs-CZ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98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E93585-BEEC-4861-933D-E13AC9E6852D}" type="slidenum">
              <a:rPr lang="cs-CZ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09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D05B22-813D-4C95-872C-83867C25A09B}" type="slidenum">
              <a:rPr lang="cs-CZ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26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64C606-660E-4781-B6EB-503A029474A6}" type="slidenum">
              <a:rPr lang="cs-CZ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Kultura, umění a společnost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Sociologický výzkum v umění a kultuře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 – základní model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</a:p>
          <a:p>
            <a:endParaRPr lang="cs-CZ" dirty="0" smtClean="0"/>
          </a:p>
          <a:p>
            <a:r>
              <a:rPr lang="cs-CZ" dirty="0" smtClean="0"/>
              <a:t>Hypotézy = podmíněně pravdivý výrok o vztahu, existenci, příčině, změně</a:t>
            </a:r>
          </a:p>
          <a:p>
            <a:endParaRPr lang="cs-CZ" dirty="0" smtClean="0"/>
          </a:p>
          <a:p>
            <a:r>
              <a:rPr lang="cs-CZ" dirty="0" smtClean="0"/>
              <a:t>Teoretické pojmy</a:t>
            </a:r>
          </a:p>
          <a:p>
            <a:endParaRPr lang="cs-CZ" dirty="0" smtClean="0"/>
          </a:p>
          <a:p>
            <a:r>
              <a:rPr lang="cs-CZ" dirty="0" smtClean="0"/>
              <a:t>Operacionalizace</a:t>
            </a:r>
          </a:p>
          <a:p>
            <a:endParaRPr lang="cs-CZ" dirty="0" smtClean="0"/>
          </a:p>
          <a:p>
            <a:r>
              <a:rPr lang="cs-CZ" dirty="0" smtClean="0"/>
              <a:t>Sociální realita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1259632" y="177281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259632" y="306896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1259632" y="407707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1259632" y="50131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Filosofie sociálních věd 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Pozitivismus</a:t>
            </a:r>
          </a:p>
          <a:p>
            <a:pPr lvl="1"/>
            <a:r>
              <a:rPr lang="cs-CZ" sz="2400" dirty="0" smtClean="0"/>
              <a:t>A. </a:t>
            </a:r>
            <a:r>
              <a:rPr lang="cs-CZ" sz="2400" dirty="0" err="1" smtClean="0"/>
              <a:t>Comte</a:t>
            </a:r>
            <a:r>
              <a:rPr lang="cs-CZ" sz="2400" dirty="0" smtClean="0"/>
              <a:t> (1798 – 1857)</a:t>
            </a:r>
          </a:p>
          <a:p>
            <a:pPr lvl="2"/>
            <a:r>
              <a:rPr lang="cs-CZ" sz="2400" dirty="0" smtClean="0"/>
              <a:t>Biologický determinismus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E. </a:t>
            </a:r>
            <a:r>
              <a:rPr lang="cs-CZ" sz="2400" dirty="0" err="1" smtClean="0"/>
              <a:t>Durkheim</a:t>
            </a:r>
            <a:r>
              <a:rPr lang="cs-CZ" sz="2400" dirty="0" smtClean="0"/>
              <a:t> (1858 – 1918)</a:t>
            </a:r>
          </a:p>
          <a:p>
            <a:pPr lvl="2"/>
            <a:r>
              <a:rPr lang="cs-CZ" sz="2400" dirty="0" smtClean="0"/>
              <a:t>Sociální determinismus</a:t>
            </a:r>
          </a:p>
          <a:p>
            <a:pPr lvl="2"/>
            <a:endParaRPr lang="cs-CZ" sz="2400" dirty="0" smtClean="0"/>
          </a:p>
          <a:p>
            <a:pPr lvl="2"/>
            <a:r>
              <a:rPr lang="cs-CZ" sz="2400" dirty="0" smtClean="0"/>
              <a:t>Pravidla sociologického výzkumu</a:t>
            </a:r>
          </a:p>
          <a:p>
            <a:pPr lvl="2"/>
            <a:r>
              <a:rPr lang="cs-CZ" sz="2400" dirty="0" smtClean="0"/>
              <a:t>Typy analýz</a:t>
            </a:r>
          </a:p>
          <a:p>
            <a:endParaRPr lang="cs-CZ" sz="2800" dirty="0" smtClean="0"/>
          </a:p>
          <a:p>
            <a:pPr lvl="1"/>
            <a:r>
              <a:rPr lang="cs-CZ" sz="2400" dirty="0" smtClean="0"/>
              <a:t>Sociologie </a:t>
            </a:r>
          </a:p>
          <a:p>
            <a:pPr lvl="2"/>
            <a:r>
              <a:rPr lang="cs-CZ" sz="2400" dirty="0" smtClean="0"/>
              <a:t>shora (Person, </a:t>
            </a:r>
            <a:r>
              <a:rPr lang="cs-CZ" sz="2400" dirty="0" err="1" smtClean="0"/>
              <a:t>Merton</a:t>
            </a:r>
            <a:r>
              <a:rPr lang="cs-CZ" sz="2400" dirty="0" smtClean="0"/>
              <a:t>)</a:t>
            </a:r>
          </a:p>
          <a:p>
            <a:pPr lvl="2"/>
            <a:r>
              <a:rPr lang="cs-CZ" sz="2400" dirty="0" smtClean="0"/>
              <a:t>zdola (</a:t>
            </a:r>
            <a:r>
              <a:rPr lang="cs-CZ" sz="2400" dirty="0" err="1" smtClean="0"/>
              <a:t>Mills</a:t>
            </a:r>
            <a:r>
              <a:rPr lang="cs-CZ" sz="2400" dirty="0" smtClean="0"/>
              <a:t>, </a:t>
            </a:r>
            <a:r>
              <a:rPr lang="cs-CZ" sz="2400" dirty="0" err="1" smtClean="0"/>
              <a:t>Lazarsfeld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metoda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12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Filosofie sociálních věd 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Antipozitivismus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sz="2800" dirty="0" smtClean="0"/>
              <a:t>M. Weber (1864 – 1920)</a:t>
            </a:r>
          </a:p>
          <a:p>
            <a:pPr lvl="2"/>
            <a:r>
              <a:rPr lang="cs-CZ" sz="2800" dirty="0" smtClean="0"/>
              <a:t>Rozumějící sociologie</a:t>
            </a:r>
          </a:p>
          <a:p>
            <a:pPr lvl="2"/>
            <a:r>
              <a:rPr lang="cs-CZ" sz="2800" dirty="0" smtClean="0"/>
              <a:t>Hodnoty</a:t>
            </a:r>
          </a:p>
          <a:p>
            <a:pPr lvl="2"/>
            <a:r>
              <a:rPr lang="cs-CZ" sz="2800" dirty="0" smtClean="0"/>
              <a:t>Smysluplnost lidského jednání</a:t>
            </a:r>
          </a:p>
          <a:p>
            <a:pPr lvl="2"/>
            <a:endParaRPr lang="cs-CZ" sz="2800" dirty="0" smtClean="0"/>
          </a:p>
          <a:p>
            <a:pPr lvl="2"/>
            <a:r>
              <a:rPr lang="cs-CZ" sz="2800" dirty="0" smtClean="0"/>
              <a:t>Ideální typ</a:t>
            </a:r>
          </a:p>
          <a:p>
            <a:pPr lvl="2"/>
            <a:endParaRPr lang="cs-CZ" sz="2800" dirty="0" smtClean="0"/>
          </a:p>
          <a:p>
            <a:pPr lvl="2"/>
            <a:r>
              <a:rPr lang="cs-CZ" sz="2800" dirty="0" smtClean="0"/>
              <a:t>Vysvětlující porozumění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Antipozitivismus</a:t>
            </a:r>
            <a:r>
              <a:rPr lang="cs-CZ" dirty="0" smtClean="0"/>
              <a:t> – metoda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14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Problémy výzkumu v sociálních vědách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err="1" smtClean="0"/>
              <a:t>Multiparadigmatičnost</a:t>
            </a:r>
            <a:r>
              <a:rPr lang="cs-CZ" dirty="0" smtClean="0"/>
              <a:t> </a:t>
            </a:r>
            <a:r>
              <a:rPr lang="cs-CZ" dirty="0" smtClean="0">
                <a:cs typeface="Arial" charset="0"/>
              </a:rPr>
              <a:t>→ závěry mají vždy pravděpodobnostní charakter</a:t>
            </a:r>
          </a:p>
          <a:p>
            <a:pPr eaLnBrk="1" hangingPunct="1"/>
            <a:endParaRPr lang="cs-CZ" dirty="0" smtClean="0">
              <a:cs typeface="Arial" charset="0"/>
            </a:endParaRPr>
          </a:p>
          <a:p>
            <a:pPr eaLnBrk="1" hangingPunct="1"/>
            <a:r>
              <a:rPr lang="cs-CZ" dirty="0" smtClean="0">
                <a:cs typeface="Arial" charset="0"/>
              </a:rPr>
              <a:t>Nálezy bývají platné jen pro prostředí, ze kterého jsme sebrali data</a:t>
            </a:r>
          </a:p>
          <a:p>
            <a:pPr eaLnBrk="1" hangingPunct="1"/>
            <a:endParaRPr lang="cs-CZ" dirty="0" smtClean="0">
              <a:cs typeface="Arial" charset="0"/>
            </a:endParaRPr>
          </a:p>
          <a:p>
            <a:pPr eaLnBrk="1" hangingPunct="1"/>
            <a:r>
              <a:rPr lang="cs-CZ" dirty="0" smtClean="0">
                <a:cs typeface="Arial" charset="0"/>
              </a:rPr>
              <a:t>Ustavit důkaz o kauzalitě je obtížné, ne-li nemožné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Problémy výzkumu v sociálních vědách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V sociálních vědách prakticky nikdy nebudeme pracovat s úplně popsaným přirozeným systémem</a:t>
            </a:r>
            <a:endParaRPr lang="cs-CZ" sz="2800" dirty="0" smtClean="0">
              <a:cs typeface="Arial" charset="0"/>
            </a:endParaRPr>
          </a:p>
          <a:p>
            <a:pPr eaLnBrk="1" hangingPunct="1"/>
            <a:endParaRPr lang="cs-CZ" sz="2800" dirty="0" smtClean="0">
              <a:cs typeface="Arial" charset="0"/>
            </a:endParaRPr>
          </a:p>
          <a:p>
            <a:r>
              <a:rPr lang="cs-CZ" sz="2800" dirty="0" smtClean="0">
                <a:cs typeface="Arial" charset="0"/>
              </a:rPr>
              <a:t>Je nutné pracovat s redukovaným popisem reality → budeme vždy vystaveni zkreslení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Redukce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Počtu pozorovaných proměnných</a:t>
            </a:r>
          </a:p>
          <a:p>
            <a:pPr eaLnBrk="1" hangingPunct="1"/>
            <a:endParaRPr lang="cs-CZ" sz="3200" dirty="0" smtClean="0"/>
          </a:p>
          <a:p>
            <a:pPr eaLnBrk="1" hangingPunct="1"/>
            <a:r>
              <a:rPr lang="cs-CZ" sz="3200" dirty="0" smtClean="0"/>
              <a:t>Počtu analyzovaných vztahů mezi nimi</a:t>
            </a:r>
          </a:p>
          <a:p>
            <a:pPr eaLnBrk="1" hangingPunct="1"/>
            <a:endParaRPr lang="cs-CZ" sz="3200" dirty="0" smtClean="0"/>
          </a:p>
          <a:p>
            <a:pPr eaLnBrk="1" hangingPunct="1"/>
            <a:r>
              <a:rPr lang="cs-CZ" sz="3200" dirty="0" smtClean="0"/>
              <a:t>Populace na vzorek</a:t>
            </a:r>
          </a:p>
          <a:p>
            <a:pPr eaLnBrk="1" hangingPunct="1"/>
            <a:endParaRPr lang="cs-CZ" sz="3200" dirty="0" smtClean="0"/>
          </a:p>
          <a:p>
            <a:pPr eaLnBrk="1" hangingPunct="1"/>
            <a:r>
              <a:rPr lang="cs-CZ" sz="3200" dirty="0" smtClean="0"/>
              <a:t>Časového kontinua na popis jednoho, nebo několika málo časových bodů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mtClean="0"/>
              <a:t>Rozdíly z hlediska transformace informace </a:t>
            </a:r>
          </a:p>
        </p:txBody>
      </p:sp>
      <p:graphicFrame>
        <p:nvGraphicFramePr>
          <p:cNvPr id="210972" name="Group 28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230017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23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Kvantitativní výzkum</a:t>
                      </a: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silná standardizace 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Vysoká </a:t>
                      </a: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reliabilita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silná redukce 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Nízká validita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Kvalitativní výzkum</a:t>
                      </a: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slabá standardizace 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Nízká </a:t>
                      </a: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reliabilita</a:t>
                      </a: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volná forma otázek a odpovědí 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Vysoká validita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 – validita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Validita = platnost metody, správnost</a:t>
            </a:r>
          </a:p>
          <a:p>
            <a:pPr lvl="1"/>
            <a:r>
              <a:rPr lang="cs-CZ" dirty="0" smtClean="0"/>
              <a:t>Správnost vůči cíli = měřím skutečně to, co chci měřit</a:t>
            </a:r>
          </a:p>
          <a:p>
            <a:endParaRPr lang="cs-CZ" b="1" dirty="0" smtClean="0"/>
          </a:p>
          <a:p>
            <a:r>
              <a:rPr lang="cs-CZ" dirty="0" smtClean="0"/>
              <a:t>Typy validity (</a:t>
            </a:r>
            <a:r>
              <a:rPr lang="cs-CZ" dirty="0" err="1" smtClean="0"/>
              <a:t>Kerlinger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Vnitřní validita (validita jednotlivého projektu)</a:t>
            </a:r>
          </a:p>
          <a:p>
            <a:pPr lvl="2"/>
            <a:r>
              <a:rPr lang="cs-CZ" dirty="0" smtClean="0"/>
              <a:t>Projekt adekvátní vzhledem k cílů a hypotézám</a:t>
            </a:r>
          </a:p>
          <a:p>
            <a:pPr lvl="2"/>
            <a:r>
              <a:rPr lang="cs-CZ" dirty="0" smtClean="0"/>
              <a:t>Randomizace</a:t>
            </a:r>
          </a:p>
          <a:p>
            <a:pPr lvl="2"/>
            <a:r>
              <a:rPr lang="cs-CZ" dirty="0" smtClean="0"/>
              <a:t>Kontrola nad nezávislými proměnnými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Vnější</a:t>
            </a:r>
          </a:p>
          <a:p>
            <a:pPr lvl="2"/>
            <a:r>
              <a:rPr lang="cs-CZ" dirty="0" smtClean="0"/>
              <a:t>Reprezentativnost</a:t>
            </a:r>
          </a:p>
          <a:p>
            <a:pPr lvl="2"/>
            <a:r>
              <a:rPr lang="cs-CZ" dirty="0" err="1" smtClean="0"/>
              <a:t>Zobecnitelnost</a:t>
            </a:r>
            <a:endParaRPr lang="cs-CZ" dirty="0" smtClean="0"/>
          </a:p>
          <a:p>
            <a:pPr lvl="2"/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Co je kultura?</a:t>
            </a:r>
          </a:p>
          <a:p>
            <a:pPr lvl="1"/>
            <a:r>
              <a:rPr lang="cs-CZ" dirty="0" smtClean="0"/>
              <a:t>Osvícenství – hodnotový (axiologický) pojem kultury jako zdokonalování, zušlechtění a zjemnění duševních a tělesných vlastností člověka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Johann</a:t>
            </a:r>
            <a:r>
              <a:rPr lang="cs-CZ" dirty="0" smtClean="0"/>
              <a:t> </a:t>
            </a:r>
            <a:r>
              <a:rPr lang="cs-CZ" dirty="0" err="1" smtClean="0"/>
              <a:t>Gottfried</a:t>
            </a:r>
            <a:r>
              <a:rPr lang="cs-CZ" dirty="0" smtClean="0"/>
              <a:t> </a:t>
            </a:r>
            <a:r>
              <a:rPr lang="cs-CZ" dirty="0" err="1" smtClean="0"/>
              <a:t>Herder</a:t>
            </a:r>
            <a:r>
              <a:rPr lang="cs-CZ" dirty="0" smtClean="0"/>
              <a:t> (1744-1803) /</a:t>
            </a:r>
          </a:p>
          <a:p>
            <a:pPr lvl="2"/>
            <a:r>
              <a:rPr lang="cs-CZ" dirty="0" smtClean="0"/>
              <a:t>dějinný proces – jako postupný a zákonitý vývoj, v němž musí rozum a spravedlnost vést k upevnění lidskosti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Nástup moderních věd – historiografie a antropologie - uvádí do oběhu (E. B. </a:t>
            </a:r>
            <a:r>
              <a:rPr lang="cs-CZ" dirty="0" err="1" smtClean="0"/>
              <a:t>Tylor</a:t>
            </a:r>
            <a:r>
              <a:rPr lang="cs-CZ" dirty="0" smtClean="0"/>
              <a:t>) hodnotově neutrální, deskriptivní pojem kultury. </a:t>
            </a:r>
          </a:p>
          <a:p>
            <a:endParaRPr lang="cs-CZ" dirty="0" smtClean="0"/>
          </a:p>
          <a:p>
            <a:r>
              <a:rPr lang="cs-CZ" dirty="0" smtClean="0"/>
              <a:t>Kultura a civilizace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 – validita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Dosahování validity</a:t>
            </a:r>
          </a:p>
          <a:p>
            <a:pPr lvl="1"/>
            <a:r>
              <a:rPr lang="cs-CZ" dirty="0" smtClean="0"/>
              <a:t>Operacionalizace</a:t>
            </a:r>
          </a:p>
          <a:p>
            <a:pPr lvl="1"/>
            <a:r>
              <a:rPr lang="cs-CZ" dirty="0" smtClean="0"/>
              <a:t>Ověřování formulací</a:t>
            </a:r>
          </a:p>
          <a:p>
            <a:pPr lvl="1"/>
            <a:r>
              <a:rPr lang="cs-CZ" dirty="0" smtClean="0"/>
              <a:t>Statistické metody</a:t>
            </a:r>
          </a:p>
          <a:p>
            <a:pPr lvl="1"/>
            <a:r>
              <a:rPr lang="cs-CZ" dirty="0" smtClean="0"/>
              <a:t>Validace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Teoretické pojmy nemůžeme pozorovat přímo</a:t>
            </a:r>
          </a:p>
          <a:p>
            <a:endParaRPr lang="cs-CZ" dirty="0" smtClean="0"/>
          </a:p>
          <a:p>
            <a:r>
              <a:rPr lang="cs-CZ" dirty="0" smtClean="0"/>
              <a:t>TP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 znaky a indikátory 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 realita</a:t>
            </a:r>
          </a:p>
          <a:p>
            <a:endParaRPr lang="cs-CZ" dirty="0" smtClean="0"/>
          </a:p>
          <a:p>
            <a:r>
              <a:rPr lang="cs-CZ" dirty="0" smtClean="0"/>
              <a:t>Operacionalizace = transformace TP do podoby měřitelných znaků</a:t>
            </a:r>
          </a:p>
          <a:p>
            <a:endParaRPr lang="cs-CZ" dirty="0" smtClean="0"/>
          </a:p>
          <a:p>
            <a:r>
              <a:rPr lang="cs-CZ" dirty="0" smtClean="0"/>
              <a:t>Operacionalizace – explikace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 – reliabilita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Reliabilita = spolehlivost a stálost dat</a:t>
            </a:r>
          </a:p>
          <a:p>
            <a:r>
              <a:rPr lang="cs-CZ" dirty="0" smtClean="0"/>
              <a:t>Nespolehlivá metoda nemůže být validní!</a:t>
            </a:r>
          </a:p>
          <a:p>
            <a:endParaRPr lang="cs-CZ" dirty="0" smtClean="0"/>
          </a:p>
          <a:p>
            <a:r>
              <a:rPr lang="cs-CZ" dirty="0" smtClean="0"/>
              <a:t>Druhy reliability</a:t>
            </a:r>
          </a:p>
          <a:p>
            <a:pPr lvl="1"/>
            <a:r>
              <a:rPr lang="cs-CZ" dirty="0" smtClean="0"/>
              <a:t>Stabilita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retest</a:t>
            </a:r>
            <a:endParaRPr lang="cs-CZ" dirty="0" smtClean="0"/>
          </a:p>
          <a:p>
            <a:pPr lvl="1"/>
            <a:r>
              <a:rPr lang="cs-CZ" dirty="0" smtClean="0"/>
              <a:t>Konzistence </a:t>
            </a:r>
            <a:r>
              <a:rPr lang="cs-CZ" dirty="0" smtClean="0">
                <a:sym typeface="Wingdings" pitchFamily="2" charset="2"/>
              </a:rPr>
              <a:t> split-half, </a:t>
            </a:r>
            <a:r>
              <a:rPr lang="cs-CZ" dirty="0" err="1" smtClean="0">
                <a:sym typeface="Wingdings" pitchFamily="2" charset="2"/>
              </a:rPr>
              <a:t>podvýběry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Ekvivalence </a:t>
            </a: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 klasifikace, kategorizace = třídění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Objektivita </a:t>
            </a: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 výzkumník, explikace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 – reliabilita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Klasifikace</a:t>
            </a:r>
          </a:p>
          <a:p>
            <a:pPr lvl="1"/>
            <a:r>
              <a:rPr lang="cs-CZ" dirty="0" smtClean="0"/>
              <a:t>Enumerace</a:t>
            </a:r>
          </a:p>
          <a:p>
            <a:pPr lvl="1"/>
            <a:r>
              <a:rPr lang="cs-CZ" dirty="0" smtClean="0"/>
              <a:t>Definice</a:t>
            </a:r>
          </a:p>
          <a:p>
            <a:pPr lvl="1"/>
            <a:r>
              <a:rPr lang="cs-CZ" dirty="0" smtClean="0"/>
              <a:t>Kvantitativní třídění</a:t>
            </a:r>
          </a:p>
          <a:p>
            <a:pPr lvl="1"/>
            <a:r>
              <a:rPr lang="cs-CZ" dirty="0" smtClean="0"/>
              <a:t>Intervaly</a:t>
            </a:r>
          </a:p>
          <a:p>
            <a:endParaRPr lang="cs-CZ" dirty="0" smtClean="0"/>
          </a:p>
          <a:p>
            <a:r>
              <a:rPr lang="cs-CZ" dirty="0" smtClean="0"/>
              <a:t>Explikace (zvětšuje objektivitu)</a:t>
            </a:r>
          </a:p>
          <a:p>
            <a:pPr lvl="1"/>
            <a:r>
              <a:rPr lang="cs-CZ" dirty="0" smtClean="0"/>
              <a:t>Shodné porozumění pojmům</a:t>
            </a:r>
          </a:p>
          <a:p>
            <a:pPr lvl="2"/>
            <a:r>
              <a:rPr lang="cs-CZ" dirty="0" smtClean="0"/>
              <a:t>EXPLIKANDUM</a:t>
            </a:r>
          </a:p>
          <a:p>
            <a:pPr lvl="2"/>
            <a:r>
              <a:rPr lang="cs-CZ" dirty="0" smtClean="0"/>
              <a:t>EXPLIKÁT</a:t>
            </a:r>
          </a:p>
          <a:p>
            <a:endParaRPr lang="cs-CZ" dirty="0" smtClean="0"/>
          </a:p>
          <a:p>
            <a:r>
              <a:rPr lang="cs-CZ" dirty="0" smtClean="0"/>
              <a:t>Kvantifikace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24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Kvantifikace – druhy znaků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Nominální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Výčet variant (bez pořadí; vzájemně se vylučují)</a:t>
            </a:r>
          </a:p>
          <a:p>
            <a:pPr lvl="1"/>
            <a:r>
              <a:rPr lang="cs-CZ" dirty="0" smtClean="0"/>
              <a:t>Dichotomické, </a:t>
            </a:r>
            <a:r>
              <a:rPr lang="cs-CZ" dirty="0" err="1" smtClean="0"/>
              <a:t>polytomické</a:t>
            </a:r>
            <a:endParaRPr lang="cs-CZ" dirty="0" smtClean="0"/>
          </a:p>
          <a:p>
            <a:pPr lvl="1"/>
            <a:r>
              <a:rPr lang="cs-CZ" dirty="0" smtClean="0"/>
              <a:t>1-0, ano – ne, je – není</a:t>
            </a:r>
          </a:p>
          <a:p>
            <a:endParaRPr lang="cs-CZ" dirty="0" smtClean="0"/>
          </a:p>
          <a:p>
            <a:r>
              <a:rPr lang="cs-CZ" dirty="0" smtClean="0"/>
              <a:t>Ordinální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Určené pořadím</a:t>
            </a:r>
          </a:p>
          <a:p>
            <a:pPr lvl="1"/>
            <a:r>
              <a:rPr lang="cs-CZ" dirty="0" smtClean="0"/>
              <a:t>Slovní („nahrubo“): špatný – lepší – nejlepší</a:t>
            </a:r>
          </a:p>
          <a:p>
            <a:pPr lvl="1"/>
            <a:r>
              <a:rPr lang="cs-CZ" dirty="0" smtClean="0"/>
              <a:t>Určení pořadí: základní – střední – vysokoškolské </a:t>
            </a:r>
            <a:r>
              <a:rPr lang="cs-CZ" dirty="0" err="1" smtClean="0"/>
              <a:t>vzd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Stupnice s nestejnými intervaly: příjem do 15, do 100, nad 100</a:t>
            </a:r>
          </a:p>
          <a:p>
            <a:endParaRPr lang="cs-CZ" dirty="0" smtClean="0"/>
          </a:p>
          <a:p>
            <a:r>
              <a:rPr lang="cs-CZ" dirty="0" smtClean="0"/>
              <a:t>Kardinální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Kvantitativní měřitelné (lze matematicky vyjádřit poměr/rozdíl)</a:t>
            </a:r>
          </a:p>
          <a:p>
            <a:pPr lvl="1"/>
            <a:r>
              <a:rPr lang="cs-CZ" dirty="0" smtClean="0"/>
              <a:t>Intervalové (o kolik)</a:t>
            </a:r>
          </a:p>
          <a:p>
            <a:pPr lvl="1"/>
            <a:r>
              <a:rPr lang="cs-CZ" dirty="0" smtClean="0"/>
              <a:t>Násobné (kolikrát)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Kvantifikace – druhy stupnic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Nominální</a:t>
            </a:r>
          </a:p>
          <a:p>
            <a:pPr lvl="1"/>
            <a:r>
              <a:rPr lang="cs-CZ" dirty="0" smtClean="0"/>
              <a:t>Výčet</a:t>
            </a:r>
          </a:p>
          <a:p>
            <a:pPr lvl="1"/>
            <a:r>
              <a:rPr lang="cs-CZ" dirty="0" smtClean="0"/>
              <a:t>Logická rovnost a různost</a:t>
            </a:r>
          </a:p>
          <a:p>
            <a:endParaRPr lang="cs-CZ" dirty="0" smtClean="0"/>
          </a:p>
          <a:p>
            <a:r>
              <a:rPr lang="cs-CZ" dirty="0" smtClean="0"/>
              <a:t>Pořadové (ordinální)</a:t>
            </a:r>
          </a:p>
          <a:p>
            <a:pPr lvl="1"/>
            <a:r>
              <a:rPr lang="cs-CZ" dirty="0" smtClean="0"/>
              <a:t>Nejčastější</a:t>
            </a:r>
          </a:p>
          <a:p>
            <a:pPr lvl="1"/>
            <a:r>
              <a:rPr lang="cs-CZ" dirty="0" smtClean="0"/>
              <a:t>Logická rovnost a různost + relativní velikost</a:t>
            </a:r>
          </a:p>
          <a:p>
            <a:pPr lvl="1"/>
            <a:r>
              <a:rPr lang="cs-CZ" dirty="0" smtClean="0"/>
              <a:t>Silně podmíněny operativní definicí znaku</a:t>
            </a:r>
          </a:p>
          <a:p>
            <a:endParaRPr lang="cs-CZ" dirty="0" smtClean="0"/>
          </a:p>
          <a:p>
            <a:r>
              <a:rPr lang="cs-CZ" dirty="0" smtClean="0"/>
              <a:t>Intervalové</a:t>
            </a:r>
          </a:p>
          <a:p>
            <a:pPr lvl="1"/>
            <a:r>
              <a:rPr lang="cs-CZ" dirty="0" smtClean="0"/>
              <a:t>Nejpřesnější</a:t>
            </a:r>
          </a:p>
          <a:p>
            <a:pPr lvl="1"/>
            <a:r>
              <a:rPr lang="cs-CZ" dirty="0" smtClean="0"/>
              <a:t>Se smluveným bodem +/-</a:t>
            </a:r>
          </a:p>
          <a:p>
            <a:pPr lvl="1"/>
            <a:r>
              <a:rPr lang="cs-CZ" dirty="0" smtClean="0"/>
              <a:t>S výchozím bodem 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Volba tématu výzkumu</a:t>
            </a:r>
          </a:p>
          <a:p>
            <a:endParaRPr lang="cs-CZ" dirty="0" smtClean="0"/>
          </a:p>
          <a:p>
            <a:r>
              <a:rPr lang="cs-CZ" dirty="0" smtClean="0"/>
              <a:t>Konkretizace tématu a účelu výzkumu</a:t>
            </a:r>
          </a:p>
          <a:p>
            <a:endParaRPr lang="cs-CZ" dirty="0" smtClean="0"/>
          </a:p>
          <a:p>
            <a:r>
              <a:rPr lang="cs-CZ" dirty="0" smtClean="0"/>
              <a:t>Hlavní okruhy otázek výzkumu – hypotézy:</a:t>
            </a:r>
          </a:p>
          <a:p>
            <a:pPr lvl="1"/>
            <a:r>
              <a:rPr lang="cs-CZ" dirty="0" smtClean="0"/>
              <a:t>Hypotézy = podmíněně pravdivý výrok o vztahu, existenci, příčině, změně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Cvičení: </a:t>
            </a:r>
          </a:p>
          <a:p>
            <a:pPr lvl="2"/>
            <a:r>
              <a:rPr lang="cs-CZ" dirty="0" smtClean="0"/>
              <a:t>Sídlo – vzdělání – návštěva divadla</a:t>
            </a:r>
          </a:p>
          <a:p>
            <a:pPr lvl="2"/>
            <a:r>
              <a:rPr lang="cs-CZ" dirty="0" smtClean="0"/>
              <a:t>Vzdělání – práce s internetem – sledování televize</a:t>
            </a:r>
          </a:p>
          <a:p>
            <a:pPr lvl="2"/>
            <a:r>
              <a:rPr lang="cs-CZ" dirty="0" smtClean="0"/>
              <a:t>Věk – vzdělání – hudební preference</a:t>
            </a:r>
          </a:p>
          <a:p>
            <a:pPr lvl="2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Rozpracuje účel a téma svého výzkumu</a:t>
            </a:r>
          </a:p>
          <a:p>
            <a:endParaRPr lang="cs-CZ" dirty="0" smtClean="0"/>
          </a:p>
          <a:p>
            <a:r>
              <a:rPr lang="cs-CZ" dirty="0" smtClean="0"/>
              <a:t>Analýza literatury:</a:t>
            </a:r>
          </a:p>
          <a:p>
            <a:pPr lvl="1"/>
            <a:r>
              <a:rPr lang="cs-CZ" dirty="0" smtClean="0"/>
              <a:t>Výčet</a:t>
            </a:r>
          </a:p>
          <a:p>
            <a:pPr lvl="1"/>
            <a:r>
              <a:rPr lang="cs-CZ" dirty="0" smtClean="0"/>
              <a:t>Základní konspekt teorie, zjištění,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57601"/>
            <a:ext cx="5492043" cy="5051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6876256" y="58052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E.H.Schein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127385"/>
            <a:ext cx="5304387" cy="510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796136" y="6021288"/>
            <a:ext cx="30963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Smolíková: Management umění</a:t>
            </a:r>
            <a:endParaRPr lang="cs-CZ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– možné směry výzkumu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556792"/>
            <a:ext cx="801018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724128" y="5445224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Smolíková: Management umění</a:t>
            </a:r>
            <a:endParaRPr lang="cs-CZ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Umění a společnost – vybrané otázky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Sociální proměnlivost</a:t>
            </a:r>
          </a:p>
          <a:p>
            <a:pPr lvl="2"/>
            <a:r>
              <a:rPr lang="cs-CZ" dirty="0" smtClean="0"/>
              <a:t>Jan </a:t>
            </a:r>
            <a:r>
              <a:rPr lang="cs-CZ" dirty="0" err="1" smtClean="0"/>
              <a:t>Mukařovský</a:t>
            </a:r>
            <a:r>
              <a:rPr lang="cs-CZ" dirty="0" smtClean="0"/>
              <a:t> – Estetická funkce, norma a hodnota jako sociální fakty (1936)</a:t>
            </a:r>
          </a:p>
          <a:p>
            <a:pPr lvl="3"/>
            <a:r>
              <a:rPr lang="cs-CZ" dirty="0" smtClean="0"/>
              <a:t>Proměnlivost estetické funkce</a:t>
            </a:r>
          </a:p>
          <a:p>
            <a:pPr lvl="3"/>
            <a:r>
              <a:rPr lang="cs-CZ" dirty="0" smtClean="0"/>
              <a:t>Nomy – antropologický základ, společenská podmíněnost</a:t>
            </a:r>
          </a:p>
          <a:p>
            <a:pPr lvl="3">
              <a:buNone/>
            </a:pPr>
            <a:endParaRPr lang="cs-CZ" dirty="0" smtClean="0"/>
          </a:p>
          <a:p>
            <a:pPr lvl="3">
              <a:buNone/>
            </a:pPr>
            <a:endParaRPr lang="cs-CZ" dirty="0" smtClean="0"/>
          </a:p>
          <a:p>
            <a:pPr lvl="1"/>
            <a:r>
              <a:rPr lang="cs-CZ" dirty="0" smtClean="0"/>
              <a:t>Umění jako informace (komunikační model)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Umění </a:t>
            </a:r>
            <a:r>
              <a:rPr lang="cs-CZ" smtClean="0"/>
              <a:t>v sociálním </a:t>
            </a:r>
            <a:r>
              <a:rPr lang="cs-CZ" dirty="0" smtClean="0"/>
              <a:t>poli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Umění a ideologie</a:t>
            </a:r>
          </a:p>
          <a:p>
            <a:pPr lvl="3"/>
            <a:endParaRPr lang="cs-CZ" dirty="0" smtClean="0"/>
          </a:p>
          <a:p>
            <a:pPr lvl="3"/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Umění jako koncept pro sociologický výzkum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Umění a krásno</a:t>
            </a:r>
          </a:p>
          <a:p>
            <a:pPr lvl="2"/>
            <a:r>
              <a:rPr lang="cs-CZ" dirty="0" smtClean="0"/>
              <a:t>Institucionální definice (N. </a:t>
            </a:r>
            <a:r>
              <a:rPr lang="cs-CZ" dirty="0" err="1" smtClean="0"/>
              <a:t>Goodmann</a:t>
            </a:r>
            <a:r>
              <a:rPr lang="cs-CZ" dirty="0" smtClean="0"/>
              <a:t> – Jazyky umění)</a:t>
            </a:r>
          </a:p>
          <a:p>
            <a:pPr lvl="3">
              <a:buNone/>
            </a:pPr>
            <a:endParaRPr lang="cs-CZ" dirty="0" smtClean="0"/>
          </a:p>
          <a:p>
            <a:pPr lvl="1"/>
            <a:r>
              <a:rPr lang="cs-CZ" dirty="0" smtClean="0"/>
              <a:t>Nižší a vyšší umění</a:t>
            </a:r>
          </a:p>
          <a:p>
            <a:pPr lvl="2"/>
            <a:r>
              <a:rPr lang="cs-CZ" dirty="0" err="1" smtClean="0"/>
              <a:t>Midcult</a:t>
            </a:r>
            <a:r>
              <a:rPr lang="cs-CZ" dirty="0" smtClean="0"/>
              <a:t> (</a:t>
            </a:r>
            <a:r>
              <a:rPr lang="cs-CZ" dirty="0" err="1" smtClean="0"/>
              <a:t>Dwight</a:t>
            </a:r>
            <a:r>
              <a:rPr lang="cs-CZ" dirty="0" smtClean="0"/>
              <a:t> Macdonald)</a:t>
            </a:r>
          </a:p>
          <a:p>
            <a:pPr lvl="2"/>
            <a:r>
              <a:rPr lang="cs-CZ" dirty="0" smtClean="0"/>
              <a:t>Postmoderna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Umění – umělecké dílo – interpretace – reprodukce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Sociologický výzkum umění a kultury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Historická proměnlivost</a:t>
            </a:r>
          </a:p>
          <a:p>
            <a:pPr lvl="1"/>
            <a:r>
              <a:rPr lang="cs-CZ" dirty="0" smtClean="0"/>
              <a:t>Diachronní (historie) výzkum</a:t>
            </a:r>
          </a:p>
          <a:p>
            <a:endParaRPr lang="cs-CZ" dirty="0" smtClean="0"/>
          </a:p>
          <a:p>
            <a:r>
              <a:rPr lang="cs-CZ" dirty="0" smtClean="0"/>
              <a:t>Současný stav, komparace</a:t>
            </a:r>
          </a:p>
          <a:p>
            <a:pPr lvl="1"/>
            <a:r>
              <a:rPr lang="cs-CZ" dirty="0" smtClean="0"/>
              <a:t>Synchronní výzkum</a:t>
            </a:r>
          </a:p>
          <a:p>
            <a:endParaRPr lang="cs-CZ" dirty="0" smtClean="0"/>
          </a:p>
          <a:p>
            <a:r>
              <a:rPr lang="cs-CZ" dirty="0" smtClean="0"/>
              <a:t>Sociologie – chování, preference…</a:t>
            </a:r>
          </a:p>
          <a:p>
            <a:pPr lvl="1"/>
            <a:r>
              <a:rPr lang="cs-CZ" dirty="0" smtClean="0"/>
              <a:t>Psychologie – libost, prožitky, emoce, cítění…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sociologie umění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Culture and the arts;	</a:t>
            </a:r>
          </a:p>
          <a:p>
            <a:r>
              <a:rPr lang="en-US" dirty="0" smtClean="0"/>
              <a:t>Aesthetics and everyday life;</a:t>
            </a:r>
          </a:p>
          <a:p>
            <a:r>
              <a:rPr lang="en-US" dirty="0" smtClean="0"/>
              <a:t>Politics and policies in the arts: the role of institutions;</a:t>
            </a:r>
          </a:p>
          <a:p>
            <a:r>
              <a:rPr lang="en-US" dirty="0" smtClean="0"/>
              <a:t>Culture, individual and collective identities;</a:t>
            </a:r>
          </a:p>
          <a:p>
            <a:r>
              <a:rPr lang="en-US" dirty="0" smtClean="0"/>
              <a:t>Gender, ethnicity, and culture;</a:t>
            </a:r>
          </a:p>
          <a:p>
            <a:r>
              <a:rPr lang="en-US" dirty="0" smtClean="0"/>
              <a:t>Cultural heritage and the social construction of the past;</a:t>
            </a:r>
          </a:p>
          <a:p>
            <a:r>
              <a:rPr lang="en-US" dirty="0" smtClean="0"/>
              <a:t>Taste and artistic consumption;</a:t>
            </a:r>
          </a:p>
          <a:p>
            <a:r>
              <a:rPr lang="en-US" dirty="0" smtClean="0"/>
              <a:t>Amateur practices of art;</a:t>
            </a:r>
          </a:p>
          <a:p>
            <a:r>
              <a:rPr lang="en-US" dirty="0" smtClean="0"/>
              <a:t>Art, work and artistic activities;</a:t>
            </a:r>
          </a:p>
          <a:p>
            <a:r>
              <a:rPr lang="en-US" dirty="0" smtClean="0"/>
              <a:t>Outsider art : the social construction of </a:t>
            </a:r>
            <a:r>
              <a:rPr lang="en-US" dirty="0" err="1" smtClean="0"/>
              <a:t>canonisation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Culture and the cities: the urban space and the </a:t>
            </a:r>
            <a:r>
              <a:rPr lang="en-US" dirty="0" err="1" smtClean="0"/>
              <a:t>globalisation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Art markets: old issues, and new trends;</a:t>
            </a:r>
          </a:p>
          <a:p>
            <a:r>
              <a:rPr lang="en-US" dirty="0" smtClean="0"/>
              <a:t>Culture, body and gender;</a:t>
            </a:r>
          </a:p>
          <a:p>
            <a:r>
              <a:rPr lang="en-US" dirty="0" smtClean="0"/>
              <a:t>The cultural representation of conflict and terrorism;</a:t>
            </a:r>
          </a:p>
          <a:p>
            <a:r>
              <a:rPr lang="en-US" dirty="0" smtClean="0"/>
              <a:t>Arts and technology.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242</TotalTime>
  <Words>851</Words>
  <Application>Microsoft Office PowerPoint</Application>
  <PresentationFormat>Předvádění na obrazovce (4:3)</PresentationFormat>
  <Paragraphs>310</Paragraphs>
  <Slides>28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MUNI_DB_výuka</vt:lpstr>
      <vt:lpstr>Kultura, umění a společnost</vt:lpstr>
      <vt:lpstr>Kultura</vt:lpstr>
      <vt:lpstr>Kultura</vt:lpstr>
      <vt:lpstr>Kultura</vt:lpstr>
      <vt:lpstr>Kultura – možné směry výzkumu</vt:lpstr>
      <vt:lpstr>Umění</vt:lpstr>
      <vt:lpstr>Umění</vt:lpstr>
      <vt:lpstr>Sociologický výzkum umění a kultury </vt:lpstr>
      <vt:lpstr>Témata sociologie umění</vt:lpstr>
      <vt:lpstr>Metodologie – základní model</vt:lpstr>
      <vt:lpstr>Filosofie sociálních věd a výzkumu</vt:lpstr>
      <vt:lpstr>Pozitivismus – metoda</vt:lpstr>
      <vt:lpstr>Filosofie sociálních věd a výzkumu</vt:lpstr>
      <vt:lpstr>Antipozitivismus – metoda</vt:lpstr>
      <vt:lpstr>Problémy výzkumu v sociálních vědách</vt:lpstr>
      <vt:lpstr>Problémy výzkumu v sociálních vědách</vt:lpstr>
      <vt:lpstr>Redukce</vt:lpstr>
      <vt:lpstr>Rozdíly z hlediska transformace informace </vt:lpstr>
      <vt:lpstr>Metodologie – validita </vt:lpstr>
      <vt:lpstr>Metodologie – validita </vt:lpstr>
      <vt:lpstr>Operacionalizace</vt:lpstr>
      <vt:lpstr>Metodologie – reliabilita </vt:lpstr>
      <vt:lpstr>Metodologie – reliabilita</vt:lpstr>
      <vt:lpstr>Kvantifikace</vt:lpstr>
      <vt:lpstr>Kvantifikace – druhy znaků</vt:lpstr>
      <vt:lpstr>Kvantifikace – druhy stupnic</vt:lpstr>
      <vt:lpstr>Seminář</vt:lpstr>
      <vt:lpstr>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Balarin</dc:creator>
  <cp:lastModifiedBy>David Balarin</cp:lastModifiedBy>
  <cp:revision>40</cp:revision>
  <dcterms:created xsi:type="dcterms:W3CDTF">2012-02-20T10:20:31Z</dcterms:created>
  <dcterms:modified xsi:type="dcterms:W3CDTF">2015-02-18T13:40:55Z</dcterms:modified>
</cp:coreProperties>
</file>