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0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6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3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86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7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F970-A9D2-4EE9-BA24-A00EEEA5E33D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tyl" TargetMode="External"/><Relationship Id="rId2" Type="http://schemas.openxmlformats.org/officeDocument/2006/relationships/hyperlink" Target="http://cs.wikipedia.org/wiki/P%C5%99ekla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Tlumo%C4%8Dnick%C3%A1_notace&amp;action=edit&amp;redlink=1" TargetMode="External"/><Relationship Id="rId2" Type="http://schemas.openxmlformats.org/officeDocument/2006/relationships/hyperlink" Target="http://cs.wikipedia.org/w/index.php?title=Konsekutivn%C3%AD_tlumo%C4%8Den%C3%AD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Tlumočení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Základy tlumočení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07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Komunikativní překlad - 4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Komunikativní, dynamický, idiomatický překlad (</a:t>
            </a:r>
            <a:r>
              <a:rPr lang="cs-CZ" dirty="0" err="1" smtClean="0"/>
              <a:t>communicate</a:t>
            </a:r>
            <a:r>
              <a:rPr lang="cs-CZ" dirty="0" smtClean="0"/>
              <a:t>/</a:t>
            </a:r>
            <a:r>
              <a:rPr lang="cs-CZ" dirty="0" err="1" smtClean="0"/>
              <a:t>idiomatic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) bere v úvahu také pragmatický </a:t>
            </a:r>
            <a:r>
              <a:rPr lang="cs-CZ" dirty="0" smtClean="0"/>
              <a:t>aspekt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563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techniky</a:t>
            </a:r>
          </a:p>
          <a:p>
            <a:r>
              <a:rPr lang="cs-CZ" dirty="0" smtClean="0"/>
              <a:t>Vhodný prostor</a:t>
            </a:r>
          </a:p>
          <a:p>
            <a:r>
              <a:rPr lang="cs-CZ" dirty="0" smtClean="0"/>
              <a:t>„rozestavění“ aktérů</a:t>
            </a:r>
          </a:p>
          <a:p>
            <a:endParaRPr lang="cs-CZ" dirty="0"/>
          </a:p>
          <a:p>
            <a:r>
              <a:rPr lang="cs-CZ" dirty="0" smtClean="0"/>
              <a:t>Jednota tlumočníků a překladatelů</a:t>
            </a:r>
          </a:p>
          <a:p>
            <a:r>
              <a:rPr lang="cs-CZ" dirty="0" smtClean="0"/>
              <a:t>Adekvátní honorář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552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Práce tlumočníka je náročná na pohotovost a rychlost, má však menší nároky na přesnost v porovnání s </a:t>
            </a:r>
            <a:r>
              <a:rPr lang="cs-CZ" dirty="0">
                <a:hlinkClick r:id="rId2" tooltip="Překlad"/>
              </a:rPr>
              <a:t>překladatelem</a:t>
            </a:r>
            <a:r>
              <a:rPr lang="cs-CZ" dirty="0"/>
              <a:t>. Tlumočník dokonce nesmí být příliš puntičkářský, musí přetlumočit především jádro myšlenky s vědomím, že ji i trochu zjednodušil a že není jeho úkolem tlumočit individuální </a:t>
            </a:r>
            <a:r>
              <a:rPr lang="cs-CZ" dirty="0">
                <a:hlinkClick r:id="rId3" tooltip="Styl"/>
              </a:rPr>
              <a:t>styl</a:t>
            </a:r>
            <a:r>
              <a:rPr lang="cs-CZ" dirty="0"/>
              <a:t> mluvčího (i když i tuto iluzi, dokonce iluzi běžného rozhovoru dokáže dobrý tlumočník vyvolat).</a:t>
            </a:r>
          </a:p>
          <a:p>
            <a:r>
              <a:rPr lang="cs-CZ" dirty="0"/>
              <a:t>Pro dobrou práci tlumočníka by mu měly být vytvořeny dobré podmínky: měl by včas obdržet dostatečné podklady k práci (zejména jde-li o věci odborné), měl by být včas seznámen s důležitými okolnostmi jednání, v ideálním případě by měl mít možnost se seznámit i s prostředím.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33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Moje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Neutralita ve vyhraněných situacích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9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bude strukturován takto: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Rozvíjení praktických tlumočnických dovedností</a:t>
            </a:r>
          </a:p>
          <a:p>
            <a:r>
              <a:rPr lang="cs-CZ" dirty="0" smtClean="0"/>
              <a:t>A. přednesení jednominutové aktuality každý týden – ústně ave svižném tempu</a:t>
            </a:r>
          </a:p>
          <a:p>
            <a:r>
              <a:rPr lang="cs-CZ" dirty="0" smtClean="0"/>
              <a:t>B. popisy věcí, předmětů a jevů (návaznost na glosář z odborné terminologie, popisy hýbajících se obrázků) – průběžně</a:t>
            </a:r>
          </a:p>
          <a:p>
            <a:r>
              <a:rPr lang="cs-CZ" dirty="0" smtClean="0"/>
              <a:t>Konsekutivní tlumočení (filmové ukázky) bez přípravy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79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Převedení </a:t>
            </a:r>
            <a:r>
              <a:rPr lang="cs-CZ" i="1" dirty="0" smtClean="0"/>
              <a:t>veškeré</a:t>
            </a:r>
            <a:r>
              <a:rPr lang="cs-CZ" dirty="0" smtClean="0"/>
              <a:t> </a:t>
            </a:r>
            <a:r>
              <a:rPr lang="cs-CZ" dirty="0" smtClean="0"/>
              <a:t>?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výchozího jazyka (VJ)</a:t>
            </a:r>
          </a:p>
          <a:p>
            <a:r>
              <a:rPr lang="cs-CZ" dirty="0"/>
              <a:t>d</a:t>
            </a:r>
            <a:r>
              <a:rPr lang="cs-CZ" dirty="0" smtClean="0"/>
              <a:t>o cílového jazyka (CJ)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28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Simultánní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Kabinové (konferenční) tlumočení</a:t>
            </a:r>
          </a:p>
          <a:p>
            <a:r>
              <a:rPr lang="cs-CZ" dirty="0" smtClean="0"/>
              <a:t>Tlumočení filmu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16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Konsekutivní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tzv. </a:t>
            </a:r>
            <a:r>
              <a:rPr lang="cs-CZ" dirty="0">
                <a:hlinkClick r:id="rId2" tooltip="Konsekutivní tlumočení (stránka neexistuje)"/>
              </a:rPr>
              <a:t>konsekutivní tlumočení</a:t>
            </a:r>
            <a:r>
              <a:rPr lang="cs-CZ" dirty="0"/>
              <a:t> - tlumočník obvykle počká, až řečník vysloví část svých myšlenek, odmlčí se a poskytne tlumočníkovi čas k převodu. (Rozhovory státníků či obchodníků, často při obědě, kterého se také zúčastní. Policie a soudy používají tlumočníky pro rozhovory se zahraničními svědky nebo delikventy</a:t>
            </a:r>
            <a:r>
              <a:rPr lang="cs-CZ" dirty="0" smtClean="0"/>
              <a:t>.)</a:t>
            </a:r>
          </a:p>
          <a:p>
            <a:r>
              <a:rPr lang="cs-CZ" dirty="0" smtClean="0"/>
              <a:t>Doporučuje se předem domluvit postup, rozsah sekvence</a:t>
            </a:r>
            <a:endParaRPr lang="cs-CZ" dirty="0"/>
          </a:p>
          <a:p>
            <a:r>
              <a:rPr lang="cs-CZ" dirty="0" smtClean="0"/>
              <a:t>Protože </a:t>
            </a:r>
            <a:r>
              <a:rPr lang="cs-CZ" dirty="0"/>
              <a:t>tlumočník musí s maximální přesností najednou převést i několik minut cizojazyčného vystoupení, musí ovládat </a:t>
            </a:r>
            <a:r>
              <a:rPr lang="cs-CZ" dirty="0">
                <a:hlinkClick r:id="rId3" tooltip="Tlumočnická notace (stránka neexistuje)"/>
              </a:rPr>
              <a:t>tlumočnickou notaci (tlumočnický zápis)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2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dirty="0" smtClean="0">
                <a:solidFill>
                  <a:srgbClr val="FF0000"/>
                </a:solidFill>
              </a:rPr>
              <a:t>Aspekt funkční ekvivalence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a/ Funkce sémantická (obsahová)</a:t>
            </a:r>
          </a:p>
          <a:p>
            <a:r>
              <a:rPr lang="cs-CZ" dirty="0"/>
              <a:t> </a:t>
            </a:r>
            <a:r>
              <a:rPr lang="cs-CZ" dirty="0" smtClean="0"/>
              <a:t>    zachování lexika, terminologie</a:t>
            </a:r>
          </a:p>
          <a:p>
            <a:r>
              <a:rPr lang="cs-CZ" dirty="0" smtClean="0"/>
              <a:t>b/ informace denotační (věcná, faktická situace), NSB</a:t>
            </a:r>
          </a:p>
          <a:p>
            <a:r>
              <a:rPr lang="cs-CZ" dirty="0" smtClean="0"/>
              <a:t>c/ informace konotační (funkčně stylistická + expresivní část jazykového </a:t>
            </a:r>
            <a:r>
              <a:rPr lang="cs-CZ" dirty="0" smtClean="0"/>
              <a:t>výrazu, citáty)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II. </a:t>
            </a:r>
            <a:r>
              <a:rPr lang="cs-CZ" dirty="0">
                <a:solidFill>
                  <a:srgbClr val="FF0000"/>
                </a:solidFill>
              </a:rPr>
              <a:t>Aspekt pragmatický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 smtClean="0"/>
              <a:t>dán vztahem mezi jazykovým výrazem a účastníky komunikačního aktu. Situace, vztah, zkušenost, zvyklost, kontext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10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</a:t>
            </a:r>
            <a:r>
              <a:rPr lang="cs-CZ" dirty="0" smtClean="0"/>
              <a:t>tlumočení</a:t>
            </a:r>
            <a:br>
              <a:rPr lang="cs-CZ" dirty="0" smtClean="0"/>
            </a:br>
            <a:r>
              <a:rPr lang="cs-CZ" dirty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Interlineární překlad (</a:t>
            </a:r>
            <a:r>
              <a:rPr lang="cs-CZ" dirty="0" err="1" smtClean="0"/>
              <a:t>interlinear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) – extrémně doslovný překlad, zachovávající specificky lingvistickou </a:t>
            </a:r>
            <a:r>
              <a:rPr lang="cs-CZ" dirty="0" smtClean="0"/>
              <a:t>situaci (např. špatně napsaného textu, nesrozumitelné smlouvy </a:t>
            </a:r>
            <a:r>
              <a:rPr lang="cs-CZ" dirty="0" err="1" smtClean="0"/>
              <a:t>apod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138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Doslovný překlad </a:t>
            </a:r>
            <a:r>
              <a:rPr lang="cs-CZ" sz="3600" dirty="0" smtClean="0"/>
              <a:t>(</a:t>
            </a:r>
            <a:r>
              <a:rPr lang="cs-CZ" sz="3600" dirty="0" err="1" smtClean="0"/>
              <a:t>literal</a:t>
            </a:r>
            <a:r>
              <a:rPr lang="cs-CZ" sz="3600" dirty="0" smtClean="0"/>
              <a:t> </a:t>
            </a:r>
            <a:r>
              <a:rPr lang="cs-CZ" sz="3600" dirty="0" err="1" smtClean="0"/>
              <a:t>translation</a:t>
            </a:r>
            <a:r>
              <a:rPr lang="cs-CZ" sz="3600" dirty="0" smtClean="0"/>
              <a:t>). Výsledný text může být gramaticky správný, ale výběr a spojení lexikálních jednotek má nádech nežádoucí </a:t>
            </a:r>
            <a:r>
              <a:rPr lang="cs-CZ" sz="3600" dirty="0" smtClean="0"/>
              <a:t>cizosti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21789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Volný překlad (free </a:t>
            </a:r>
            <a:r>
              <a:rPr lang="cs-CZ" dirty="0" err="1" smtClean="0"/>
              <a:t>translation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Informace podává </a:t>
            </a:r>
            <a:r>
              <a:rPr lang="cs-CZ" dirty="0" smtClean="0"/>
              <a:t>volně a tím nepřesně</a:t>
            </a:r>
            <a:r>
              <a:rPr lang="cs-CZ" dirty="0" smtClean="0"/>
              <a:t>, </a:t>
            </a:r>
            <a:r>
              <a:rPr lang="cs-CZ" dirty="0" smtClean="0"/>
              <a:t>nebezpečí nepřesnosti nebo vynechání</a:t>
            </a:r>
            <a:endParaRPr lang="cs-CZ" dirty="0" smtClean="0"/>
          </a:p>
          <a:p>
            <a:r>
              <a:rPr lang="cs-CZ" dirty="0" smtClean="0"/>
              <a:t>Do jisté míry omluvitelné </a:t>
            </a:r>
            <a:r>
              <a:rPr lang="cs-CZ" dirty="0" smtClean="0"/>
              <a:t>při tlumočení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858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124</TotalTime>
  <Words>294</Words>
  <Application>Microsoft Office PowerPoint</Application>
  <PresentationFormat>Předvádění na obrazovce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Tlumočení</vt:lpstr>
      <vt:lpstr>Převedení veškeré ? informace</vt:lpstr>
      <vt:lpstr>Simultánní tlumočení</vt:lpstr>
      <vt:lpstr>Konsekutivní tlumočení</vt:lpstr>
      <vt:lpstr>Základní aspekty</vt:lpstr>
      <vt:lpstr>II. Aspekt pragmatický </vt:lpstr>
      <vt:lpstr>Typy tlumočení 1</vt:lpstr>
      <vt:lpstr>Typ 2</vt:lpstr>
      <vt:lpstr>3</vt:lpstr>
      <vt:lpstr>Komunikativní překlad - 4</vt:lpstr>
      <vt:lpstr>Podmínky k práci</vt:lpstr>
      <vt:lpstr>Důležité!</vt:lpstr>
      <vt:lpstr>Moje otázka</vt:lpstr>
      <vt:lpstr>Seminář bude strukturován takto: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user</cp:lastModifiedBy>
  <cp:revision>13</cp:revision>
  <dcterms:created xsi:type="dcterms:W3CDTF">2013-09-25T20:25:35Z</dcterms:created>
  <dcterms:modified xsi:type="dcterms:W3CDTF">2015-02-27T07:03:14Z</dcterms:modified>
</cp:coreProperties>
</file>