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85" r:id="rId4"/>
    <p:sldId id="293" r:id="rId5"/>
    <p:sldId id="290" r:id="rId6"/>
    <p:sldId id="291" r:id="rId7"/>
    <p:sldId id="292" r:id="rId8"/>
    <p:sldId id="286" r:id="rId9"/>
    <p:sldId id="287" r:id="rId10"/>
    <p:sldId id="265" r:id="rId11"/>
    <p:sldId id="266" r:id="rId12"/>
    <p:sldId id="267" r:id="rId13"/>
    <p:sldId id="269" r:id="rId14"/>
    <p:sldId id="270" r:id="rId15"/>
    <p:sldId id="272" r:id="rId16"/>
    <p:sldId id="273" r:id="rId17"/>
    <p:sldId id="279" r:id="rId18"/>
    <p:sldId id="280" r:id="rId19"/>
    <p:sldId id="259" r:id="rId20"/>
    <p:sldId id="260" r:id="rId21"/>
    <p:sldId id="261" r:id="rId22"/>
    <p:sldId id="263" r:id="rId23"/>
    <p:sldId id="264" r:id="rId24"/>
    <p:sldId id="289" r:id="rId25"/>
    <p:sldId id="288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C64D-ABB0-4822-981D-1239AC2ABA50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F2D4-1E9B-49D4-A04A-748ED462484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C64D-ABB0-4822-981D-1239AC2ABA50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F2D4-1E9B-49D4-A04A-748ED4624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C64D-ABB0-4822-981D-1239AC2ABA50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F2D4-1E9B-49D4-A04A-748ED4624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C64D-ABB0-4822-981D-1239AC2ABA50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F2D4-1E9B-49D4-A04A-748ED4624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C64D-ABB0-4822-981D-1239AC2ABA50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F2D4-1E9B-49D4-A04A-748ED462484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C64D-ABB0-4822-981D-1239AC2ABA50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F2D4-1E9B-49D4-A04A-748ED4624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C64D-ABB0-4822-981D-1239AC2ABA50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F2D4-1E9B-49D4-A04A-748ED4624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C64D-ABB0-4822-981D-1239AC2ABA50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F2D4-1E9B-49D4-A04A-748ED4624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C64D-ABB0-4822-981D-1239AC2ABA50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F2D4-1E9B-49D4-A04A-748ED4624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C64D-ABB0-4822-981D-1239AC2ABA50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DF2D4-1E9B-49D4-A04A-748ED462484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C64D-ABB0-4822-981D-1239AC2ABA50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5DF2D4-1E9B-49D4-A04A-748ED462484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7DC64D-ABB0-4822-981D-1239AC2ABA50}" type="datetimeFigureOut">
              <a:rPr lang="cs-CZ" smtClean="0"/>
              <a:t>27. 4. 2015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5DF2D4-1E9B-49D4-A04A-748ED462484A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poradenské pracoviště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Školní poradenství</a:t>
            </a:r>
          </a:p>
          <a:p>
            <a:endParaRPr lang="cs-CZ" dirty="0" smtClean="0"/>
          </a:p>
          <a:p>
            <a:r>
              <a:rPr lang="cs-CZ" dirty="0" smtClean="0"/>
              <a:t>Mgr. Alice Vašáková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791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988840"/>
            <a:ext cx="7772400" cy="182976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5400" b="1" dirty="0" smtClean="0">
                <a:solidFill>
                  <a:schemeClr val="tx1"/>
                </a:solidFill>
              </a:rPr>
              <a:t/>
            </a:r>
            <a:br>
              <a:rPr lang="cs-CZ" sz="5400" b="1" dirty="0" smtClean="0">
                <a:solidFill>
                  <a:schemeClr val="tx1"/>
                </a:solidFill>
              </a:rPr>
            </a:br>
            <a:r>
              <a:rPr lang="cs-CZ" sz="5400" dirty="0">
                <a:solidFill>
                  <a:schemeClr val="tx1"/>
                </a:solidFill>
              </a:rPr>
              <a:t/>
            </a:r>
            <a:br>
              <a:rPr lang="cs-CZ" sz="5400" dirty="0">
                <a:solidFill>
                  <a:schemeClr val="tx1"/>
                </a:solidFill>
              </a:rPr>
            </a:br>
            <a:r>
              <a:rPr lang="cs-CZ" sz="5400" b="1" dirty="0" smtClean="0">
                <a:solidFill>
                  <a:schemeClr val="tx1"/>
                </a:solidFill>
              </a:rPr>
              <a:t>Příklad dobré praxe</a:t>
            </a:r>
            <a:br>
              <a:rPr lang="cs-CZ" sz="5400" b="1" dirty="0" smtClean="0">
                <a:solidFill>
                  <a:schemeClr val="tx1"/>
                </a:solidFill>
              </a:rPr>
            </a:br>
            <a:r>
              <a:rPr lang="cs-CZ" sz="5400" b="1" dirty="0" smtClean="0">
                <a:solidFill>
                  <a:schemeClr val="tx1"/>
                </a:solidFill>
              </a:rPr>
              <a:t/>
            </a:r>
            <a:br>
              <a:rPr lang="cs-CZ" sz="5400" b="1" dirty="0" smtClean="0">
                <a:solidFill>
                  <a:schemeClr val="tx1"/>
                </a:solidFill>
              </a:rPr>
            </a:br>
            <a:r>
              <a:rPr lang="cs-CZ" sz="5400" b="1" dirty="0" smtClean="0">
                <a:solidFill>
                  <a:schemeClr val="tx1"/>
                </a:solidFill>
              </a:rPr>
              <a:t>Prevence školní neúspěšnosti</a:t>
            </a:r>
            <a:endParaRPr lang="cs-CZ" sz="5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693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</a:pPr>
            <a:endParaRPr lang="cs-CZ" sz="2400" u="sng" dirty="0" smtClean="0"/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300" b="1" dirty="0" smtClean="0"/>
              <a:t>Funkční systém péče o žáky se specifickými poruchami učení a chování </a:t>
            </a:r>
            <a:r>
              <a:rPr lang="cs-CZ" sz="2300" b="1" dirty="0" smtClean="0"/>
              <a:t>– </a:t>
            </a:r>
            <a:r>
              <a:rPr lang="cs-CZ" sz="2300" dirty="0" smtClean="0"/>
              <a:t>tito žáci jsou selháváním ohroženi </a:t>
            </a:r>
            <a:r>
              <a:rPr lang="cs-CZ" sz="2300" dirty="0" err="1" smtClean="0"/>
              <a:t>apriori</a:t>
            </a:r>
            <a:endParaRPr lang="cs-CZ" sz="2300" dirty="0" smtClean="0"/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300" b="1" dirty="0" smtClean="0"/>
              <a:t>Věnování zvýšené pozornosti žákům, kteří přestupují z jiné školy – </a:t>
            </a:r>
            <a:r>
              <a:rPr lang="cs-CZ" sz="2300" dirty="0" smtClean="0"/>
              <a:t>postup</a:t>
            </a:r>
            <a:r>
              <a:rPr lang="cs-CZ" sz="2300" b="1" dirty="0" smtClean="0"/>
              <a:t> </a:t>
            </a:r>
            <a:r>
              <a:rPr lang="cs-CZ" sz="2300" dirty="0" smtClean="0"/>
              <a:t>na vyrovnání různých školních vzdělávacích programů, v případě potřeby spolupráce s TU při projednávání s rodiči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300" b="1" dirty="0" smtClean="0"/>
              <a:t>Sledování žáků, u kterých došlo k výraznému zhoršení prospěchu v průběhu školního roku – </a:t>
            </a:r>
            <a:r>
              <a:rPr lang="cs-CZ" sz="2300" dirty="0" smtClean="0"/>
              <a:t>včasné řešení problému – komunikace škola (třídní učitel, vyučující daného předmětu), rodič, žák, případně diagnostika  (psychologická, speciálně-pedagogická)</a:t>
            </a:r>
            <a:endParaRPr lang="cs-CZ" sz="2300" dirty="0" smtClean="0">
              <a:solidFill>
                <a:srgbClr val="1818FF"/>
              </a:solidFill>
            </a:endParaRP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300" b="1" dirty="0" smtClean="0"/>
              <a:t>Individuální konzultace pro neprospívající žáky  </a:t>
            </a:r>
            <a:r>
              <a:rPr lang="cs-CZ" sz="2300" dirty="0" smtClean="0"/>
              <a:t>- systém přípravy na vyučování, styly učení apod. </a:t>
            </a:r>
          </a:p>
          <a:p>
            <a:pPr marL="857250" lvl="1" indent="-457200">
              <a:buFont typeface="Wingdings" pitchFamily="2" charset="2"/>
              <a:buChar char="§"/>
            </a:pPr>
            <a:r>
              <a:rPr lang="cs-CZ" sz="2300" b="1" dirty="0"/>
              <a:t>Sledování a </a:t>
            </a:r>
            <a:r>
              <a:rPr lang="cs-CZ" sz="2300" b="1" dirty="0" smtClean="0"/>
              <a:t>řešení </a:t>
            </a:r>
            <a:r>
              <a:rPr lang="cs-CZ" sz="2300" b="1" dirty="0"/>
              <a:t>omluvené absence – </a:t>
            </a:r>
            <a:r>
              <a:rPr lang="cs-CZ" sz="2300" dirty="0"/>
              <a:t>podpora a pomoc dlouhodobě nemocným žákům – individuální plán doplnění probraného učiva a </a:t>
            </a:r>
            <a:r>
              <a:rPr lang="cs-CZ" sz="2300" dirty="0" smtClean="0"/>
              <a:t>přezkoušení, pozornost opakovaným krátkým absencím, komunikace s rodiči </a:t>
            </a:r>
            <a:endParaRPr lang="cs-CZ" sz="2300" dirty="0" smtClean="0">
              <a:solidFill>
                <a:srgbClr val="1818FF"/>
              </a:solidFill>
            </a:endParaRPr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9227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958680"/>
          </a:xfrm>
        </p:spPr>
        <p:txBody>
          <a:bodyPr>
            <a:normAutofit/>
          </a:bodyPr>
          <a:lstStyle/>
          <a:p>
            <a:pPr marL="514350" lvl="1" indent="-514350">
              <a:buSzPct val="75000"/>
              <a:buFont typeface="Wingdings" pitchFamily="2" charset="2"/>
              <a:buNone/>
            </a:pPr>
            <a:endParaRPr lang="cs-CZ" b="1" dirty="0" smtClean="0"/>
          </a:p>
          <a:p>
            <a:pPr marL="514350" lvl="1" indent="-514350">
              <a:buSzPct val="75000"/>
              <a:buFont typeface="Wingdings" pitchFamily="2" charset="2"/>
              <a:buNone/>
            </a:pPr>
            <a:r>
              <a:rPr lang="cs-CZ" b="1" dirty="0" smtClean="0"/>
              <a:t>Podpora </a:t>
            </a:r>
            <a:r>
              <a:rPr lang="cs-CZ" b="1" dirty="0"/>
              <a:t>spolupráce s učiteli</a:t>
            </a:r>
          </a:p>
          <a:p>
            <a:r>
              <a:rPr lang="cs-CZ" sz="2400" dirty="0"/>
              <a:t>Pomoc učitelům při přípravě </a:t>
            </a:r>
            <a:r>
              <a:rPr lang="cs-CZ" sz="2400" dirty="0" smtClean="0"/>
              <a:t>jednání se žáky i rodiči </a:t>
            </a:r>
            <a:r>
              <a:rPr lang="cs-CZ" sz="2400" dirty="0"/>
              <a:t>– vzory zápisů z jednání, metodická konzultace před </a:t>
            </a:r>
            <a:r>
              <a:rPr lang="cs-CZ" sz="2400" dirty="0" smtClean="0"/>
              <a:t>jednáním</a:t>
            </a:r>
            <a:endParaRPr lang="cs-CZ" sz="2400" dirty="0"/>
          </a:p>
          <a:p>
            <a:r>
              <a:rPr lang="cs-CZ" sz="2400" dirty="0" smtClean="0"/>
              <a:t>Účast při </a:t>
            </a:r>
            <a:r>
              <a:rPr lang="cs-CZ" sz="2400" dirty="0"/>
              <a:t>jednání s problematickými rodiči  </a:t>
            </a:r>
          </a:p>
          <a:p>
            <a:pPr>
              <a:buFont typeface="Wingdings" pitchFamily="2" charset="2"/>
              <a:buNone/>
            </a:pPr>
            <a:r>
              <a:rPr lang="cs-CZ" sz="2400" b="1" dirty="0" smtClean="0"/>
              <a:t>Podpora </a:t>
            </a:r>
            <a:r>
              <a:rPr lang="cs-CZ" sz="2400" b="1" dirty="0"/>
              <a:t>spolupráce s rodiči</a:t>
            </a:r>
          </a:p>
          <a:p>
            <a:r>
              <a:rPr lang="cs-CZ" sz="2400" dirty="0"/>
              <a:t>Dostatečné vysvětlení všech pravidel pro oblast prevence</a:t>
            </a:r>
          </a:p>
          <a:p>
            <a:r>
              <a:rPr lang="cs-CZ" sz="2400" dirty="0"/>
              <a:t>Nabídka pomoci ze strany školy při řešení problémů v rodině</a:t>
            </a:r>
          </a:p>
          <a:p>
            <a:r>
              <a:rPr lang="cs-CZ" sz="2400" dirty="0"/>
              <a:t>Pravidelné informování, předcházení nedorozuměním</a:t>
            </a:r>
          </a:p>
        </p:txBody>
      </p:sp>
    </p:spTree>
    <p:extLst>
      <p:ext uri="{BB962C8B-B14F-4D97-AF65-F5344CB8AC3E}">
        <p14:creationId xmlns:p14="http://schemas.microsoft.com/office/powerpoint/2010/main" val="60128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132856"/>
            <a:ext cx="7772400" cy="182976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5400" b="1" dirty="0" smtClean="0">
                <a:solidFill>
                  <a:schemeClr val="tx1"/>
                </a:solidFill>
              </a:rPr>
              <a:t>Příklad dobré praxe</a:t>
            </a:r>
            <a:br>
              <a:rPr lang="cs-CZ" sz="5400" b="1" dirty="0" smtClean="0">
                <a:solidFill>
                  <a:schemeClr val="tx1"/>
                </a:solidFill>
              </a:rPr>
            </a:br>
            <a:r>
              <a:rPr lang="cs-CZ" sz="5400" b="1" dirty="0" smtClean="0">
                <a:solidFill>
                  <a:schemeClr val="tx1"/>
                </a:solidFill>
              </a:rPr>
              <a:t/>
            </a:r>
            <a:br>
              <a:rPr lang="cs-CZ" sz="5400" b="1" dirty="0" smtClean="0">
                <a:solidFill>
                  <a:schemeClr val="tx1"/>
                </a:solidFill>
              </a:rPr>
            </a:br>
            <a:r>
              <a:rPr lang="cs-CZ" sz="5400" b="1" dirty="0" smtClean="0">
                <a:solidFill>
                  <a:schemeClr val="tx1"/>
                </a:solidFill>
              </a:rPr>
              <a:t>Primární prevence rizikového chování</a:t>
            </a:r>
            <a:endParaRPr lang="cs-CZ" sz="5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337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976069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cs-CZ" sz="2400" b="1" dirty="0" smtClean="0"/>
          </a:p>
          <a:p>
            <a:pPr lvl="1" eaLnBrk="1" hangingPunct="1">
              <a:lnSpc>
                <a:spcPct val="110000"/>
              </a:lnSpc>
              <a:buFont typeface="Wingdings" pitchFamily="2" charset="2"/>
              <a:buChar char="§"/>
            </a:pPr>
            <a:r>
              <a:rPr lang="cs-CZ" b="1" dirty="0" smtClean="0"/>
              <a:t>Pravidelná diagnostika klimatu školy </a:t>
            </a:r>
            <a:r>
              <a:rPr lang="cs-CZ" dirty="0" smtClean="0"/>
              <a:t>– sledování vybraných oblastí v čase, zaměření například na klima ve třídách, šikanu, návykové látky apod. + vyhodnocování závěrů šetření + plánování aktivit v oblasti prevence </a:t>
            </a:r>
            <a:endParaRPr lang="cs-CZ" dirty="0" smtClean="0">
              <a:solidFill>
                <a:srgbClr val="1818FF"/>
              </a:solidFill>
            </a:endParaRPr>
          </a:p>
          <a:p>
            <a:pPr lvl="1" eaLnBrk="1" hangingPunct="1">
              <a:lnSpc>
                <a:spcPct val="110000"/>
              </a:lnSpc>
              <a:buFont typeface="Wingdings" pitchFamily="2" charset="2"/>
              <a:buChar char="§"/>
            </a:pPr>
            <a:r>
              <a:rPr lang="cs-CZ" b="1" dirty="0" smtClean="0"/>
              <a:t>Podpora fungování třídních kolektivů </a:t>
            </a:r>
          </a:p>
          <a:p>
            <a:pPr marL="393192" lvl="1" indent="0" eaLnBrk="1" hangingPunct="1">
              <a:lnSpc>
                <a:spcPct val="110000"/>
              </a:lnSpc>
              <a:buNone/>
            </a:pPr>
            <a:r>
              <a:rPr lang="cs-CZ" dirty="0" smtClean="0"/>
              <a:t>– </a:t>
            </a:r>
            <a:r>
              <a:rPr lang="cs-CZ" b="1" dirty="0" smtClean="0"/>
              <a:t>třídnické hodiny</a:t>
            </a:r>
            <a:r>
              <a:rPr lang="cs-CZ" dirty="0" smtClean="0"/>
              <a:t> – ne pouze vedení administrativy ve třídě, ale práce s kolektivem</a:t>
            </a:r>
            <a:r>
              <a:rPr lang="cs-CZ" dirty="0"/>
              <a:t> </a:t>
            </a:r>
            <a:r>
              <a:rPr lang="cs-CZ" dirty="0" smtClean="0"/>
              <a:t>– podpora třídních učitelů, metodické vedení, spoluúčast    </a:t>
            </a:r>
          </a:p>
          <a:p>
            <a:pPr marL="393192" lvl="1" indent="0" eaLnBrk="1" hangingPunct="1">
              <a:lnSpc>
                <a:spcPct val="110000"/>
              </a:lnSpc>
              <a:buNone/>
            </a:pPr>
            <a:r>
              <a:rPr lang="cs-CZ" dirty="0" smtClean="0"/>
              <a:t>- </a:t>
            </a:r>
            <a:r>
              <a:rPr lang="cs-CZ" b="1" dirty="0" smtClean="0"/>
              <a:t>adaptační programy </a:t>
            </a:r>
            <a:r>
              <a:rPr lang="cs-CZ" dirty="0"/>
              <a:t>– vhodné především při větších změnách </a:t>
            </a:r>
            <a:r>
              <a:rPr lang="cs-CZ" dirty="0" smtClean="0"/>
              <a:t>kolektivu</a:t>
            </a:r>
          </a:p>
          <a:p>
            <a:pPr marL="393192" lvl="1" indent="0" eaLnBrk="1" hangingPunct="1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2692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82616"/>
          </a:xfrm>
        </p:spPr>
        <p:txBody>
          <a:bodyPr>
            <a:normAutofit/>
          </a:bodyPr>
          <a:lstStyle/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Sledování začlenění nových žáků </a:t>
            </a:r>
            <a:r>
              <a:rPr lang="cs-CZ" sz="2200" dirty="0" smtClean="0"/>
              <a:t>, </a:t>
            </a:r>
            <a:r>
              <a:rPr lang="cs-CZ" sz="2200" b="1" dirty="0" smtClean="0"/>
              <a:t>sledování postavení neprospívajících, žáků s IVP</a:t>
            </a:r>
            <a:r>
              <a:rPr lang="cs-CZ" sz="2200" dirty="0" smtClean="0"/>
              <a:t> apod.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Minimální preventivní program školy</a:t>
            </a:r>
            <a:r>
              <a:rPr lang="cs-CZ" sz="2200" dirty="0" smtClean="0"/>
              <a:t> – příprava, realizace, vyhodnocování efektivity aktivit , stanovení priorit pro daný školní rok </a:t>
            </a:r>
            <a:endParaRPr lang="cs-CZ" sz="2200" dirty="0" smtClean="0">
              <a:solidFill>
                <a:srgbClr val="1818FF"/>
              </a:solidFill>
            </a:endParaRP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Podpora samosprávy žáků, jejich zapojení do řešení problémů ve škole a plánování aktivit školy </a:t>
            </a:r>
            <a:r>
              <a:rPr lang="cs-CZ" sz="2200" dirty="0" smtClean="0"/>
              <a:t>– např. školní parlament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Jasně nastavená pravidla pro hodnocení chování žáků ve škole a jejich dodržování</a:t>
            </a:r>
            <a:r>
              <a:rPr lang="cs-CZ" sz="2200" dirty="0" smtClean="0"/>
              <a:t> – neřešení a přehlížení problémů vede k narušení klimatu ve třídními kolektivu</a:t>
            </a:r>
          </a:p>
        </p:txBody>
      </p:sp>
    </p:spTree>
    <p:extLst>
      <p:ext uri="{BB962C8B-B14F-4D97-AF65-F5344CB8AC3E}">
        <p14:creationId xmlns:p14="http://schemas.microsoft.com/office/powerpoint/2010/main" val="190350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>
            <a:normAutofit/>
          </a:bodyPr>
          <a:lstStyle/>
          <a:p>
            <a:pPr marL="514350" lvl="1" indent="-514350">
              <a:buSzPct val="75000"/>
              <a:buFont typeface="Wingdings" pitchFamily="2" charset="2"/>
              <a:buNone/>
            </a:pPr>
            <a:r>
              <a:rPr lang="cs-CZ" sz="2400" b="1" dirty="0" smtClean="0"/>
              <a:t>Podpora spolupráce s učiteli</a:t>
            </a:r>
          </a:p>
          <a:p>
            <a:r>
              <a:rPr lang="cs-CZ" sz="2400" dirty="0" smtClean="0"/>
              <a:t>Nabídka aktivit na třídnické hodiny, pravidelné konzultace situace ve třídních kolektivech</a:t>
            </a:r>
          </a:p>
          <a:p>
            <a:r>
              <a:rPr lang="cs-CZ" sz="2400" dirty="0" smtClean="0"/>
              <a:t>Spoluúčast při realizaci TH, realizace intervenčních programů</a:t>
            </a:r>
          </a:p>
          <a:p>
            <a:r>
              <a:rPr lang="cs-CZ" sz="2400" dirty="0" smtClean="0"/>
              <a:t>Pomoc při realizaci aktivit z minimálního preventivního programu</a:t>
            </a:r>
          </a:p>
          <a:p>
            <a:pPr>
              <a:buFont typeface="Wingdings" pitchFamily="2" charset="2"/>
              <a:buNone/>
            </a:pPr>
            <a:r>
              <a:rPr lang="cs-CZ" sz="2400" b="1" dirty="0" smtClean="0"/>
              <a:t>Podpora spolupráce s rodiči</a:t>
            </a:r>
          </a:p>
          <a:p>
            <a:r>
              <a:rPr lang="cs-CZ" sz="2400" dirty="0" smtClean="0"/>
              <a:t>Propagace preventivních aktivit, motivace rodičů  </a:t>
            </a:r>
          </a:p>
          <a:p>
            <a:r>
              <a:rPr lang="cs-CZ" sz="2400" dirty="0" smtClean="0"/>
              <a:t>Zapojení rodičů do realizace preventivních aktivit – např. projektové dny, besedy se žáky apod.</a:t>
            </a:r>
          </a:p>
          <a:p>
            <a:r>
              <a:rPr lang="cs-CZ" sz="2400" dirty="0" smtClean="0"/>
              <a:t>Konzultace pro rodiče</a:t>
            </a:r>
          </a:p>
          <a:p>
            <a:pPr>
              <a:buFont typeface="Wingdings" pitchFamily="2" charset="2"/>
              <a:buNone/>
            </a:pPr>
            <a:endParaRPr lang="cs-CZ" sz="24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9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5400" b="1" dirty="0" smtClean="0">
                <a:solidFill>
                  <a:schemeClr val="tx1"/>
                </a:solidFill>
              </a:rPr>
              <a:t>Příklad dobré praxe</a:t>
            </a:r>
            <a:br>
              <a:rPr lang="cs-CZ" sz="5400" b="1" dirty="0" smtClean="0">
                <a:solidFill>
                  <a:schemeClr val="tx1"/>
                </a:solidFill>
              </a:rPr>
            </a:br>
            <a:r>
              <a:rPr lang="cs-CZ" sz="5400" b="1" dirty="0" smtClean="0">
                <a:solidFill>
                  <a:schemeClr val="tx1"/>
                </a:solidFill>
              </a:rPr>
              <a:t/>
            </a:r>
            <a:br>
              <a:rPr lang="cs-CZ" sz="5400" b="1" dirty="0" smtClean="0">
                <a:solidFill>
                  <a:schemeClr val="tx1"/>
                </a:solidFill>
              </a:rPr>
            </a:br>
            <a:r>
              <a:rPr lang="cs-CZ" sz="5400" b="1" dirty="0" smtClean="0">
                <a:solidFill>
                  <a:schemeClr val="tx1"/>
                </a:solidFill>
              </a:rPr>
              <a:t>Kariérní poradenství</a:t>
            </a:r>
            <a:endParaRPr lang="cs-CZ" sz="5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296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>
            <a:normAutofit lnSpcReduction="10000"/>
          </a:bodyPr>
          <a:lstStyle/>
          <a:p>
            <a:pPr marL="514350" lvl="1" indent="-514350">
              <a:buSzPct val="75000"/>
              <a:buFont typeface="Wingdings" pitchFamily="2" charset="2"/>
              <a:buNone/>
            </a:pPr>
            <a:r>
              <a:rPr lang="cs-CZ" sz="2400" b="1" dirty="0" smtClean="0"/>
              <a:t>Kariérní poradenství škola poskytuje ve dvou rovinách:</a:t>
            </a:r>
          </a:p>
          <a:p>
            <a:pPr marL="0" indent="0">
              <a:buNone/>
            </a:pPr>
            <a:endParaRPr lang="cs-CZ" sz="2300" b="1" dirty="0" smtClean="0"/>
          </a:p>
          <a:p>
            <a:pPr marL="0" indent="0">
              <a:buNone/>
            </a:pPr>
            <a:r>
              <a:rPr lang="cs-CZ" sz="2300" b="1" dirty="0" smtClean="0"/>
              <a:t>Organizační zajištění podávání přihlášek na střední školy</a:t>
            </a:r>
            <a:r>
              <a:rPr lang="cs-CZ" sz="2300" dirty="0" smtClean="0"/>
              <a:t> – ačkoliv škole zůstalo v této oblasti jen málo povinností, obvykle se zákonným zástupcům s procesem přechodu žáků </a:t>
            </a:r>
            <a:r>
              <a:rPr lang="cs-CZ" sz="2300" dirty="0" smtClean="0"/>
              <a:t>   na </a:t>
            </a:r>
            <a:r>
              <a:rPr lang="cs-CZ" sz="2300" dirty="0" smtClean="0"/>
              <a:t>střední školy pomáhá. Škola zajišťuje především dostatečnou informovanost rodičů.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300" b="1" dirty="0" smtClean="0"/>
              <a:t>Pomoc žákům se správnou volbou střední školy                     a budoucího povolání</a:t>
            </a:r>
          </a:p>
          <a:p>
            <a:pPr>
              <a:buFontTx/>
              <a:buChar char="-"/>
            </a:pPr>
            <a:r>
              <a:rPr lang="cs-CZ" sz="2300" dirty="0" smtClean="0"/>
              <a:t>Výuka předmětu volba povolání</a:t>
            </a:r>
          </a:p>
          <a:p>
            <a:pPr>
              <a:buFontTx/>
              <a:buChar char="-"/>
            </a:pPr>
            <a:r>
              <a:rPr lang="cs-CZ" sz="2300" dirty="0" smtClean="0"/>
              <a:t>Konzultace se žáky a rodiči-orientace v možnostech</a:t>
            </a:r>
          </a:p>
          <a:p>
            <a:pPr>
              <a:buFontTx/>
              <a:buChar char="-"/>
            </a:pPr>
            <a:r>
              <a:rPr lang="cs-CZ" sz="2300" dirty="0" smtClean="0"/>
              <a:t>Testy profesní orientace</a:t>
            </a:r>
          </a:p>
          <a:p>
            <a:pPr marL="0" lvl="1" indent="0">
              <a:buNone/>
            </a:pPr>
            <a:endParaRPr lang="cs-CZ" sz="2000" dirty="0" smtClean="0">
              <a:solidFill>
                <a:srgbClr val="1818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23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2276872"/>
            <a:ext cx="7772400" cy="1829761"/>
          </a:xfrm>
        </p:spPr>
        <p:txBody>
          <a:bodyPr>
            <a:noAutofit/>
          </a:bodyPr>
          <a:lstStyle/>
          <a:p>
            <a:pPr eaLnBrk="1" hangingPunct="1"/>
            <a:r>
              <a:rPr lang="cs-CZ" sz="4400" b="1" dirty="0" smtClean="0">
                <a:solidFill>
                  <a:schemeClr val="tx1"/>
                </a:solidFill>
              </a:rPr>
              <a:t>Příklad dobré praxe</a:t>
            </a:r>
            <a:br>
              <a:rPr lang="cs-CZ" sz="4400" b="1" dirty="0" smtClean="0">
                <a:solidFill>
                  <a:schemeClr val="tx1"/>
                </a:solidFill>
              </a:rPr>
            </a:br>
            <a:r>
              <a:rPr lang="cs-CZ" sz="4400" dirty="0">
                <a:solidFill>
                  <a:schemeClr val="tx1"/>
                </a:solidFill>
              </a:rPr>
              <a:t/>
            </a:r>
            <a:br>
              <a:rPr lang="cs-CZ" sz="4400" dirty="0">
                <a:solidFill>
                  <a:schemeClr val="tx1"/>
                </a:solidFill>
              </a:rPr>
            </a:br>
            <a:r>
              <a:rPr lang="cs-CZ" sz="4400" b="1" dirty="0" smtClean="0">
                <a:solidFill>
                  <a:schemeClr val="tx1"/>
                </a:solidFill>
              </a:rPr>
              <a:t>Zajištění péče o žáky se speciálními vzdělávacími potřebami a o žáky nadané</a:t>
            </a:r>
            <a:endParaRPr lang="cs-CZ" sz="4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713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</a:t>
            </a:r>
            <a:r>
              <a:rPr lang="cs-CZ" dirty="0" smtClean="0">
                <a:sym typeface="Wingdings" pitchFamily="2" charset="2"/>
              </a:rPr>
              <a:t> </a:t>
            </a:r>
            <a:r>
              <a:rPr lang="cs-CZ" dirty="0" smtClean="0"/>
              <a:t>Co je ŠPP?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Jeden ze způsobů, jak zajišťovat poradenské služby přímo ve škole</a:t>
            </a:r>
          </a:p>
          <a:p>
            <a:r>
              <a:rPr lang="cs-CZ" dirty="0" smtClean="0"/>
              <a:t>Mnohé školy jdou ale spíše cestou více nebo méně koordinované spolupráce poradenských pracovníků-výchovného poradce a metodika prevence </a:t>
            </a:r>
          </a:p>
          <a:p>
            <a:r>
              <a:rPr lang="cs-CZ" dirty="0" smtClean="0"/>
              <a:t>Na některých školách jsou členy poradenského týmu další odborníci-nejčastěji speciální pedagog či psycholog,      dále také sociální asistent, </a:t>
            </a:r>
            <a:r>
              <a:rPr lang="cs-CZ" dirty="0" err="1" smtClean="0"/>
              <a:t>etoped</a:t>
            </a:r>
            <a:r>
              <a:rPr lang="cs-CZ" dirty="0" smtClean="0"/>
              <a:t>, ergoterapeut, logoped…</a:t>
            </a:r>
          </a:p>
          <a:p>
            <a:r>
              <a:rPr lang="cs-CZ" dirty="0" smtClean="0"/>
              <a:t>Osazení školy poradenskými pracovníky by mělo odrážet její specifické potřeby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85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881687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cs-CZ" sz="2400" b="1" dirty="0" smtClean="0"/>
          </a:p>
          <a:p>
            <a:pPr marL="0" indent="0" eaLnBrk="1" hangingPunct="1">
              <a:buNone/>
            </a:pPr>
            <a:r>
              <a:rPr lang="cs-CZ" sz="2400" u="sng" dirty="0" smtClean="0"/>
              <a:t>Oblast prevence: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Práce se žáky již  od předškolního věku – </a:t>
            </a:r>
            <a:r>
              <a:rPr lang="cs-CZ" sz="2200" b="1" dirty="0" err="1" smtClean="0"/>
              <a:t>Předškolácké</a:t>
            </a:r>
            <a:r>
              <a:rPr lang="cs-CZ" sz="2200" b="1" dirty="0" smtClean="0"/>
              <a:t> skupinky</a:t>
            </a:r>
            <a:r>
              <a:rPr lang="cs-CZ" sz="2200" dirty="0" smtClean="0"/>
              <a:t> – adaptace na školní prostředí, řešení problematiky předčasného nebo pozdního zaškolení dětí, docvičení potřebných dovedností </a:t>
            </a:r>
            <a:endParaRPr lang="cs-CZ" sz="2200" dirty="0" smtClean="0">
              <a:solidFill>
                <a:srgbClr val="1818FF"/>
              </a:solidFill>
            </a:endParaRP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Depistážní šetření</a:t>
            </a:r>
            <a:r>
              <a:rPr lang="cs-CZ" sz="2200" dirty="0" smtClean="0"/>
              <a:t> – diagnostika případných percepčních oslabení , která mohou vést k rozvoji poruch učení nebo výukovému  selhávání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Návazná péče </a:t>
            </a:r>
            <a:r>
              <a:rPr lang="cs-CZ" sz="2200" dirty="0" smtClean="0"/>
              <a:t>o žáky , kteří mají specifické obtíže (kroužky, docvičování, reedukace)</a:t>
            </a:r>
          </a:p>
        </p:txBody>
      </p:sp>
    </p:spTree>
    <p:extLst>
      <p:ext uri="{BB962C8B-B14F-4D97-AF65-F5344CB8AC3E}">
        <p14:creationId xmlns:p14="http://schemas.microsoft.com/office/powerpoint/2010/main" val="411894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>
            <a:normAutofit lnSpcReduction="10000"/>
          </a:bodyPr>
          <a:lstStyle/>
          <a:p>
            <a:pPr marL="0" lvl="1" indent="0">
              <a:buSzPct val="75000"/>
              <a:buNone/>
            </a:pPr>
            <a:r>
              <a:rPr lang="cs-CZ" sz="2400" u="sng" dirty="0" smtClean="0"/>
              <a:t>Oblast intervence 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Zajištění vyšetření žáků v PPP</a:t>
            </a:r>
            <a:r>
              <a:rPr lang="cs-CZ" sz="2200" dirty="0" smtClean="0"/>
              <a:t> – vyplnění a kontrola dotazníků, jejich odeslání, evidence zpráv z vyšetření, informování pedagogů o závěrech vyšetření</a:t>
            </a: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/>
              <a:t>Zajištění péče o integrované žáky – </a:t>
            </a:r>
            <a:r>
              <a:rPr lang="cs-CZ" sz="2200" dirty="0"/>
              <a:t>vznik IVP, jeho realizace a vyhodnocení → metodická podpora a organizační zajištění </a:t>
            </a:r>
            <a:endParaRPr lang="cs-CZ" sz="2200" dirty="0">
              <a:solidFill>
                <a:srgbClr val="1818FF"/>
              </a:solidFill>
            </a:endParaRP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/>
              <a:t>Aktivity vyplývající z IVP pro integrované žáky </a:t>
            </a:r>
            <a:r>
              <a:rPr lang="cs-CZ" sz="2200" dirty="0"/>
              <a:t>– </a:t>
            </a:r>
            <a:r>
              <a:rPr lang="cs-CZ" sz="2200" dirty="0" smtClean="0"/>
              <a:t>péče speciálního pedagoga</a:t>
            </a:r>
            <a:endParaRPr lang="cs-CZ" sz="2200" dirty="0">
              <a:solidFill>
                <a:srgbClr val="1818FF"/>
              </a:solidFill>
            </a:endParaRP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/>
              <a:t>Zajištění péče o mimořádně nadané žáky</a:t>
            </a:r>
            <a:r>
              <a:rPr lang="cs-CZ" sz="2200" dirty="0">
                <a:solidFill>
                  <a:srgbClr val="1818FF"/>
                </a:solidFill>
              </a:rPr>
              <a:t> </a:t>
            </a:r>
            <a:r>
              <a:rPr lang="cs-CZ" sz="2200" dirty="0"/>
              <a:t>– v případě „podezření“ na mimořádné nadání zajištění diagnostiky v </a:t>
            </a:r>
            <a:r>
              <a:rPr lang="cs-CZ" sz="2200" dirty="0" smtClean="0"/>
              <a:t>PPP, </a:t>
            </a:r>
            <a:r>
              <a:rPr lang="cs-CZ" sz="2200" dirty="0"/>
              <a:t>následně může být navrženo vzdělávání dle IVP buď ve všech, nebo v některých předmětech; kroužek pro nadané a mimořádně nadané žáky; motivace žáků k zapojení do </a:t>
            </a:r>
            <a:r>
              <a:rPr lang="cs-CZ" sz="2200" dirty="0" smtClean="0"/>
              <a:t>soutěží</a:t>
            </a:r>
            <a:endParaRPr lang="cs-CZ" sz="2200" dirty="0"/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endParaRPr lang="cs-CZ" sz="2200" dirty="0" smtClean="0">
              <a:solidFill>
                <a:srgbClr val="1818FF"/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561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67064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2400" b="1" dirty="0" smtClean="0"/>
              <a:t>Podpora spolupráce s učiteli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Včasné informování učitelů o závěrech vyšetření žáků         ve ŠPZ a potřebě individuální práce se žáky </a:t>
            </a:r>
          </a:p>
          <a:p>
            <a:r>
              <a:rPr lang="cs-CZ" sz="2400" dirty="0" smtClean="0"/>
              <a:t>Metodická podpora učitelů zaměřená na práci se žáky se speciálními vzdělávacími potřebami – semináře pro celou sborovnu, metodická doporučení, individuální konzultace, náslechy…</a:t>
            </a:r>
          </a:p>
          <a:p>
            <a:r>
              <a:rPr lang="cs-CZ" sz="2400" dirty="0" smtClean="0"/>
              <a:t>Metodická podpora učitelů při tvorbě a realizaci IVP – společné projednávání IVP se zákonným zástupcem žáka </a:t>
            </a:r>
            <a:r>
              <a:rPr lang="cs-CZ" sz="2400" dirty="0" smtClean="0"/>
              <a:t>  a </a:t>
            </a:r>
            <a:r>
              <a:rPr lang="cs-CZ" sz="2400" dirty="0" smtClean="0"/>
              <a:t>žákem samotným, průběžné vyhodnocování IVP</a:t>
            </a:r>
          </a:p>
        </p:txBody>
      </p:sp>
    </p:spTree>
    <p:extLst>
      <p:ext uri="{BB962C8B-B14F-4D97-AF65-F5344CB8AC3E}">
        <p14:creationId xmlns:p14="http://schemas.microsoft.com/office/powerpoint/2010/main" val="214570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2400" b="1" dirty="0" smtClean="0"/>
              <a:t>Podpora spolupráce s rodiči</a:t>
            </a:r>
          </a:p>
          <a:p>
            <a:r>
              <a:rPr lang="cs-CZ" sz="2400" dirty="0" smtClean="0"/>
              <a:t>Navázání kontaktu  s rodiči již při realizaci programu </a:t>
            </a:r>
            <a:r>
              <a:rPr lang="cs-CZ" sz="2400" dirty="0" err="1" smtClean="0"/>
              <a:t>Předškolácké</a:t>
            </a:r>
            <a:r>
              <a:rPr lang="cs-CZ" sz="2400" dirty="0" smtClean="0"/>
              <a:t> skupinky</a:t>
            </a:r>
          </a:p>
          <a:p>
            <a:r>
              <a:rPr lang="cs-CZ" sz="2400" dirty="0" smtClean="0"/>
              <a:t>Informace o výsledcích depistážních šetření + domluva na realizaci navrhovaných opatření, nabídka docvičovacích materiálů pro domácí přípravu </a:t>
            </a:r>
          </a:p>
          <a:p>
            <a:r>
              <a:rPr lang="cs-CZ" sz="2400" dirty="0" smtClean="0"/>
              <a:t>Projednávání závěrů prvních vyšetření žáků v PPP  – vysvětlení závěrů, rozdělení úkolů, důraz na nutnost spolupráce rodiny a školy</a:t>
            </a:r>
          </a:p>
          <a:p>
            <a:r>
              <a:rPr lang="cs-CZ" sz="2400" dirty="0" smtClean="0"/>
              <a:t>Nabídka </a:t>
            </a:r>
            <a:r>
              <a:rPr lang="cs-CZ" sz="2400" dirty="0" smtClean="0"/>
              <a:t>podpory ze strany školy – pro rodiče např. literatura o problematice, pro žáky DYSKLUB apod.</a:t>
            </a:r>
          </a:p>
          <a:p>
            <a:r>
              <a:rPr lang="cs-CZ" sz="2400" dirty="0" smtClean="0"/>
              <a:t>Včasná komunikace při výskytu problému, předcházení nedorozuměním, nabídka individuálních konzultací   </a:t>
            </a:r>
          </a:p>
        </p:txBody>
      </p:sp>
    </p:spTree>
    <p:extLst>
      <p:ext uri="{BB962C8B-B14F-4D97-AF65-F5344CB8AC3E}">
        <p14:creationId xmlns:p14="http://schemas.microsoft.com/office/powerpoint/2010/main" val="397819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může fungovat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Prakticky vůbec: v mnoha školách je práce poradenských pracovníků zcela formální, nepokrývá ani zákonem dané oblasti</a:t>
            </a:r>
          </a:p>
          <a:p>
            <a:r>
              <a:rPr lang="cs-CZ" dirty="0" smtClean="0"/>
              <a:t>Nekoordinovaně: poradenští pracovníci podle svých možností a kompetencí dělají „co mohou“, ale nemá to charakter systému. Problematická bývá zejména spolupráce s dalšími-učiteli, rodiči. Mohou se dostat do izolace, protože stále po ostatních něco chtějí</a:t>
            </a:r>
          </a:p>
          <a:p>
            <a:r>
              <a:rPr lang="cs-CZ" dirty="0" smtClean="0"/>
              <a:t>Koordinovaně: poradenští pracovníci jsou propojeni, domlouvají se na prioritách a společně práci plánují. Mají podporu informovaného vedení školy.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4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a trénování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708920"/>
            <a:ext cx="2160240" cy="252028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Vytvořte skupiny, které budou simulovat ŠPP: výchovný poradce, metodik prevence, speciální pedagog, psycholog</a:t>
            </a:r>
          </a:p>
          <a:p>
            <a:r>
              <a:rPr lang="cs-CZ" dirty="0" smtClean="0"/>
              <a:t>Naplánujte si, jak </a:t>
            </a:r>
            <a:r>
              <a:rPr lang="cs-CZ" dirty="0" smtClean="0"/>
              <a:t>byste</a:t>
            </a:r>
          </a:p>
          <a:p>
            <a:pPr>
              <a:buFontTx/>
              <a:buChar char="-"/>
            </a:pPr>
            <a:r>
              <a:rPr lang="cs-CZ" dirty="0" smtClean="0"/>
              <a:t>Reagovali na podezření na šikanu ve třídě</a:t>
            </a:r>
          </a:p>
          <a:p>
            <a:pPr>
              <a:buFontTx/>
              <a:buChar char="-"/>
            </a:pPr>
            <a:r>
              <a:rPr lang="cs-CZ" dirty="0" smtClean="0"/>
              <a:t>Ošetřili žáka, který má integraci pro poruchy učení a chování a je </a:t>
            </a:r>
            <a:r>
              <a:rPr lang="cs-CZ" smtClean="0"/>
              <a:t>ve škole </a:t>
            </a:r>
            <a:r>
              <a:rPr lang="cs-CZ" dirty="0" smtClean="0"/>
              <a:t>nový, nic o něm nevíte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2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říká zákon?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/>
              <a:t>Z vyhlášky č. 116/2011 o poskytování poradenských služeb ve školách a školských </a:t>
            </a:r>
            <a:r>
              <a:rPr lang="cs-CZ" sz="2400" b="1" u="sng" dirty="0" smtClean="0"/>
              <a:t>zařízeních</a:t>
            </a:r>
          </a:p>
          <a:p>
            <a:pPr marL="0" indent="0">
              <a:buNone/>
            </a:pPr>
            <a:endParaRPr lang="cs-CZ" sz="2400" b="1" u="sng" dirty="0" smtClean="0"/>
          </a:p>
          <a:p>
            <a:r>
              <a:rPr lang="cs-CZ" sz="2400" dirty="0"/>
              <a:t>Ředitel základní, střední a vyšší odborné školy zabezpečuje poskytování poradenských služeb ve škole </a:t>
            </a:r>
            <a:r>
              <a:rPr lang="cs-CZ" sz="2400" b="1" dirty="0"/>
              <a:t>zpravidla výchovným poradcem</a:t>
            </a:r>
            <a:r>
              <a:rPr lang="cs-CZ" sz="2400" dirty="0"/>
              <a:t> </a:t>
            </a:r>
            <a:r>
              <a:rPr lang="cs-CZ" sz="2400" b="1" dirty="0"/>
              <a:t>a školním metodikem prevence</a:t>
            </a:r>
            <a:r>
              <a:rPr lang="cs-CZ" sz="2400" dirty="0"/>
              <a:t>, kteří spolupracují zejména s třídními učiteli, učiteli výchov, případně dalšími pedagogickými pracovníky školy. Poskytování poradenských služeb ve škole </a:t>
            </a:r>
            <a:r>
              <a:rPr lang="cs-CZ" sz="2400" b="1" dirty="0"/>
              <a:t>může být zajišťováno i školním psychologem nebo školním speciálním pedagogem</a:t>
            </a:r>
            <a:r>
              <a:rPr lang="cs-CZ" sz="24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25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Úskalí hned od počátku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Jmenovaní „nadstandartní“ odborníci na školách většinou nejsou, neboť na ně schází finanční prostředky</a:t>
            </a:r>
          </a:p>
          <a:p>
            <a:r>
              <a:rPr lang="cs-CZ" dirty="0" smtClean="0"/>
              <a:t>Školy pak pokrytí por. </a:t>
            </a:r>
            <a:r>
              <a:rPr lang="cs-CZ" dirty="0"/>
              <a:t>s</a:t>
            </a:r>
            <a:r>
              <a:rPr lang="cs-CZ" dirty="0" smtClean="0"/>
              <a:t>lužeb řeší dle své aktuální situace, což brání vybudování systému a kontinuální plnohodnotné práci (deficit zejména v oblasti prevence)</a:t>
            </a:r>
          </a:p>
          <a:p>
            <a:r>
              <a:rPr lang="cs-CZ" dirty="0" smtClean="0"/>
              <a:t>Kde mohou školy získat peníze? </a:t>
            </a:r>
          </a:p>
          <a:p>
            <a:r>
              <a:rPr lang="cs-CZ" dirty="0" smtClean="0"/>
              <a:t>Klíčová role vedení školy</a:t>
            </a:r>
          </a:p>
          <a:p>
            <a:r>
              <a:rPr lang="cs-CZ" dirty="0" smtClean="0"/>
              <a:t>Co mají školy „jisté“:</a:t>
            </a:r>
          </a:p>
          <a:p>
            <a:pPr>
              <a:buFontTx/>
              <a:buChar char="-"/>
            </a:pPr>
            <a:r>
              <a:rPr lang="cs-CZ" dirty="0" smtClean="0"/>
              <a:t>Výchovného poradce se sníženým úvazkem dle počtu žáků</a:t>
            </a:r>
          </a:p>
          <a:p>
            <a:pPr>
              <a:buFontTx/>
              <a:buChar char="-"/>
            </a:pPr>
            <a:r>
              <a:rPr lang="cs-CZ" dirty="0" smtClean="0"/>
              <a:t>Metodika prevence bez sníženého úvazku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32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Činnost poradenských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Odvíjí se od náplně práce, která je dána vyhláškou</a:t>
            </a:r>
          </a:p>
          <a:p>
            <a:r>
              <a:rPr lang="cs-CZ" dirty="0" smtClean="0"/>
              <a:t>Pro žádného z poradenských pracovníků ale není reálné, aby zvládal všechny uvedené činnosti</a:t>
            </a:r>
          </a:p>
          <a:p>
            <a:r>
              <a:rPr lang="cs-CZ" dirty="0" smtClean="0"/>
              <a:t>Hlavní „brzdou“ je časové omezení a někdy i otázka odborné kompetence</a:t>
            </a:r>
          </a:p>
          <a:p>
            <a:r>
              <a:rPr lang="cs-CZ" dirty="0" smtClean="0"/>
              <a:t>Proto jsou v kvalitě poradenské práce mezi jednotlivými školami diametrální rozdíly-standard v reálu neexistuje</a:t>
            </a:r>
          </a:p>
          <a:p>
            <a:r>
              <a:rPr lang="cs-CZ" dirty="0" smtClean="0"/>
              <a:t>Aby mohly být por. služby efektivní, musí být koordinované a podporované vedením školy</a:t>
            </a:r>
          </a:p>
          <a:p>
            <a:r>
              <a:rPr lang="cs-CZ" dirty="0" smtClean="0"/>
              <a:t>Většina podpory žákům jde od PP nepřímo-přes jednotlivé učitele, kde může docházet k jejich proměně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17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činnosti poradenských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Výchovný poradce</a:t>
            </a:r>
          </a:p>
          <a:p>
            <a:pPr>
              <a:buFontTx/>
              <a:buChar char="-"/>
            </a:pPr>
            <a:r>
              <a:rPr lang="cs-CZ" dirty="0" smtClean="0"/>
              <a:t>Koordinace péče o žáky se SVP, administrativa</a:t>
            </a:r>
          </a:p>
          <a:p>
            <a:pPr>
              <a:buFontTx/>
              <a:buChar char="-"/>
            </a:pPr>
            <a:r>
              <a:rPr lang="cs-CZ" dirty="0" smtClean="0"/>
              <a:t>Kariérové poradenství</a:t>
            </a:r>
          </a:p>
          <a:p>
            <a:pPr>
              <a:buFontTx/>
              <a:buChar char="-"/>
            </a:pPr>
            <a:r>
              <a:rPr lang="cs-CZ" dirty="0" smtClean="0"/>
              <a:t>Koordinace spolupráce s rodiči při řešení výchovných  a výukových obtíží žáků</a:t>
            </a:r>
          </a:p>
          <a:p>
            <a:pPr marL="0" indent="0">
              <a:buNone/>
            </a:pPr>
            <a:r>
              <a:rPr lang="cs-CZ" dirty="0" smtClean="0"/>
              <a:t>Metodik prevence</a:t>
            </a:r>
          </a:p>
          <a:p>
            <a:pPr>
              <a:buFontTx/>
              <a:buChar char="-"/>
            </a:pPr>
            <a:r>
              <a:rPr lang="cs-CZ" dirty="0" smtClean="0"/>
              <a:t>Koordinace aktivit z oblasti prevence-Minimální preventivní program</a:t>
            </a:r>
          </a:p>
          <a:p>
            <a:pPr>
              <a:buFontTx/>
              <a:buChar char="-"/>
            </a:pPr>
            <a:r>
              <a:rPr lang="cs-CZ" dirty="0" smtClean="0"/>
              <a:t>Zajišťování a realizace programů pro žáky</a:t>
            </a:r>
          </a:p>
          <a:p>
            <a:pPr>
              <a:buFontTx/>
              <a:buChar char="-"/>
            </a:pPr>
            <a:r>
              <a:rPr lang="cs-CZ" dirty="0" smtClean="0"/>
              <a:t>Intervence, vyšetřování šikany a jiných SPJ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44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Hlavní činnosti poradenských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Speciální pedagog</a:t>
            </a:r>
          </a:p>
          <a:p>
            <a:pPr>
              <a:buFontTx/>
              <a:buChar char="-"/>
            </a:pPr>
            <a:r>
              <a:rPr lang="cs-CZ" dirty="0" smtClean="0"/>
              <a:t>Koordinace péče o žáky se SVP (zejména poruchy učení)</a:t>
            </a:r>
          </a:p>
          <a:p>
            <a:pPr>
              <a:buFontTx/>
              <a:buChar char="-"/>
            </a:pPr>
            <a:r>
              <a:rPr lang="cs-CZ" dirty="0" smtClean="0"/>
              <a:t>Metodické vedení učitelů</a:t>
            </a:r>
          </a:p>
          <a:p>
            <a:pPr>
              <a:buFontTx/>
              <a:buChar char="-"/>
            </a:pPr>
            <a:r>
              <a:rPr lang="cs-CZ" dirty="0" smtClean="0"/>
              <a:t>Reedukace</a:t>
            </a:r>
          </a:p>
          <a:p>
            <a:pPr marL="0" indent="0">
              <a:buNone/>
            </a:pPr>
            <a:r>
              <a:rPr lang="cs-CZ" dirty="0" smtClean="0"/>
              <a:t>Školní psycholog</a:t>
            </a:r>
          </a:p>
          <a:p>
            <a:pPr>
              <a:buFontTx/>
              <a:buChar char="-"/>
            </a:pPr>
            <a:r>
              <a:rPr lang="cs-CZ" dirty="0" smtClean="0"/>
              <a:t>Individuální podpora, konzultační činnost pro žáky, učitele, rodiče</a:t>
            </a:r>
          </a:p>
          <a:p>
            <a:pPr>
              <a:buFontTx/>
              <a:buChar char="-"/>
            </a:pPr>
            <a:r>
              <a:rPr lang="cs-CZ" dirty="0" smtClean="0"/>
              <a:t>Sledování klimatu školy třídy, kontinuální práce se třídami</a:t>
            </a:r>
          </a:p>
          <a:p>
            <a:pPr>
              <a:buFontTx/>
              <a:buChar char="-"/>
            </a:pPr>
            <a:r>
              <a:rPr lang="cs-CZ" dirty="0" smtClean="0"/>
              <a:t>Spolupráce s odborníky mimo školu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56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264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Jaké oblasti poradenské služby ve škole pokrývají?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b="1" u="sng" dirty="0"/>
              <a:t>Z vyhlášky č. 116/2011 o poskytování poradenských služeb ve školách a školských zařízeních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Ve </a:t>
            </a:r>
            <a:r>
              <a:rPr lang="cs-CZ" sz="2400" dirty="0"/>
              <a:t>škole jsou zajišťovány poradenské služby v rozsahu odpovídajícím počtu a vzdělávacím potřebám žáků školy zaměřené </a:t>
            </a:r>
            <a:r>
              <a:rPr lang="cs-CZ" sz="2400" dirty="0" smtClean="0"/>
              <a:t>na: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 smtClean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400" dirty="0" smtClean="0"/>
              <a:t>prevenci </a:t>
            </a:r>
            <a:r>
              <a:rPr lang="cs-CZ" sz="2400" dirty="0"/>
              <a:t>školní </a:t>
            </a:r>
            <a:r>
              <a:rPr lang="cs-CZ" sz="2400" dirty="0" smtClean="0"/>
              <a:t>neúspěšnosti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400" dirty="0" smtClean="0"/>
              <a:t>primární </a:t>
            </a:r>
            <a:r>
              <a:rPr lang="cs-CZ" sz="2400" dirty="0"/>
              <a:t>prevenci sociálně patologických </a:t>
            </a:r>
            <a:r>
              <a:rPr lang="cs-CZ" sz="2400" dirty="0" smtClean="0"/>
              <a:t>jevů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400" dirty="0" smtClean="0"/>
              <a:t>kariérové </a:t>
            </a:r>
            <a:r>
              <a:rPr lang="cs-CZ" sz="2400" dirty="0"/>
              <a:t>poradenství integrující vzdělávací, informační </a:t>
            </a:r>
            <a:r>
              <a:rPr lang="cs-CZ" sz="2400" dirty="0" smtClean="0"/>
              <a:t>    a </a:t>
            </a:r>
            <a:r>
              <a:rPr lang="cs-CZ" sz="2400" dirty="0"/>
              <a:t>poradenskou podporu vhodné volbě vzdělávací cesty </a:t>
            </a:r>
            <a:r>
              <a:rPr lang="cs-CZ" sz="2400" dirty="0" smtClean="0"/>
              <a:t>       a </a:t>
            </a:r>
            <a:r>
              <a:rPr lang="cs-CZ" sz="2400" dirty="0"/>
              <a:t>pozdějšímu profesnímu uplatnění 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86322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cs-CZ" sz="2400" dirty="0"/>
              <a:t>odbornou podporu při integraci a vzdělávání žáků </a:t>
            </a:r>
            <a:r>
              <a:rPr lang="cs-CZ" sz="2400" dirty="0" smtClean="0"/>
              <a:t>            se </a:t>
            </a:r>
            <a:r>
              <a:rPr lang="cs-CZ" sz="2400" dirty="0"/>
              <a:t>speciálními vzdělávacími potřebami, včetně žáků </a:t>
            </a:r>
            <a:r>
              <a:rPr lang="cs-CZ" sz="2400" dirty="0" smtClean="0"/>
              <a:t>           z </a:t>
            </a:r>
            <a:r>
              <a:rPr lang="cs-CZ" sz="2400" dirty="0"/>
              <a:t>jiného kulturního prostředí a žáků se sociálním </a:t>
            </a:r>
            <a:r>
              <a:rPr lang="cs-CZ" sz="2400" dirty="0" smtClean="0"/>
              <a:t>znevýhodněním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400" dirty="0"/>
              <a:t>péči o vzdělávání nadaných a mimořádně nadaných </a:t>
            </a:r>
            <a:r>
              <a:rPr lang="cs-CZ" sz="2400" dirty="0" smtClean="0"/>
              <a:t>žáků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24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400" dirty="0"/>
              <a:t>průběžnou a dlouhodobou péči o žáky s výchovnými  </a:t>
            </a:r>
            <a:r>
              <a:rPr lang="cs-CZ" sz="2400" dirty="0" smtClean="0"/>
              <a:t>        či </a:t>
            </a:r>
            <a:r>
              <a:rPr lang="cs-CZ" sz="2400" dirty="0"/>
              <a:t>výukovými obtížemi a vytváření předpokladů </a:t>
            </a:r>
            <a:r>
              <a:rPr lang="cs-CZ" sz="2400" dirty="0" smtClean="0"/>
              <a:t>              pro </a:t>
            </a:r>
            <a:r>
              <a:rPr lang="cs-CZ" sz="2400" dirty="0"/>
              <a:t>jejich </a:t>
            </a:r>
            <a:r>
              <a:rPr lang="cs-CZ" sz="2400" dirty="0" smtClean="0"/>
              <a:t>snižování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2400" dirty="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2400" dirty="0"/>
              <a:t>metodickou podporu učitelům při aplikaci psychologických a sociálně pedagogických poznatků </a:t>
            </a:r>
            <a:r>
              <a:rPr lang="cs-CZ" sz="2400" dirty="0" smtClean="0"/>
              <a:t>          a </a:t>
            </a:r>
            <a:r>
              <a:rPr lang="cs-CZ" sz="2400" dirty="0"/>
              <a:t>dovedností do vzdělávací činnosti školy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35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</TotalTime>
  <Words>1325</Words>
  <Application>Microsoft Office PowerPoint</Application>
  <PresentationFormat>Předvádění na obrazovce (4:3)</PresentationFormat>
  <Paragraphs>135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Tok</vt:lpstr>
      <vt:lpstr>Školní poradenské pracoviště</vt:lpstr>
      <vt:lpstr>Opakování  Co je ŠPP?   </vt:lpstr>
      <vt:lpstr>Co říká zákon?</vt:lpstr>
      <vt:lpstr>Úskalí hned od počátku</vt:lpstr>
      <vt:lpstr>Činnost poradenských pracovníků</vt:lpstr>
      <vt:lpstr>Hlavní činnosti poradenských pracovníků</vt:lpstr>
      <vt:lpstr>Hlavní činnosti poradenských pracovníků</vt:lpstr>
      <vt:lpstr>Jaké oblasti poradenské služby ve škole pokrývají?</vt:lpstr>
      <vt:lpstr>Prezentace aplikace PowerPoint</vt:lpstr>
      <vt:lpstr>  Příklad dobré praxe  Prevence školní neúspěšnosti</vt:lpstr>
      <vt:lpstr>Prezentace aplikace PowerPoint</vt:lpstr>
      <vt:lpstr>Prezentace aplikace PowerPoint</vt:lpstr>
      <vt:lpstr>Příklad dobré praxe  Primární prevence rizikového chování</vt:lpstr>
      <vt:lpstr>Prezentace aplikace PowerPoint</vt:lpstr>
      <vt:lpstr>Prezentace aplikace PowerPoint</vt:lpstr>
      <vt:lpstr>Prezentace aplikace PowerPoint</vt:lpstr>
      <vt:lpstr>Příklad dobré praxe  Kariérní poradenství</vt:lpstr>
      <vt:lpstr>Prezentace aplikace PowerPoint</vt:lpstr>
      <vt:lpstr>Příklad dobré praxe  Zajištění péče o žáky se speciálními vzdělávacími potřebami a o žáky nadané</vt:lpstr>
      <vt:lpstr>Prezentace aplikace PowerPoint</vt:lpstr>
      <vt:lpstr>Prezentace aplikace PowerPoint</vt:lpstr>
      <vt:lpstr>Prezentace aplikace PowerPoint</vt:lpstr>
      <vt:lpstr>Prezentace aplikace PowerPoint</vt:lpstr>
      <vt:lpstr>Jak to může fungovat</vt:lpstr>
      <vt:lpstr>Shrnutí a trénování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poradenské pracoviště</dc:title>
  <dc:creator>Alice</dc:creator>
  <cp:lastModifiedBy>Alice</cp:lastModifiedBy>
  <cp:revision>21</cp:revision>
  <dcterms:created xsi:type="dcterms:W3CDTF">2015-04-26T13:28:28Z</dcterms:created>
  <dcterms:modified xsi:type="dcterms:W3CDTF">2015-04-27T04:13:01Z</dcterms:modified>
</cp:coreProperties>
</file>