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5" r:id="rId7"/>
    <p:sldId id="266" r:id="rId8"/>
    <p:sldId id="270" r:id="rId9"/>
    <p:sldId id="263" r:id="rId10"/>
    <p:sldId id="269" r:id="rId11"/>
    <p:sldId id="267" r:id="rId12"/>
    <p:sldId id="271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CAFB82-3D8F-482F-BC66-62AD62494345}" type="datetimeFigureOut">
              <a:rPr lang="cs-CZ" smtClean="0"/>
              <a:t>13. 4. 2015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993169-CDE1-48A9-BA1B-BEC988D6B784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Škola a žáci se SVP- možnosti a limity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Školní poradenství</a:t>
            </a:r>
          </a:p>
          <a:p>
            <a:endParaRPr lang="cs-CZ" dirty="0"/>
          </a:p>
          <a:p>
            <a:r>
              <a:rPr lang="cs-CZ" dirty="0" smtClean="0"/>
              <a:t>Mgr. Alice Vašáková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14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 mělo být v IVP?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6" y="2852936"/>
            <a:ext cx="3128276" cy="2736304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skupině z minulého setkání vytvořte svůj vlastní návrh struktury IVP</a:t>
            </a:r>
          </a:p>
          <a:p>
            <a:r>
              <a:rPr lang="cs-CZ" dirty="0" smtClean="0"/>
              <a:t>Pracujte zatím jen           s nápady ve své hlavě</a:t>
            </a:r>
          </a:p>
          <a:p>
            <a:r>
              <a:rPr lang="cs-CZ" dirty="0" smtClean="0"/>
              <a:t>Podstata: IVP je živý dokument, který obsahuje „návod pro všechny účastníky integrace“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především obsahuje IVP?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Závěry vyšetření v odborných zařízeních</a:t>
            </a:r>
          </a:p>
          <a:p>
            <a:r>
              <a:rPr lang="cs-CZ" dirty="0"/>
              <a:t>Ú</a:t>
            </a:r>
            <a:r>
              <a:rPr lang="cs-CZ" dirty="0" smtClean="0"/>
              <a:t>daje </a:t>
            </a:r>
            <a:r>
              <a:rPr lang="cs-CZ" dirty="0"/>
              <a:t>o cíli vzdělávání, rozvržení učiva, </a:t>
            </a:r>
            <a:r>
              <a:rPr lang="cs-CZ" dirty="0" smtClean="0"/>
              <a:t>volbu </a:t>
            </a:r>
            <a:r>
              <a:rPr lang="cs-CZ" dirty="0" err="1"/>
              <a:t>ped</a:t>
            </a:r>
            <a:r>
              <a:rPr lang="cs-CZ" dirty="0"/>
              <a:t>. </a:t>
            </a:r>
            <a:r>
              <a:rPr lang="cs-CZ" dirty="0" smtClean="0"/>
              <a:t>postupů</a:t>
            </a:r>
            <a:r>
              <a:rPr lang="cs-CZ" dirty="0"/>
              <a:t>, způsob zadávání a plnění úkolů, způsob hodnocení</a:t>
            </a:r>
          </a:p>
          <a:p>
            <a:r>
              <a:rPr lang="cs-CZ" dirty="0" smtClean="0"/>
              <a:t>Údaje o speciálně pedagogické nebo psychologické péči, která bude žáku poskytnuta</a:t>
            </a:r>
          </a:p>
          <a:p>
            <a:r>
              <a:rPr lang="cs-CZ" dirty="0" smtClean="0"/>
              <a:t>Vyjádření potřeby dalšího </a:t>
            </a:r>
            <a:r>
              <a:rPr lang="cs-CZ" dirty="0" err="1" smtClean="0"/>
              <a:t>ped</a:t>
            </a:r>
            <a:r>
              <a:rPr lang="cs-CZ" dirty="0" smtClean="0"/>
              <a:t>. pracovníka</a:t>
            </a:r>
            <a:r>
              <a:rPr lang="cs-CZ" dirty="0" smtClean="0"/>
              <a:t>, formy jeho podpory žáku a třídě (AP, OA)</a:t>
            </a:r>
          </a:p>
          <a:p>
            <a:r>
              <a:rPr lang="cs-CZ" dirty="0" smtClean="0"/>
              <a:t>Zapojení zákonných zástupců a žáka samotného</a:t>
            </a:r>
          </a:p>
          <a:p>
            <a:r>
              <a:rPr lang="cs-CZ" dirty="0" smtClean="0"/>
              <a:t>Seznam pomůcek, speciálních učebnic a materiálů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2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IVP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80929"/>
            <a:ext cx="3451423" cy="2114128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Vytvořte modelový IVP pro žáky s postižením nebo znevýhodněním</a:t>
            </a:r>
          </a:p>
          <a:p>
            <a:r>
              <a:rPr lang="cs-CZ" dirty="0" smtClean="0"/>
              <a:t>Buďte tvořiví, zapojte rodiče i žáka</a:t>
            </a:r>
          </a:p>
          <a:p>
            <a:r>
              <a:rPr lang="cs-CZ" dirty="0" smtClean="0"/>
              <a:t>Měl by obsahovat to, co je dané vyhláškou</a:t>
            </a:r>
          </a:p>
          <a:p>
            <a:r>
              <a:rPr lang="cs-CZ" dirty="0" smtClean="0"/>
              <a:t>Inspirace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1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poradenských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Výchovný </a:t>
            </a:r>
            <a:r>
              <a:rPr lang="cs-CZ" dirty="0" smtClean="0"/>
              <a:t>poradce: administrace, uchovávání zpráv      z vyšetření ve ŠPZ a komunikace s ním, vedení poradenské dokumentace</a:t>
            </a:r>
            <a:endParaRPr lang="cs-CZ" dirty="0"/>
          </a:p>
          <a:p>
            <a:r>
              <a:rPr lang="cs-CZ" dirty="0"/>
              <a:t>Metodik </a:t>
            </a:r>
            <a:r>
              <a:rPr lang="cs-CZ" dirty="0" smtClean="0"/>
              <a:t>prevence: sledování klimatu třídy</a:t>
            </a:r>
            <a:r>
              <a:rPr lang="cs-CZ" smtClean="0"/>
              <a:t>,       prevence </a:t>
            </a:r>
            <a:r>
              <a:rPr lang="cs-CZ" dirty="0" smtClean="0"/>
              <a:t>rizik</a:t>
            </a:r>
            <a:endParaRPr lang="cs-CZ" dirty="0"/>
          </a:p>
          <a:p>
            <a:r>
              <a:rPr lang="cs-CZ" dirty="0" smtClean="0"/>
              <a:t>Školní speciální pedagog: individuální nebo skupinová reedukace, metodické vedení učitelů a rodičů</a:t>
            </a:r>
          </a:p>
          <a:p>
            <a:r>
              <a:rPr lang="cs-CZ" dirty="0" smtClean="0"/>
              <a:t>Školní psycholog: individuální podpora žáka a rodiny, poradenství, podpora učitelů při práci se žákem</a:t>
            </a:r>
          </a:p>
          <a:p>
            <a:r>
              <a:rPr lang="cs-CZ" dirty="0" smtClean="0"/>
              <a:t>Další odborníci (logoped, sociální pedagog, </a:t>
            </a:r>
            <a:r>
              <a:rPr lang="cs-CZ" dirty="0" err="1" smtClean="0"/>
              <a:t>etoped</a:t>
            </a:r>
            <a:r>
              <a:rPr lang="cs-CZ" dirty="0" smtClean="0"/>
              <a:t>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0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vzdělávání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Žáci se zdravotním a sociálním znevýhodněním                  se vzdělávají v běžných MŠ a základních školách</a:t>
            </a:r>
          </a:p>
          <a:p>
            <a:r>
              <a:rPr lang="cs-CZ" dirty="0" smtClean="0"/>
              <a:t>Alternativní možností je tzv. individuální vzdělávání                 (je možné pouze na prvním stupni-do 5.třídy) </a:t>
            </a:r>
          </a:p>
          <a:p>
            <a:r>
              <a:rPr lang="cs-CZ" dirty="0" smtClean="0"/>
              <a:t>Žáci se zdravotním postižením se mohou vzdělávat:</a:t>
            </a:r>
          </a:p>
          <a:p>
            <a:pPr>
              <a:buFontTx/>
              <a:buChar char="-"/>
            </a:pPr>
            <a:r>
              <a:rPr lang="cs-CZ" dirty="0" smtClean="0"/>
              <a:t>Ve školách speciálních (na všech stupních vzdělávání)</a:t>
            </a:r>
          </a:p>
          <a:p>
            <a:pPr>
              <a:buFontTx/>
              <a:buChar char="-"/>
            </a:pPr>
            <a:r>
              <a:rPr lang="cs-CZ" dirty="0" smtClean="0"/>
              <a:t>Ve školách „běžných“ formou skupinové nebo individuální integrace</a:t>
            </a:r>
          </a:p>
          <a:p>
            <a:pPr>
              <a:buFontTx/>
              <a:buChar char="-"/>
            </a:pPr>
            <a:r>
              <a:rPr lang="cs-CZ" dirty="0" smtClean="0"/>
              <a:t>Podporou jsou tzv. přípravné stupně a přípravné třídy, které předcházejí zaškolení, ale nepočítají se do povinné školní docházky</a:t>
            </a:r>
          </a:p>
          <a:p>
            <a:pPr>
              <a:buFontTx/>
              <a:buChar char="-"/>
            </a:pPr>
            <a:r>
              <a:rPr lang="cs-CZ" dirty="0" smtClean="0"/>
              <a:t>Nabídku doplňují kurzy pro získání základního vzdělání nebo k získání základů vzdělání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9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škola musí a co může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Povinnosti školy při vzdělávání dětí, žáků a studentů se SVP a mimořádně nadaných opět vymezuje legislativa-Školský zákon a Vyhláška 73…</a:t>
            </a:r>
          </a:p>
          <a:p>
            <a:r>
              <a:rPr lang="cs-CZ" dirty="0" smtClean="0"/>
              <a:t>Uskutečňuje se s využitím VYROVNÁVACÍCH A PODPŮRNÝCH OPATŘENÍ</a:t>
            </a:r>
          </a:p>
          <a:p>
            <a:r>
              <a:rPr lang="cs-CZ" dirty="0" smtClean="0"/>
              <a:t>Vyrovnávací opatření jsou určena pro žáky                    se zdravotním nebo sociálním znevýhodněním</a:t>
            </a:r>
          </a:p>
          <a:p>
            <a:r>
              <a:rPr lang="cs-CZ" dirty="0" smtClean="0"/>
              <a:t>Podpůrná opatření jsou určena pro žáky                       se zdravotním postižením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78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Vyrovnávací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Využívání pedagogických, popř. speciálně pedagogických metod a postupů, které odpovídají vzdělávacím potřebám žáků</a:t>
            </a:r>
          </a:p>
          <a:p>
            <a:r>
              <a:rPr lang="cs-CZ" dirty="0" smtClean="0"/>
              <a:t>Poskytování individuální podpory v rámci výuky          a přípravy na výuku</a:t>
            </a:r>
          </a:p>
          <a:p>
            <a:r>
              <a:rPr lang="cs-CZ" dirty="0" smtClean="0"/>
              <a:t>Využívání poradenských služeb školy a ŠPZ, Individuálního vzdělávacího plánu                                  a služeb asistenta pedagoga</a:t>
            </a:r>
          </a:p>
          <a:p>
            <a:r>
              <a:rPr lang="cs-CZ" dirty="0" smtClean="0"/>
              <a:t>Škola poskytuje tato opatření na základě vlastního posouzení, může spolupracovat se ŠPZ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53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Využití speciálních metod, postupů,                       forem a prostředků vzdělávání,              kompenzačních, rehabilitačních a učebních pomůcek, speciálních učebnic a didaktických materiálů</a:t>
            </a:r>
          </a:p>
          <a:p>
            <a:r>
              <a:rPr lang="cs-CZ" dirty="0" smtClean="0"/>
              <a:t>Zařazení předmětů speciálně pedagogické péče</a:t>
            </a:r>
          </a:p>
          <a:p>
            <a:r>
              <a:rPr lang="cs-CZ" dirty="0" smtClean="0"/>
              <a:t>Poskytování pedagogicko psychologických služeb</a:t>
            </a:r>
          </a:p>
          <a:p>
            <a:r>
              <a:rPr lang="cs-CZ" dirty="0" smtClean="0"/>
              <a:t>Zajištění služeb asistenta pedagoga</a:t>
            </a:r>
          </a:p>
          <a:p>
            <a:r>
              <a:rPr lang="cs-CZ" dirty="0" smtClean="0"/>
              <a:t>Snížení počtu žáků ve třídě nebo skupině</a:t>
            </a:r>
          </a:p>
          <a:p>
            <a:r>
              <a:rPr lang="cs-CZ" dirty="0" smtClean="0"/>
              <a:t>Jiná úprava organizace vzdělávání zohledňující speciální vzdělávací potřeby žáka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2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cs-CZ" dirty="0" smtClean="0"/>
              <a:t>Podpůrná opatření při vzdělávání mimořádně nadaných žáků:</a:t>
            </a:r>
          </a:p>
          <a:p>
            <a:pPr>
              <a:buFontTx/>
              <a:buChar char="-"/>
            </a:pPr>
            <a:r>
              <a:rPr lang="cs-CZ" dirty="0" smtClean="0"/>
              <a:t>Využití speciálních metod, postupů, forem a prostředků vzdělávání, didaktických materiálů</a:t>
            </a:r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poskytování pedagogicko psychologických služeb</a:t>
            </a:r>
          </a:p>
          <a:p>
            <a:pPr>
              <a:buFontTx/>
              <a:buChar char="-"/>
            </a:pPr>
            <a:r>
              <a:rPr lang="cs-CZ" dirty="0" smtClean="0"/>
              <a:t>Jiná úprava vzdělávání, zohledňující speciálních vzdělávací potřeby těchto žáků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4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Integrace žáků se zdravotním postižením v běžné ZŠ (model)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7" y="2996953"/>
            <a:ext cx="3667125" cy="1764754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Vyjasnění pojmů asimilace, segregace, integrace </a:t>
            </a:r>
            <a:r>
              <a:rPr lang="cs-CZ" dirty="0" smtClean="0"/>
              <a:t>          a </a:t>
            </a:r>
            <a:r>
              <a:rPr lang="cs-CZ" dirty="0"/>
              <a:t>inkluze</a:t>
            </a:r>
          </a:p>
          <a:p>
            <a:r>
              <a:rPr lang="cs-CZ" dirty="0"/>
              <a:t>V našem kontextu můžeme vnímat inkluzi jako myšlenku, úhel pohledu a integraci jako proces, postup, způsob…</a:t>
            </a:r>
          </a:p>
          <a:p>
            <a:r>
              <a:rPr lang="cs-CZ" dirty="0"/>
              <a:t>Podstatou je snaha vzdělávat žáky </a:t>
            </a:r>
            <a:r>
              <a:rPr lang="cs-CZ" dirty="0" smtClean="0"/>
              <a:t>                    s </a:t>
            </a:r>
            <a:r>
              <a:rPr lang="cs-CZ" dirty="0"/>
              <a:t>postižením společně </a:t>
            </a:r>
            <a:r>
              <a:rPr lang="cs-CZ" dirty="0" smtClean="0"/>
              <a:t>      se </a:t>
            </a:r>
            <a:r>
              <a:rPr lang="cs-CZ" dirty="0"/>
              <a:t>zdravými</a:t>
            </a:r>
          </a:p>
          <a:p>
            <a:r>
              <a:rPr lang="cs-CZ" dirty="0"/>
              <a:t>Tento proces je opakem segregace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78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Kdo je součástí systému při integraci?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Školské poradenské zařízení (PPP+SPC)</a:t>
            </a:r>
          </a:p>
          <a:p>
            <a:r>
              <a:rPr lang="cs-CZ" dirty="0"/>
              <a:t>Vedení školy (ředitelé a zástupci pro I. a II. stupeň)</a:t>
            </a:r>
          </a:p>
          <a:p>
            <a:r>
              <a:rPr lang="cs-CZ" dirty="0"/>
              <a:t>Školní poradenské pracoviště  (výchovný poradce, metodik </a:t>
            </a:r>
            <a:r>
              <a:rPr lang="cs-CZ" dirty="0" err="1"/>
              <a:t>prevence+speciální</a:t>
            </a:r>
            <a:r>
              <a:rPr lang="cs-CZ" dirty="0"/>
              <a:t> pedagog, psycholog)</a:t>
            </a:r>
          </a:p>
          <a:p>
            <a:r>
              <a:rPr lang="cs-CZ" dirty="0"/>
              <a:t>Třídní učitelé</a:t>
            </a:r>
          </a:p>
          <a:p>
            <a:r>
              <a:rPr lang="cs-CZ" dirty="0"/>
              <a:t>Vyučující jednotlivých předmětů (sdružení  např.                 v metodických a předmětových komisích)</a:t>
            </a:r>
          </a:p>
          <a:p>
            <a:r>
              <a:rPr lang="cs-CZ" dirty="0"/>
              <a:t>Asistenti pedagoga</a:t>
            </a:r>
          </a:p>
          <a:p>
            <a:r>
              <a:rPr lang="cs-CZ" dirty="0"/>
              <a:t>Žáci se SVP</a:t>
            </a:r>
          </a:p>
          <a:p>
            <a:r>
              <a:rPr lang="cs-CZ" dirty="0"/>
              <a:t>Rodiče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87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vzdělávací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pomůckou při vzdělávání žáků se SVP, především    se zdravotním postižením</a:t>
            </a:r>
          </a:p>
          <a:p>
            <a:r>
              <a:rPr lang="cs-CZ" dirty="0" smtClean="0"/>
              <a:t>Vychází ze ŠVP dané školy, ze závěrů speciálně pedagogického nebo psychologického vyšetření, závěrů dalších odborníků, vyjádření zákonných zástupců nebo zletilého žáka</a:t>
            </a:r>
          </a:p>
          <a:p>
            <a:r>
              <a:rPr lang="cs-CZ" dirty="0" smtClean="0"/>
              <a:t>Vypracovává se na začátku </a:t>
            </a:r>
            <a:r>
              <a:rPr lang="cs-CZ" dirty="0" err="1" smtClean="0"/>
              <a:t>šk</a:t>
            </a:r>
            <a:r>
              <a:rPr lang="cs-CZ" dirty="0" smtClean="0"/>
              <a:t>. roku nebo aktuálně      po zjištění speciálních vzdělávacích potřeb u žáka.           V průběhu roku se může proměňovat</a:t>
            </a:r>
          </a:p>
          <a:p>
            <a:r>
              <a:rPr lang="cs-CZ" dirty="0" smtClean="0"/>
              <a:t>Vypracovává se ve spolupráci se ŠPZ a rodiči</a:t>
            </a:r>
          </a:p>
          <a:p>
            <a:r>
              <a:rPr lang="cs-CZ" dirty="0" smtClean="0"/>
              <a:t>Za vypracování je zodpovědný ředitel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79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</TotalTime>
  <Words>715</Words>
  <Application>Microsoft Office PowerPoint</Application>
  <PresentationFormat>Předvádění na obrazovce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Škola a žáci se SVP- možnosti a limity </vt:lpstr>
      <vt:lpstr>Možnosti vzdělávání </vt:lpstr>
      <vt:lpstr>Co škola musí a co může</vt:lpstr>
      <vt:lpstr>Vyrovnávací opatření</vt:lpstr>
      <vt:lpstr>Podpůrná opatření</vt:lpstr>
      <vt:lpstr>Prezentace aplikace PowerPoint</vt:lpstr>
      <vt:lpstr>Integrace žáků se zdravotním postižením v běžné ZŠ (model)</vt:lpstr>
      <vt:lpstr>Kdo je součástí systému při integraci?</vt:lpstr>
      <vt:lpstr>Individuální vzdělávací plán</vt:lpstr>
      <vt:lpstr>Co by mělo být v IVP?</vt:lpstr>
      <vt:lpstr>Co především obsahuje IVP?</vt:lpstr>
      <vt:lpstr>Tvorba IVP</vt:lpstr>
      <vt:lpstr>Role poradenských pracovníků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a žáci se SVP- možnosti a limity</dc:title>
  <dc:creator>Alice</dc:creator>
  <cp:lastModifiedBy>Alice</cp:lastModifiedBy>
  <cp:revision>17</cp:revision>
  <dcterms:created xsi:type="dcterms:W3CDTF">2015-03-29T16:39:48Z</dcterms:created>
  <dcterms:modified xsi:type="dcterms:W3CDTF">2015-04-13T05:16:37Z</dcterms:modified>
</cp:coreProperties>
</file>