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3" r:id="rId42"/>
    <p:sldId id="292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A04C11-A096-4A4D-9D93-AF712B5F8761}" type="doc">
      <dgm:prSet loTypeId="urn:microsoft.com/office/officeart/2009/layout/CirclePictureHierarchy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7EF0EE-5919-4439-A36E-1FA269D8EEAC}">
      <dgm:prSet phldrT="[Text]"/>
      <dgm:spPr/>
      <dgm:t>
        <a:bodyPr/>
        <a:lstStyle/>
        <a:p>
          <a:r>
            <a:rPr lang="cs-CZ" dirty="0" smtClean="0"/>
            <a:t>Školní poradenství</a:t>
          </a:r>
          <a:endParaRPr lang="cs-CZ" dirty="0"/>
        </a:p>
      </dgm:t>
    </dgm:pt>
    <dgm:pt modelId="{C43E2E8F-CCD7-44EE-82AF-5AE3D4D28C59}" type="parTrans" cxnId="{87BC3EBA-9148-49F0-88C5-A9AEAC50B5E8}">
      <dgm:prSet/>
      <dgm:spPr/>
      <dgm:t>
        <a:bodyPr/>
        <a:lstStyle/>
        <a:p>
          <a:endParaRPr lang="cs-CZ"/>
        </a:p>
      </dgm:t>
    </dgm:pt>
    <dgm:pt modelId="{985C013A-B38D-49DA-838D-F6864918061E}" type="sibTrans" cxnId="{87BC3EBA-9148-49F0-88C5-A9AEAC50B5E8}">
      <dgm:prSet/>
      <dgm:spPr/>
      <dgm:t>
        <a:bodyPr/>
        <a:lstStyle/>
        <a:p>
          <a:endParaRPr lang="cs-CZ"/>
        </a:p>
      </dgm:t>
    </dgm:pt>
    <dgm:pt modelId="{37BD583F-AA3B-481A-A03B-BC0BBB937FFF}">
      <dgm:prSet phldrT="[Text]"/>
      <dgm:spPr/>
      <dgm:t>
        <a:bodyPr/>
        <a:lstStyle/>
        <a:p>
          <a:r>
            <a:rPr lang="cs-CZ" dirty="0" smtClean="0"/>
            <a:t>Školská poradenská zařízení</a:t>
          </a:r>
          <a:endParaRPr lang="cs-CZ" dirty="0"/>
        </a:p>
      </dgm:t>
    </dgm:pt>
    <dgm:pt modelId="{1B3ED642-E68F-4421-B850-A9E3758A5ED1}" type="parTrans" cxnId="{EB9BD60E-DFE3-4F16-AADC-0AEA0B4EA220}">
      <dgm:prSet/>
      <dgm:spPr/>
      <dgm:t>
        <a:bodyPr/>
        <a:lstStyle/>
        <a:p>
          <a:endParaRPr lang="cs-CZ"/>
        </a:p>
      </dgm:t>
    </dgm:pt>
    <dgm:pt modelId="{C6DD36E0-FD3A-4A3C-898A-8550E53731CC}" type="sibTrans" cxnId="{EB9BD60E-DFE3-4F16-AADC-0AEA0B4EA220}">
      <dgm:prSet/>
      <dgm:spPr/>
      <dgm:t>
        <a:bodyPr/>
        <a:lstStyle/>
        <a:p>
          <a:endParaRPr lang="cs-CZ"/>
        </a:p>
      </dgm:t>
    </dgm:pt>
    <dgm:pt modelId="{232F452F-18CE-410E-B716-F0E49D6CF022}">
      <dgm:prSet phldrT="[Text]"/>
      <dgm:spPr/>
      <dgm:t>
        <a:bodyPr/>
        <a:lstStyle/>
        <a:p>
          <a:r>
            <a:rPr lang="cs-CZ" dirty="0" smtClean="0"/>
            <a:t>Pedagogicko psychologické poradny</a:t>
          </a:r>
          <a:endParaRPr lang="cs-CZ" dirty="0"/>
        </a:p>
      </dgm:t>
    </dgm:pt>
    <dgm:pt modelId="{1B6F736F-B1F0-4A62-95D0-2C4143D15B65}" type="parTrans" cxnId="{FCB3902E-1F60-4E18-9821-58F91E0BB01F}">
      <dgm:prSet/>
      <dgm:spPr/>
      <dgm:t>
        <a:bodyPr/>
        <a:lstStyle/>
        <a:p>
          <a:endParaRPr lang="cs-CZ"/>
        </a:p>
      </dgm:t>
    </dgm:pt>
    <dgm:pt modelId="{E922F0D0-79D2-4B76-ABDA-18293A955462}" type="sibTrans" cxnId="{FCB3902E-1F60-4E18-9821-58F91E0BB01F}">
      <dgm:prSet/>
      <dgm:spPr/>
      <dgm:t>
        <a:bodyPr/>
        <a:lstStyle/>
        <a:p>
          <a:endParaRPr lang="cs-CZ"/>
        </a:p>
      </dgm:t>
    </dgm:pt>
    <dgm:pt modelId="{DA4B0A3C-4091-4A9E-B8E0-3976F3EF65DC}">
      <dgm:prSet phldrT="[Text]"/>
      <dgm:spPr/>
      <dgm:t>
        <a:bodyPr/>
        <a:lstStyle/>
        <a:p>
          <a:r>
            <a:rPr lang="cs-CZ" dirty="0" smtClean="0"/>
            <a:t>Speciálně pedagogická </a:t>
          </a:r>
        </a:p>
        <a:p>
          <a:r>
            <a:rPr lang="cs-CZ" dirty="0" smtClean="0"/>
            <a:t>centra</a:t>
          </a:r>
          <a:endParaRPr lang="cs-CZ" dirty="0"/>
        </a:p>
      </dgm:t>
    </dgm:pt>
    <dgm:pt modelId="{AEB3EBDD-BC08-4675-A482-228962528E81}" type="parTrans" cxnId="{6E0578A8-5D09-4556-A01B-DB581C02DAD5}">
      <dgm:prSet/>
      <dgm:spPr/>
      <dgm:t>
        <a:bodyPr/>
        <a:lstStyle/>
        <a:p>
          <a:endParaRPr lang="cs-CZ"/>
        </a:p>
      </dgm:t>
    </dgm:pt>
    <dgm:pt modelId="{32E48A3F-BC65-4E57-BE88-8A92D25EF8E0}" type="sibTrans" cxnId="{6E0578A8-5D09-4556-A01B-DB581C02DAD5}">
      <dgm:prSet/>
      <dgm:spPr/>
      <dgm:t>
        <a:bodyPr/>
        <a:lstStyle/>
        <a:p>
          <a:endParaRPr lang="cs-CZ"/>
        </a:p>
      </dgm:t>
    </dgm:pt>
    <dgm:pt modelId="{773A4D12-3663-4277-8B24-E1C1E27F9AFE}">
      <dgm:prSet phldrT="[Text]"/>
      <dgm:spPr/>
      <dgm:t>
        <a:bodyPr/>
        <a:lstStyle/>
        <a:p>
          <a:r>
            <a:rPr lang="cs-CZ" dirty="0" smtClean="0"/>
            <a:t>Školní poradenská pracoviště</a:t>
          </a:r>
          <a:endParaRPr lang="cs-CZ" dirty="0"/>
        </a:p>
      </dgm:t>
    </dgm:pt>
    <dgm:pt modelId="{BF1D55A3-5269-49EC-A362-32BD295B6B3C}" type="parTrans" cxnId="{66FA04E2-01B9-4AB9-92F3-0A5DB5C4D0B3}">
      <dgm:prSet/>
      <dgm:spPr/>
      <dgm:t>
        <a:bodyPr/>
        <a:lstStyle/>
        <a:p>
          <a:endParaRPr lang="cs-CZ"/>
        </a:p>
      </dgm:t>
    </dgm:pt>
    <dgm:pt modelId="{CD8FBEA6-651B-427A-920B-3443A5F719CC}" type="sibTrans" cxnId="{66FA04E2-01B9-4AB9-92F3-0A5DB5C4D0B3}">
      <dgm:prSet/>
      <dgm:spPr/>
      <dgm:t>
        <a:bodyPr/>
        <a:lstStyle/>
        <a:p>
          <a:endParaRPr lang="cs-CZ"/>
        </a:p>
      </dgm:t>
    </dgm:pt>
    <dgm:pt modelId="{386798CA-4870-456C-AECC-FF559210B5DE}">
      <dgm:prSet phldrT="[Text]"/>
      <dgm:spPr/>
      <dgm:t>
        <a:bodyPr/>
        <a:lstStyle/>
        <a:p>
          <a:r>
            <a:rPr lang="cs-CZ" dirty="0" smtClean="0"/>
            <a:t>Výchovný poradce, metodik prevence, psycholog,</a:t>
          </a:r>
        </a:p>
        <a:p>
          <a:r>
            <a:rPr lang="cs-CZ" dirty="0" smtClean="0"/>
            <a:t> speciální pedagog</a:t>
          </a:r>
          <a:endParaRPr lang="cs-CZ" dirty="0"/>
        </a:p>
      </dgm:t>
    </dgm:pt>
    <dgm:pt modelId="{55DEBABD-650A-430F-9F2D-D246BBFEEAE6}" type="parTrans" cxnId="{921C9327-AD46-4E4D-90E3-8FFCC3EADD07}">
      <dgm:prSet/>
      <dgm:spPr/>
      <dgm:t>
        <a:bodyPr/>
        <a:lstStyle/>
        <a:p>
          <a:endParaRPr lang="cs-CZ"/>
        </a:p>
      </dgm:t>
    </dgm:pt>
    <dgm:pt modelId="{977DA9CA-DADA-4E72-8CDD-3B8A4A7D7F6A}" type="sibTrans" cxnId="{921C9327-AD46-4E4D-90E3-8FFCC3EADD07}">
      <dgm:prSet/>
      <dgm:spPr/>
      <dgm:t>
        <a:bodyPr/>
        <a:lstStyle/>
        <a:p>
          <a:endParaRPr lang="cs-CZ"/>
        </a:p>
      </dgm:t>
    </dgm:pt>
    <dgm:pt modelId="{2CD61E51-3AF5-481B-AA58-A02293AAEF37}" type="pres">
      <dgm:prSet presAssocID="{AAA04C11-A096-4A4D-9D93-AF712B5F87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47E8028-0A1E-4C77-B5C6-34E36035A5FF}" type="pres">
      <dgm:prSet presAssocID="{537EF0EE-5919-4439-A36E-1FA269D8EEAC}" presName="hierRoot1" presStyleCnt="0"/>
      <dgm:spPr/>
    </dgm:pt>
    <dgm:pt modelId="{2D4DF046-8753-415B-93AF-19D6093F702F}" type="pres">
      <dgm:prSet presAssocID="{537EF0EE-5919-4439-A36E-1FA269D8EEAC}" presName="composite" presStyleCnt="0"/>
      <dgm:spPr/>
    </dgm:pt>
    <dgm:pt modelId="{DF1F82B7-3093-407B-87F4-92196EE50C42}" type="pres">
      <dgm:prSet presAssocID="{537EF0EE-5919-4439-A36E-1FA269D8EEAC}" presName="image" presStyleLbl="node0" presStyleIdx="0" presStyleCnt="1"/>
      <dgm:spPr/>
    </dgm:pt>
    <dgm:pt modelId="{7A494B67-9020-47E9-BF4F-37DB2472B2FC}" type="pres">
      <dgm:prSet presAssocID="{537EF0EE-5919-4439-A36E-1FA269D8EEAC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0021C-65D6-45C2-A996-4F0D93E591A4}" type="pres">
      <dgm:prSet presAssocID="{537EF0EE-5919-4439-A36E-1FA269D8EEAC}" presName="hierChild2" presStyleCnt="0"/>
      <dgm:spPr/>
    </dgm:pt>
    <dgm:pt modelId="{19289D84-8BC2-46EE-98E1-A5C42F07F73D}" type="pres">
      <dgm:prSet presAssocID="{1B3ED642-E68F-4421-B850-A9E3758A5ED1}" presName="Name10" presStyleLbl="parChTrans1D2" presStyleIdx="0" presStyleCnt="2"/>
      <dgm:spPr/>
      <dgm:t>
        <a:bodyPr/>
        <a:lstStyle/>
        <a:p>
          <a:endParaRPr lang="cs-CZ"/>
        </a:p>
      </dgm:t>
    </dgm:pt>
    <dgm:pt modelId="{544FDD2E-503A-4B28-96C7-581128DB6555}" type="pres">
      <dgm:prSet presAssocID="{37BD583F-AA3B-481A-A03B-BC0BBB937FFF}" presName="hierRoot2" presStyleCnt="0"/>
      <dgm:spPr/>
    </dgm:pt>
    <dgm:pt modelId="{B013F0F2-A37E-4C8E-9AB9-F83E21FA6E6B}" type="pres">
      <dgm:prSet presAssocID="{37BD583F-AA3B-481A-A03B-BC0BBB937FFF}" presName="composite2" presStyleCnt="0"/>
      <dgm:spPr/>
    </dgm:pt>
    <dgm:pt modelId="{6612DF9F-36D2-41BC-B79E-16CDEEAAF358}" type="pres">
      <dgm:prSet presAssocID="{37BD583F-AA3B-481A-A03B-BC0BBB937FFF}" presName="image2" presStyleLbl="node2" presStyleIdx="0" presStyleCnt="2"/>
      <dgm:spPr/>
    </dgm:pt>
    <dgm:pt modelId="{92460B89-51DC-47FE-90BF-6CAE7A998136}" type="pres">
      <dgm:prSet presAssocID="{37BD583F-AA3B-481A-A03B-BC0BBB937FFF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32A296-7D7B-495D-9E6F-93A7F45E6A0B}" type="pres">
      <dgm:prSet presAssocID="{37BD583F-AA3B-481A-A03B-BC0BBB937FFF}" presName="hierChild3" presStyleCnt="0"/>
      <dgm:spPr/>
    </dgm:pt>
    <dgm:pt modelId="{4EC5C1C4-4878-49F9-BDF0-089CEF2BDFF6}" type="pres">
      <dgm:prSet presAssocID="{1B6F736F-B1F0-4A62-95D0-2C4143D15B65}" presName="Name17" presStyleLbl="parChTrans1D3" presStyleIdx="0" presStyleCnt="3"/>
      <dgm:spPr/>
      <dgm:t>
        <a:bodyPr/>
        <a:lstStyle/>
        <a:p>
          <a:endParaRPr lang="cs-CZ"/>
        </a:p>
      </dgm:t>
    </dgm:pt>
    <dgm:pt modelId="{D4472D71-E48C-43CA-B593-0D7CC466631D}" type="pres">
      <dgm:prSet presAssocID="{232F452F-18CE-410E-B716-F0E49D6CF022}" presName="hierRoot3" presStyleCnt="0"/>
      <dgm:spPr/>
    </dgm:pt>
    <dgm:pt modelId="{BD93799D-8AE7-403B-A5A4-07D2B00AEB6A}" type="pres">
      <dgm:prSet presAssocID="{232F452F-18CE-410E-B716-F0E49D6CF022}" presName="composite3" presStyleCnt="0"/>
      <dgm:spPr/>
    </dgm:pt>
    <dgm:pt modelId="{C36820F8-589A-4F3C-A32A-B0B9B42674F2}" type="pres">
      <dgm:prSet presAssocID="{232F452F-18CE-410E-B716-F0E49D6CF022}" presName="image3" presStyleLbl="node3" presStyleIdx="0" presStyleCnt="3"/>
      <dgm:spPr/>
    </dgm:pt>
    <dgm:pt modelId="{AEF990E5-B7A1-4CEF-9C31-733F93F58487}" type="pres">
      <dgm:prSet presAssocID="{232F452F-18CE-410E-B716-F0E49D6CF022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5C5AE6-8B7E-4267-86F4-F0D1E5333BF5}" type="pres">
      <dgm:prSet presAssocID="{232F452F-18CE-410E-B716-F0E49D6CF022}" presName="hierChild4" presStyleCnt="0"/>
      <dgm:spPr/>
    </dgm:pt>
    <dgm:pt modelId="{B4C64491-92DE-4C6B-9A0D-FFF965CD3F85}" type="pres">
      <dgm:prSet presAssocID="{AEB3EBDD-BC08-4675-A482-228962528E81}" presName="Name17" presStyleLbl="parChTrans1D3" presStyleIdx="1" presStyleCnt="3"/>
      <dgm:spPr/>
      <dgm:t>
        <a:bodyPr/>
        <a:lstStyle/>
        <a:p>
          <a:endParaRPr lang="cs-CZ"/>
        </a:p>
      </dgm:t>
    </dgm:pt>
    <dgm:pt modelId="{634350FE-2F4E-4E39-BB87-30EE39266493}" type="pres">
      <dgm:prSet presAssocID="{DA4B0A3C-4091-4A9E-B8E0-3976F3EF65DC}" presName="hierRoot3" presStyleCnt="0"/>
      <dgm:spPr/>
    </dgm:pt>
    <dgm:pt modelId="{FC629E2B-E4D6-49C0-BF16-549400C3346F}" type="pres">
      <dgm:prSet presAssocID="{DA4B0A3C-4091-4A9E-B8E0-3976F3EF65DC}" presName="composite3" presStyleCnt="0"/>
      <dgm:spPr/>
    </dgm:pt>
    <dgm:pt modelId="{C5C31896-8379-4B61-A12E-1DD53D28C928}" type="pres">
      <dgm:prSet presAssocID="{DA4B0A3C-4091-4A9E-B8E0-3976F3EF65DC}" presName="image3" presStyleLbl="node3" presStyleIdx="1" presStyleCnt="3"/>
      <dgm:spPr/>
    </dgm:pt>
    <dgm:pt modelId="{8FAA0CC1-1700-4133-9B91-1C530AC629AA}" type="pres">
      <dgm:prSet presAssocID="{DA4B0A3C-4091-4A9E-B8E0-3976F3EF65DC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5C62DF-3CA8-4DBC-B95F-0F8290981183}" type="pres">
      <dgm:prSet presAssocID="{DA4B0A3C-4091-4A9E-B8E0-3976F3EF65DC}" presName="hierChild4" presStyleCnt="0"/>
      <dgm:spPr/>
    </dgm:pt>
    <dgm:pt modelId="{574CC232-E7EB-4667-8C51-C7840A316B39}" type="pres">
      <dgm:prSet presAssocID="{BF1D55A3-5269-49EC-A362-32BD295B6B3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4EC0A15F-32DC-41A7-88C5-FF56B9EA0BF2}" type="pres">
      <dgm:prSet presAssocID="{773A4D12-3663-4277-8B24-E1C1E27F9AFE}" presName="hierRoot2" presStyleCnt="0"/>
      <dgm:spPr/>
    </dgm:pt>
    <dgm:pt modelId="{B6CD08FE-9A13-4725-A29E-F408D14E909B}" type="pres">
      <dgm:prSet presAssocID="{773A4D12-3663-4277-8B24-E1C1E27F9AFE}" presName="composite2" presStyleCnt="0"/>
      <dgm:spPr/>
    </dgm:pt>
    <dgm:pt modelId="{16F17E33-10F4-4AB0-A09E-707873F9C1A6}" type="pres">
      <dgm:prSet presAssocID="{773A4D12-3663-4277-8B24-E1C1E27F9AFE}" presName="image2" presStyleLbl="node2" presStyleIdx="1" presStyleCnt="2"/>
      <dgm:spPr/>
    </dgm:pt>
    <dgm:pt modelId="{83D7FCB6-DC49-41FA-B7E3-A2247780B204}" type="pres">
      <dgm:prSet presAssocID="{773A4D12-3663-4277-8B24-E1C1E27F9AFE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588AFC-D5A9-480D-A9FA-D3D0FB2CDA7D}" type="pres">
      <dgm:prSet presAssocID="{773A4D12-3663-4277-8B24-E1C1E27F9AFE}" presName="hierChild3" presStyleCnt="0"/>
      <dgm:spPr/>
    </dgm:pt>
    <dgm:pt modelId="{B30ADB84-9C96-4397-9110-B5418C59AD9A}" type="pres">
      <dgm:prSet presAssocID="{55DEBABD-650A-430F-9F2D-D246BBFEEAE6}" presName="Name17" presStyleLbl="parChTrans1D3" presStyleIdx="2" presStyleCnt="3"/>
      <dgm:spPr/>
      <dgm:t>
        <a:bodyPr/>
        <a:lstStyle/>
        <a:p>
          <a:endParaRPr lang="cs-CZ"/>
        </a:p>
      </dgm:t>
    </dgm:pt>
    <dgm:pt modelId="{8B70B792-9A2B-409E-92A0-7D3585046E86}" type="pres">
      <dgm:prSet presAssocID="{386798CA-4870-456C-AECC-FF559210B5DE}" presName="hierRoot3" presStyleCnt="0"/>
      <dgm:spPr/>
    </dgm:pt>
    <dgm:pt modelId="{158280E2-F6F5-4A41-A43D-24BD7FAFBECC}" type="pres">
      <dgm:prSet presAssocID="{386798CA-4870-456C-AECC-FF559210B5DE}" presName="composite3" presStyleCnt="0"/>
      <dgm:spPr/>
    </dgm:pt>
    <dgm:pt modelId="{0277C2E8-E656-45A5-B0D0-865C5211B49A}" type="pres">
      <dgm:prSet presAssocID="{386798CA-4870-456C-AECC-FF559210B5DE}" presName="image3" presStyleLbl="node3" presStyleIdx="2" presStyleCnt="3"/>
      <dgm:spPr/>
    </dgm:pt>
    <dgm:pt modelId="{664C41B2-B18F-4779-A249-972039A31335}" type="pres">
      <dgm:prSet presAssocID="{386798CA-4870-456C-AECC-FF559210B5DE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09EE985-CCB0-40C3-AFF1-813F0B6D4244}" type="pres">
      <dgm:prSet presAssocID="{386798CA-4870-456C-AECC-FF559210B5DE}" presName="hierChild4" presStyleCnt="0"/>
      <dgm:spPr/>
    </dgm:pt>
  </dgm:ptLst>
  <dgm:cxnLst>
    <dgm:cxn modelId="{A5209F91-8060-4AEB-B7BA-3DF9BBE2593F}" type="presOf" srcId="{537EF0EE-5919-4439-A36E-1FA269D8EEAC}" destId="{7A494B67-9020-47E9-BF4F-37DB2472B2FC}" srcOrd="0" destOrd="0" presId="urn:microsoft.com/office/officeart/2009/layout/CirclePictureHierarchy"/>
    <dgm:cxn modelId="{5CD9B4C7-DA4C-4078-B1D0-9A0B888FE669}" type="presOf" srcId="{AAA04C11-A096-4A4D-9D93-AF712B5F8761}" destId="{2CD61E51-3AF5-481B-AA58-A02293AAEF37}" srcOrd="0" destOrd="0" presId="urn:microsoft.com/office/officeart/2009/layout/CirclePictureHierarchy"/>
    <dgm:cxn modelId="{56A416D3-5C98-4D32-AC3C-602D65283094}" type="presOf" srcId="{DA4B0A3C-4091-4A9E-B8E0-3976F3EF65DC}" destId="{8FAA0CC1-1700-4133-9B91-1C530AC629AA}" srcOrd="0" destOrd="0" presId="urn:microsoft.com/office/officeart/2009/layout/CirclePictureHierarchy"/>
    <dgm:cxn modelId="{66FA04E2-01B9-4AB9-92F3-0A5DB5C4D0B3}" srcId="{537EF0EE-5919-4439-A36E-1FA269D8EEAC}" destId="{773A4D12-3663-4277-8B24-E1C1E27F9AFE}" srcOrd="1" destOrd="0" parTransId="{BF1D55A3-5269-49EC-A362-32BD295B6B3C}" sibTransId="{CD8FBEA6-651B-427A-920B-3443A5F719CC}"/>
    <dgm:cxn modelId="{334007F2-A0C6-41ED-A5BB-DFAA98DF6C8C}" type="presOf" srcId="{232F452F-18CE-410E-B716-F0E49D6CF022}" destId="{AEF990E5-B7A1-4CEF-9C31-733F93F58487}" srcOrd="0" destOrd="0" presId="urn:microsoft.com/office/officeart/2009/layout/CirclePictureHierarchy"/>
    <dgm:cxn modelId="{455EB345-768A-48DA-A00A-83250737A3B0}" type="presOf" srcId="{AEB3EBDD-BC08-4675-A482-228962528E81}" destId="{B4C64491-92DE-4C6B-9A0D-FFF965CD3F85}" srcOrd="0" destOrd="0" presId="urn:microsoft.com/office/officeart/2009/layout/CirclePictureHierarchy"/>
    <dgm:cxn modelId="{ED4602E5-CF59-4B86-B86E-F5E1507130E6}" type="presOf" srcId="{386798CA-4870-456C-AECC-FF559210B5DE}" destId="{664C41B2-B18F-4779-A249-972039A31335}" srcOrd="0" destOrd="0" presId="urn:microsoft.com/office/officeart/2009/layout/CirclePictureHierarchy"/>
    <dgm:cxn modelId="{6ED8A6DE-8697-4F8C-89F7-38EBD91D675A}" type="presOf" srcId="{BF1D55A3-5269-49EC-A362-32BD295B6B3C}" destId="{574CC232-E7EB-4667-8C51-C7840A316B39}" srcOrd="0" destOrd="0" presId="urn:microsoft.com/office/officeart/2009/layout/CirclePictureHierarchy"/>
    <dgm:cxn modelId="{EB9BD60E-DFE3-4F16-AADC-0AEA0B4EA220}" srcId="{537EF0EE-5919-4439-A36E-1FA269D8EEAC}" destId="{37BD583F-AA3B-481A-A03B-BC0BBB937FFF}" srcOrd="0" destOrd="0" parTransId="{1B3ED642-E68F-4421-B850-A9E3758A5ED1}" sibTransId="{C6DD36E0-FD3A-4A3C-898A-8550E53731CC}"/>
    <dgm:cxn modelId="{6E0578A8-5D09-4556-A01B-DB581C02DAD5}" srcId="{37BD583F-AA3B-481A-A03B-BC0BBB937FFF}" destId="{DA4B0A3C-4091-4A9E-B8E0-3976F3EF65DC}" srcOrd="1" destOrd="0" parTransId="{AEB3EBDD-BC08-4675-A482-228962528E81}" sibTransId="{32E48A3F-BC65-4E57-BE88-8A92D25EF8E0}"/>
    <dgm:cxn modelId="{FE0EDC2C-568B-4D1E-AC90-EF1D1558A97E}" type="presOf" srcId="{37BD583F-AA3B-481A-A03B-BC0BBB937FFF}" destId="{92460B89-51DC-47FE-90BF-6CAE7A998136}" srcOrd="0" destOrd="0" presId="urn:microsoft.com/office/officeart/2009/layout/CirclePictureHierarchy"/>
    <dgm:cxn modelId="{87BC3EBA-9148-49F0-88C5-A9AEAC50B5E8}" srcId="{AAA04C11-A096-4A4D-9D93-AF712B5F8761}" destId="{537EF0EE-5919-4439-A36E-1FA269D8EEAC}" srcOrd="0" destOrd="0" parTransId="{C43E2E8F-CCD7-44EE-82AF-5AE3D4D28C59}" sibTransId="{985C013A-B38D-49DA-838D-F6864918061E}"/>
    <dgm:cxn modelId="{913AEB33-6CD1-46DA-A018-17C8F6B75CF8}" type="presOf" srcId="{1B3ED642-E68F-4421-B850-A9E3758A5ED1}" destId="{19289D84-8BC2-46EE-98E1-A5C42F07F73D}" srcOrd="0" destOrd="0" presId="urn:microsoft.com/office/officeart/2009/layout/CirclePictureHierarchy"/>
    <dgm:cxn modelId="{FCB3902E-1F60-4E18-9821-58F91E0BB01F}" srcId="{37BD583F-AA3B-481A-A03B-BC0BBB937FFF}" destId="{232F452F-18CE-410E-B716-F0E49D6CF022}" srcOrd="0" destOrd="0" parTransId="{1B6F736F-B1F0-4A62-95D0-2C4143D15B65}" sibTransId="{E922F0D0-79D2-4B76-ABDA-18293A955462}"/>
    <dgm:cxn modelId="{8EEDA244-CDC9-433C-8F55-1377A4E7FE67}" type="presOf" srcId="{55DEBABD-650A-430F-9F2D-D246BBFEEAE6}" destId="{B30ADB84-9C96-4397-9110-B5418C59AD9A}" srcOrd="0" destOrd="0" presId="urn:microsoft.com/office/officeart/2009/layout/CirclePictureHierarchy"/>
    <dgm:cxn modelId="{8CC1C10F-7A4E-4FB1-828C-D5ACCB08BC50}" type="presOf" srcId="{1B6F736F-B1F0-4A62-95D0-2C4143D15B65}" destId="{4EC5C1C4-4878-49F9-BDF0-089CEF2BDFF6}" srcOrd="0" destOrd="0" presId="urn:microsoft.com/office/officeart/2009/layout/CirclePictureHierarchy"/>
    <dgm:cxn modelId="{921C9327-AD46-4E4D-90E3-8FFCC3EADD07}" srcId="{773A4D12-3663-4277-8B24-E1C1E27F9AFE}" destId="{386798CA-4870-456C-AECC-FF559210B5DE}" srcOrd="0" destOrd="0" parTransId="{55DEBABD-650A-430F-9F2D-D246BBFEEAE6}" sibTransId="{977DA9CA-DADA-4E72-8CDD-3B8A4A7D7F6A}"/>
    <dgm:cxn modelId="{49A20394-1FA4-4F10-AA95-C96EA92B1CCD}" type="presOf" srcId="{773A4D12-3663-4277-8B24-E1C1E27F9AFE}" destId="{83D7FCB6-DC49-41FA-B7E3-A2247780B204}" srcOrd="0" destOrd="0" presId="urn:microsoft.com/office/officeart/2009/layout/CirclePictureHierarchy"/>
    <dgm:cxn modelId="{FC585D12-B590-43EB-BAF9-F2903151E54C}" type="presParOf" srcId="{2CD61E51-3AF5-481B-AA58-A02293AAEF37}" destId="{947E8028-0A1E-4C77-B5C6-34E36035A5FF}" srcOrd="0" destOrd="0" presId="urn:microsoft.com/office/officeart/2009/layout/CirclePictureHierarchy"/>
    <dgm:cxn modelId="{0FFFAA48-765E-400A-9FD8-A040895DF2BC}" type="presParOf" srcId="{947E8028-0A1E-4C77-B5C6-34E36035A5FF}" destId="{2D4DF046-8753-415B-93AF-19D6093F702F}" srcOrd="0" destOrd="0" presId="urn:microsoft.com/office/officeart/2009/layout/CirclePictureHierarchy"/>
    <dgm:cxn modelId="{63C62951-6723-4D67-98B2-FB9B87DA4042}" type="presParOf" srcId="{2D4DF046-8753-415B-93AF-19D6093F702F}" destId="{DF1F82B7-3093-407B-87F4-92196EE50C42}" srcOrd="0" destOrd="0" presId="urn:microsoft.com/office/officeart/2009/layout/CirclePictureHierarchy"/>
    <dgm:cxn modelId="{D32D2999-5778-4179-B5DA-1B7D660B3753}" type="presParOf" srcId="{2D4DF046-8753-415B-93AF-19D6093F702F}" destId="{7A494B67-9020-47E9-BF4F-37DB2472B2FC}" srcOrd="1" destOrd="0" presId="urn:microsoft.com/office/officeart/2009/layout/CirclePictureHierarchy"/>
    <dgm:cxn modelId="{AEA3E713-20A9-4BB9-8B0A-DECDD5BBD55D}" type="presParOf" srcId="{947E8028-0A1E-4C77-B5C6-34E36035A5FF}" destId="{0850021C-65D6-45C2-A996-4F0D93E591A4}" srcOrd="1" destOrd="0" presId="urn:microsoft.com/office/officeart/2009/layout/CirclePictureHierarchy"/>
    <dgm:cxn modelId="{2C1E7B78-CBFA-405D-90C9-EC91A51959B9}" type="presParOf" srcId="{0850021C-65D6-45C2-A996-4F0D93E591A4}" destId="{19289D84-8BC2-46EE-98E1-A5C42F07F73D}" srcOrd="0" destOrd="0" presId="urn:microsoft.com/office/officeart/2009/layout/CirclePictureHierarchy"/>
    <dgm:cxn modelId="{025F96D8-5D4D-43CE-B456-28C2F69011E1}" type="presParOf" srcId="{0850021C-65D6-45C2-A996-4F0D93E591A4}" destId="{544FDD2E-503A-4B28-96C7-581128DB6555}" srcOrd="1" destOrd="0" presId="urn:microsoft.com/office/officeart/2009/layout/CirclePictureHierarchy"/>
    <dgm:cxn modelId="{8EB9A148-EBEB-4689-B2DD-7FF3541E9221}" type="presParOf" srcId="{544FDD2E-503A-4B28-96C7-581128DB6555}" destId="{B013F0F2-A37E-4C8E-9AB9-F83E21FA6E6B}" srcOrd="0" destOrd="0" presId="urn:microsoft.com/office/officeart/2009/layout/CirclePictureHierarchy"/>
    <dgm:cxn modelId="{716D7487-6221-484E-8C47-8A4E357C7A43}" type="presParOf" srcId="{B013F0F2-A37E-4C8E-9AB9-F83E21FA6E6B}" destId="{6612DF9F-36D2-41BC-B79E-16CDEEAAF358}" srcOrd="0" destOrd="0" presId="urn:microsoft.com/office/officeart/2009/layout/CirclePictureHierarchy"/>
    <dgm:cxn modelId="{E496B2D8-17CB-44DB-9596-605BD02A67E7}" type="presParOf" srcId="{B013F0F2-A37E-4C8E-9AB9-F83E21FA6E6B}" destId="{92460B89-51DC-47FE-90BF-6CAE7A998136}" srcOrd="1" destOrd="0" presId="urn:microsoft.com/office/officeart/2009/layout/CirclePictureHierarchy"/>
    <dgm:cxn modelId="{5D407671-E853-4C42-9EF6-FFA9F0D7A6C1}" type="presParOf" srcId="{544FDD2E-503A-4B28-96C7-581128DB6555}" destId="{FD32A296-7D7B-495D-9E6F-93A7F45E6A0B}" srcOrd="1" destOrd="0" presId="urn:microsoft.com/office/officeart/2009/layout/CirclePictureHierarchy"/>
    <dgm:cxn modelId="{6E33D80A-2869-4993-9CC9-4B5583C1DD64}" type="presParOf" srcId="{FD32A296-7D7B-495D-9E6F-93A7F45E6A0B}" destId="{4EC5C1C4-4878-49F9-BDF0-089CEF2BDFF6}" srcOrd="0" destOrd="0" presId="urn:microsoft.com/office/officeart/2009/layout/CirclePictureHierarchy"/>
    <dgm:cxn modelId="{CD8C8856-179A-4836-A866-E4FCCB4919C1}" type="presParOf" srcId="{FD32A296-7D7B-495D-9E6F-93A7F45E6A0B}" destId="{D4472D71-E48C-43CA-B593-0D7CC466631D}" srcOrd="1" destOrd="0" presId="urn:microsoft.com/office/officeart/2009/layout/CirclePictureHierarchy"/>
    <dgm:cxn modelId="{90D3A6F2-596D-435F-92DA-21F7535B5505}" type="presParOf" srcId="{D4472D71-E48C-43CA-B593-0D7CC466631D}" destId="{BD93799D-8AE7-403B-A5A4-07D2B00AEB6A}" srcOrd="0" destOrd="0" presId="urn:microsoft.com/office/officeart/2009/layout/CirclePictureHierarchy"/>
    <dgm:cxn modelId="{75CF5E05-CDB7-4133-B018-AC89FC32EA4F}" type="presParOf" srcId="{BD93799D-8AE7-403B-A5A4-07D2B00AEB6A}" destId="{C36820F8-589A-4F3C-A32A-B0B9B42674F2}" srcOrd="0" destOrd="0" presId="urn:microsoft.com/office/officeart/2009/layout/CirclePictureHierarchy"/>
    <dgm:cxn modelId="{23843318-BDC0-4383-9AB3-5F9CC7D0281E}" type="presParOf" srcId="{BD93799D-8AE7-403B-A5A4-07D2B00AEB6A}" destId="{AEF990E5-B7A1-4CEF-9C31-733F93F58487}" srcOrd="1" destOrd="0" presId="urn:microsoft.com/office/officeart/2009/layout/CirclePictureHierarchy"/>
    <dgm:cxn modelId="{1A3D8ECB-4331-4D12-AF97-D6B561ACACF8}" type="presParOf" srcId="{D4472D71-E48C-43CA-B593-0D7CC466631D}" destId="{9B5C5AE6-8B7E-4267-86F4-F0D1E5333BF5}" srcOrd="1" destOrd="0" presId="urn:microsoft.com/office/officeart/2009/layout/CirclePictureHierarchy"/>
    <dgm:cxn modelId="{E3D02194-E771-4FF3-9442-4D399E9B3021}" type="presParOf" srcId="{FD32A296-7D7B-495D-9E6F-93A7F45E6A0B}" destId="{B4C64491-92DE-4C6B-9A0D-FFF965CD3F85}" srcOrd="2" destOrd="0" presId="urn:microsoft.com/office/officeart/2009/layout/CirclePictureHierarchy"/>
    <dgm:cxn modelId="{625293D4-6331-4517-AE72-6173E8979FD5}" type="presParOf" srcId="{FD32A296-7D7B-495D-9E6F-93A7F45E6A0B}" destId="{634350FE-2F4E-4E39-BB87-30EE39266493}" srcOrd="3" destOrd="0" presId="urn:microsoft.com/office/officeart/2009/layout/CirclePictureHierarchy"/>
    <dgm:cxn modelId="{8FC70543-7DBC-49FF-A6D6-A98344B5B2F3}" type="presParOf" srcId="{634350FE-2F4E-4E39-BB87-30EE39266493}" destId="{FC629E2B-E4D6-49C0-BF16-549400C3346F}" srcOrd="0" destOrd="0" presId="urn:microsoft.com/office/officeart/2009/layout/CirclePictureHierarchy"/>
    <dgm:cxn modelId="{4D95E787-E2C7-4CFD-8BD2-75348DAD3F64}" type="presParOf" srcId="{FC629E2B-E4D6-49C0-BF16-549400C3346F}" destId="{C5C31896-8379-4B61-A12E-1DD53D28C928}" srcOrd="0" destOrd="0" presId="urn:microsoft.com/office/officeart/2009/layout/CirclePictureHierarchy"/>
    <dgm:cxn modelId="{3B878EF4-F054-4791-AA08-81BB560CAF85}" type="presParOf" srcId="{FC629E2B-E4D6-49C0-BF16-549400C3346F}" destId="{8FAA0CC1-1700-4133-9B91-1C530AC629AA}" srcOrd="1" destOrd="0" presId="urn:microsoft.com/office/officeart/2009/layout/CirclePictureHierarchy"/>
    <dgm:cxn modelId="{2DB5754B-3803-4A53-B6BC-D69000761805}" type="presParOf" srcId="{634350FE-2F4E-4E39-BB87-30EE39266493}" destId="{D75C62DF-3CA8-4DBC-B95F-0F8290981183}" srcOrd="1" destOrd="0" presId="urn:microsoft.com/office/officeart/2009/layout/CirclePictureHierarchy"/>
    <dgm:cxn modelId="{488EB943-BAD1-4FBD-AE76-D7E0723FC7D6}" type="presParOf" srcId="{0850021C-65D6-45C2-A996-4F0D93E591A4}" destId="{574CC232-E7EB-4667-8C51-C7840A316B39}" srcOrd="2" destOrd="0" presId="urn:microsoft.com/office/officeart/2009/layout/CirclePictureHierarchy"/>
    <dgm:cxn modelId="{2FAE4382-437E-410E-ADFE-22FC790078BC}" type="presParOf" srcId="{0850021C-65D6-45C2-A996-4F0D93E591A4}" destId="{4EC0A15F-32DC-41A7-88C5-FF56B9EA0BF2}" srcOrd="3" destOrd="0" presId="urn:microsoft.com/office/officeart/2009/layout/CirclePictureHierarchy"/>
    <dgm:cxn modelId="{BE691A20-F3EC-4779-B3CA-43A3B280E85B}" type="presParOf" srcId="{4EC0A15F-32DC-41A7-88C5-FF56B9EA0BF2}" destId="{B6CD08FE-9A13-4725-A29E-F408D14E909B}" srcOrd="0" destOrd="0" presId="urn:microsoft.com/office/officeart/2009/layout/CirclePictureHierarchy"/>
    <dgm:cxn modelId="{AED8A896-580D-4D88-9A44-625DDC72FE9B}" type="presParOf" srcId="{B6CD08FE-9A13-4725-A29E-F408D14E909B}" destId="{16F17E33-10F4-4AB0-A09E-707873F9C1A6}" srcOrd="0" destOrd="0" presId="urn:microsoft.com/office/officeart/2009/layout/CirclePictureHierarchy"/>
    <dgm:cxn modelId="{DE7A21CF-9156-4E72-B6A9-14D97DDB4122}" type="presParOf" srcId="{B6CD08FE-9A13-4725-A29E-F408D14E909B}" destId="{83D7FCB6-DC49-41FA-B7E3-A2247780B204}" srcOrd="1" destOrd="0" presId="urn:microsoft.com/office/officeart/2009/layout/CirclePictureHierarchy"/>
    <dgm:cxn modelId="{10165B56-C3F4-4B37-9350-9AC74A7A56A4}" type="presParOf" srcId="{4EC0A15F-32DC-41A7-88C5-FF56B9EA0BF2}" destId="{5F588AFC-D5A9-480D-A9FA-D3D0FB2CDA7D}" srcOrd="1" destOrd="0" presId="urn:microsoft.com/office/officeart/2009/layout/CirclePictureHierarchy"/>
    <dgm:cxn modelId="{BF55B4ED-9128-4F11-9A0C-28751F2C9B25}" type="presParOf" srcId="{5F588AFC-D5A9-480D-A9FA-D3D0FB2CDA7D}" destId="{B30ADB84-9C96-4397-9110-B5418C59AD9A}" srcOrd="0" destOrd="0" presId="urn:microsoft.com/office/officeart/2009/layout/CirclePictureHierarchy"/>
    <dgm:cxn modelId="{335BF12D-16E0-4FD8-8E0B-F5CDB812071F}" type="presParOf" srcId="{5F588AFC-D5A9-480D-A9FA-D3D0FB2CDA7D}" destId="{8B70B792-9A2B-409E-92A0-7D3585046E86}" srcOrd="1" destOrd="0" presId="urn:microsoft.com/office/officeart/2009/layout/CirclePictureHierarchy"/>
    <dgm:cxn modelId="{081447C5-E69C-4340-B70D-921F31CBB8CE}" type="presParOf" srcId="{8B70B792-9A2B-409E-92A0-7D3585046E86}" destId="{158280E2-F6F5-4A41-A43D-24BD7FAFBECC}" srcOrd="0" destOrd="0" presId="urn:microsoft.com/office/officeart/2009/layout/CirclePictureHierarchy"/>
    <dgm:cxn modelId="{1088C0B2-39F7-4608-A936-4EAECECB8CB0}" type="presParOf" srcId="{158280E2-F6F5-4A41-A43D-24BD7FAFBECC}" destId="{0277C2E8-E656-45A5-B0D0-865C5211B49A}" srcOrd="0" destOrd="0" presId="urn:microsoft.com/office/officeart/2009/layout/CirclePictureHierarchy"/>
    <dgm:cxn modelId="{E389325C-71A7-4C77-BE78-3701499A90CA}" type="presParOf" srcId="{158280E2-F6F5-4A41-A43D-24BD7FAFBECC}" destId="{664C41B2-B18F-4779-A249-972039A31335}" srcOrd="1" destOrd="0" presId="urn:microsoft.com/office/officeart/2009/layout/CirclePictureHierarchy"/>
    <dgm:cxn modelId="{C7C8BE8B-6929-4181-8D4F-50A7F28C43E8}" type="presParOf" srcId="{8B70B792-9A2B-409E-92A0-7D3585046E86}" destId="{B09EE985-CCB0-40C3-AFF1-813F0B6D4244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ADB84-9C96-4397-9110-B5418C59AD9A}">
      <dsp:nvSpPr>
        <dsp:cNvPr id="0" name=""/>
        <dsp:cNvSpPr/>
      </dsp:nvSpPr>
      <dsp:spPr>
        <a:xfrm>
          <a:off x="6126479" y="2710354"/>
          <a:ext cx="91440" cy="324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CC232-E7EB-4667-8C51-C7840A316B39}">
      <dsp:nvSpPr>
        <dsp:cNvPr id="0" name=""/>
        <dsp:cNvSpPr/>
      </dsp:nvSpPr>
      <dsp:spPr>
        <a:xfrm>
          <a:off x="4050506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2121693" y="163306"/>
              </a:lnTo>
              <a:lnTo>
                <a:pt x="2121693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64491-92DE-4C6B-9A0D-FFF965CD3F85}">
      <dsp:nvSpPr>
        <dsp:cNvPr id="0" name=""/>
        <dsp:cNvSpPr/>
      </dsp:nvSpPr>
      <dsp:spPr>
        <a:xfrm>
          <a:off x="1928812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1414462" y="163306"/>
              </a:lnTo>
              <a:lnTo>
                <a:pt x="1414462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5C1C4-4878-49F9-BDF0-089CEF2BDFF6}">
      <dsp:nvSpPr>
        <dsp:cNvPr id="0" name=""/>
        <dsp:cNvSpPr/>
      </dsp:nvSpPr>
      <dsp:spPr>
        <a:xfrm>
          <a:off x="514349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89D84-8BC2-46EE-98E1-A5C42F07F73D}">
      <dsp:nvSpPr>
        <dsp:cNvPr id="0" name=""/>
        <dsp:cNvSpPr/>
      </dsp:nvSpPr>
      <dsp:spPr>
        <a:xfrm>
          <a:off x="1928812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2121693" y="0"/>
              </a:moveTo>
              <a:lnTo>
                <a:pt x="2121693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F82B7-3093-407B-87F4-92196EE50C42}">
      <dsp:nvSpPr>
        <dsp:cNvPr id="0" name=""/>
        <dsp:cNvSpPr/>
      </dsp:nvSpPr>
      <dsp:spPr>
        <a:xfrm>
          <a:off x="3536156" y="328913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94B67-9020-47E9-BF4F-37DB2472B2FC}">
      <dsp:nvSpPr>
        <dsp:cNvPr id="0" name=""/>
        <dsp:cNvSpPr/>
      </dsp:nvSpPr>
      <dsp:spPr>
        <a:xfrm>
          <a:off x="4564856" y="32634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Školní poradenství</a:t>
          </a:r>
          <a:endParaRPr lang="cs-CZ" sz="1300" kern="1200" dirty="0"/>
        </a:p>
      </dsp:txBody>
      <dsp:txXfrm>
        <a:off x="4564856" y="326342"/>
        <a:ext cx="1543050" cy="1028699"/>
      </dsp:txXfrm>
    </dsp:sp>
    <dsp:sp modelId="{6612DF9F-36D2-41BC-B79E-16CDEEAAF358}">
      <dsp:nvSpPr>
        <dsp:cNvPr id="0" name=""/>
        <dsp:cNvSpPr/>
      </dsp:nvSpPr>
      <dsp:spPr>
        <a:xfrm>
          <a:off x="1414462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60B89-51DC-47FE-90BF-6CAE7A998136}">
      <dsp:nvSpPr>
        <dsp:cNvPr id="0" name=""/>
        <dsp:cNvSpPr/>
      </dsp:nvSpPr>
      <dsp:spPr>
        <a:xfrm>
          <a:off x="2443162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Školská poradenská zařízení</a:t>
          </a:r>
          <a:endParaRPr lang="cs-CZ" sz="1300" kern="1200" dirty="0"/>
        </a:p>
      </dsp:txBody>
      <dsp:txXfrm>
        <a:off x="2443162" y="1679082"/>
        <a:ext cx="1543050" cy="1028699"/>
      </dsp:txXfrm>
    </dsp:sp>
    <dsp:sp modelId="{C36820F8-589A-4F3C-A32A-B0B9B42674F2}">
      <dsp:nvSpPr>
        <dsp:cNvPr id="0" name=""/>
        <dsp:cNvSpPr/>
      </dsp:nvSpPr>
      <dsp:spPr>
        <a:xfrm>
          <a:off x="0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990E5-B7A1-4CEF-9C31-733F93F58487}">
      <dsp:nvSpPr>
        <dsp:cNvPr id="0" name=""/>
        <dsp:cNvSpPr/>
      </dsp:nvSpPr>
      <dsp:spPr>
        <a:xfrm>
          <a:off x="1028699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Pedagogicko psychologické poradny</a:t>
          </a:r>
          <a:endParaRPr lang="cs-CZ" sz="1300" kern="1200" dirty="0"/>
        </a:p>
      </dsp:txBody>
      <dsp:txXfrm>
        <a:off x="1028699" y="3031823"/>
        <a:ext cx="1543050" cy="1028699"/>
      </dsp:txXfrm>
    </dsp:sp>
    <dsp:sp modelId="{C5C31896-8379-4B61-A12E-1DD53D28C928}">
      <dsp:nvSpPr>
        <dsp:cNvPr id="0" name=""/>
        <dsp:cNvSpPr/>
      </dsp:nvSpPr>
      <dsp:spPr>
        <a:xfrm>
          <a:off x="2828924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A0CC1-1700-4133-9B91-1C530AC629AA}">
      <dsp:nvSpPr>
        <dsp:cNvPr id="0" name=""/>
        <dsp:cNvSpPr/>
      </dsp:nvSpPr>
      <dsp:spPr>
        <a:xfrm>
          <a:off x="3857624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Speciálně pedagogická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centra</a:t>
          </a:r>
          <a:endParaRPr lang="cs-CZ" sz="1300" kern="1200" dirty="0"/>
        </a:p>
      </dsp:txBody>
      <dsp:txXfrm>
        <a:off x="3857624" y="3031823"/>
        <a:ext cx="1543050" cy="1028699"/>
      </dsp:txXfrm>
    </dsp:sp>
    <dsp:sp modelId="{16F17E33-10F4-4AB0-A09E-707873F9C1A6}">
      <dsp:nvSpPr>
        <dsp:cNvPr id="0" name=""/>
        <dsp:cNvSpPr/>
      </dsp:nvSpPr>
      <dsp:spPr>
        <a:xfrm>
          <a:off x="5657849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D7FCB6-DC49-41FA-B7E3-A2247780B204}">
      <dsp:nvSpPr>
        <dsp:cNvPr id="0" name=""/>
        <dsp:cNvSpPr/>
      </dsp:nvSpPr>
      <dsp:spPr>
        <a:xfrm>
          <a:off x="6686550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Školní poradenská pracoviště</a:t>
          </a:r>
          <a:endParaRPr lang="cs-CZ" sz="1300" kern="1200" dirty="0"/>
        </a:p>
      </dsp:txBody>
      <dsp:txXfrm>
        <a:off x="6686550" y="1679082"/>
        <a:ext cx="1543050" cy="1028699"/>
      </dsp:txXfrm>
    </dsp:sp>
    <dsp:sp modelId="{0277C2E8-E656-45A5-B0D0-865C5211B49A}">
      <dsp:nvSpPr>
        <dsp:cNvPr id="0" name=""/>
        <dsp:cNvSpPr/>
      </dsp:nvSpPr>
      <dsp:spPr>
        <a:xfrm>
          <a:off x="5657849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C41B2-B18F-4779-A249-972039A31335}">
      <dsp:nvSpPr>
        <dsp:cNvPr id="0" name=""/>
        <dsp:cNvSpPr/>
      </dsp:nvSpPr>
      <dsp:spPr>
        <a:xfrm>
          <a:off x="6686550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Výchovný poradce, metodik prevence, psycholog,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 speciální pedagog</a:t>
          </a:r>
          <a:endParaRPr lang="cs-CZ" sz="1300" kern="1200" dirty="0"/>
        </a:p>
      </dsp:txBody>
      <dsp:txXfrm>
        <a:off x="6686550" y="3031823"/>
        <a:ext cx="1543050" cy="102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A59D4-11AD-41BE-9CFC-8BD23A944A9D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E4808-3F13-4668-BB34-976D2FFDA2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257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E4808-3F13-4668-BB34-976D2FFDA21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389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F8CB18-F68C-4CE8-BC75-200CF30A9761}" type="datetimeFigureOut">
              <a:rPr lang="cs-CZ" smtClean="0"/>
              <a:t>28. 5. 2015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352;kolsk&#225;%20legislativa/Novela%20vyhl&#225;&#353;ky%2073%20o%20vzd&#283;l&#225;v&#225;n&#237;%20&#382;&#225;k&#367;%20se%20SVP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file:///F:\Zpr&#225;va%20z%20vy&#353;et&#345;en&#237;%20SPU.doc" TargetMode="External"/><Relationship Id="rId2" Type="http://schemas.openxmlformats.org/officeDocument/2006/relationships/hyperlink" Target="file:///F:\&#352;kolsk&#225;%20legislativa\skolni_dotaznik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Mgr. Alice Vašáková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2084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147/2011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Upřesňuje, jaké formy má vzdělávání žáků                   se speciálními vzdělávacími potřebami</a:t>
            </a:r>
          </a:p>
          <a:p>
            <a:r>
              <a:rPr lang="cs-CZ" dirty="0" smtClean="0"/>
              <a:t>Zavádí pojem vyrovnávacích a podpůrných opatření</a:t>
            </a:r>
          </a:p>
          <a:p>
            <a:r>
              <a:rPr lang="cs-CZ" dirty="0" smtClean="0"/>
              <a:t>Specifikuje pravidla pro vzdělávání ve speciálních školách</a:t>
            </a:r>
          </a:p>
          <a:p>
            <a:r>
              <a:rPr lang="cs-CZ" dirty="0" smtClean="0"/>
              <a:t>Hovoří o vzdělávání podle IVP a za podpory asistenta</a:t>
            </a:r>
          </a:p>
          <a:p>
            <a:pPr marL="0" indent="0">
              <a:buNone/>
            </a:pPr>
            <a:endParaRPr lang="cs-CZ" dirty="0">
              <a:hlinkClick r:id="rId2" action="ppaction://hlinkfile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62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Realita-proč potřebujeme školní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Běžná spádová základní škola:</a:t>
            </a:r>
          </a:p>
          <a:p>
            <a:r>
              <a:rPr lang="cs-CZ" dirty="0" smtClean="0"/>
              <a:t>Při zahájení školní docházky je v 1.třídě 28 žáků</a:t>
            </a:r>
          </a:p>
          <a:p>
            <a:r>
              <a:rPr lang="cs-CZ" dirty="0" smtClean="0"/>
              <a:t>1 žák s diagnostikovaným Aspergerovým syndromem</a:t>
            </a:r>
          </a:p>
          <a:p>
            <a:r>
              <a:rPr lang="cs-CZ" dirty="0" smtClean="0"/>
              <a:t>2 žáci s masivními poruchami pozornosti, evidentně nezralí k zahájení školní docházky (rodiče odmítli doporučení k odkladu)</a:t>
            </a:r>
          </a:p>
          <a:p>
            <a:r>
              <a:rPr lang="cs-CZ" dirty="0" smtClean="0"/>
              <a:t>1 žák pravděpodobně s lehkou mentální retardací</a:t>
            </a:r>
          </a:p>
          <a:p>
            <a:r>
              <a:rPr lang="cs-CZ" dirty="0" smtClean="0"/>
              <a:t>5 dětí již umí plynule číst, jeden chlapec se dle rodičů i MŠ jeví jako mimořádně nadaný, prochází vyšetřením v PPP</a:t>
            </a:r>
          </a:p>
          <a:p>
            <a:r>
              <a:rPr lang="cs-CZ" dirty="0" smtClean="0"/>
              <a:t>Dle statistické pravděpodobnosti se mezi dětmi „skrývá“ alespoň 5 žáků s potencionálními poruchami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0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Paní učitelka nemá zkušenosti ani s dětmi s PAS,      ani s dětmi s lehkou mentální retardací</a:t>
            </a:r>
          </a:p>
          <a:p>
            <a:r>
              <a:rPr lang="cs-CZ" dirty="0" smtClean="0"/>
              <a:t>Dle legislativy může být ve třídě jen jeden asistent pedagoga (přišel se žákem s PAS, což je problematika, na kterou je specializovaný)</a:t>
            </a:r>
          </a:p>
          <a:p>
            <a:r>
              <a:rPr lang="cs-CZ" dirty="0" smtClean="0"/>
              <a:t>Rodiče nezralých žáků jsou od počátku školy výrazně negativně naladěni (demotivovaní „tlakem“ na odklad)</a:t>
            </a:r>
          </a:p>
          <a:p>
            <a:r>
              <a:rPr lang="cs-CZ" dirty="0" smtClean="0"/>
              <a:t>Rodiče nadaného žáka si přejí, aby jejich dítě od počátku pracovalo podle individuálního plánu a mělo připravené takové úkoly, které jej budou rozvíjet</a:t>
            </a:r>
          </a:p>
          <a:p>
            <a:r>
              <a:rPr lang="cs-CZ" dirty="0" smtClean="0"/>
              <a:t>Atd. …….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46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je v systému </a:t>
            </a:r>
            <a:r>
              <a:rPr lang="cs-CZ" smtClean="0"/>
              <a:t>k dispozici?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Školské poradenské zařízení-diagnostika, zpráva          z vyšetření s popisem vzdělávacích potřeb žáků, metodické vedení učitelů, v omezené míře podpora rodičů</a:t>
            </a:r>
          </a:p>
          <a:p>
            <a:r>
              <a:rPr lang="cs-CZ" dirty="0" smtClean="0"/>
              <a:t>Školní poradenské pracoviště-v základním modelu výchovný poradce a metodik prevence –ti mají zajistit a koordinovat vše ostatní</a:t>
            </a:r>
          </a:p>
          <a:p>
            <a:r>
              <a:rPr lang="cs-CZ" dirty="0" smtClean="0"/>
              <a:t>V optimálním modelu navíc školní speciální pedagog  a školní </a:t>
            </a:r>
            <a:r>
              <a:rPr lang="cs-CZ" dirty="0" err="1" smtClean="0"/>
              <a:t>psycholog+další</a:t>
            </a:r>
            <a:r>
              <a:rPr lang="cs-CZ" dirty="0" smtClean="0"/>
              <a:t> specialisté</a:t>
            </a:r>
          </a:p>
          <a:p>
            <a:r>
              <a:rPr lang="cs-CZ" dirty="0" smtClean="0"/>
              <a:t>Spolupracující odborníci „mimo školství“-zejména odborní lékaři, případně OSPOD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39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mohou udělat školská poradenská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 vyšetření žádá zákonný zástupce</a:t>
            </a:r>
          </a:p>
          <a:p>
            <a:r>
              <a:rPr lang="cs-CZ" dirty="0" smtClean="0"/>
              <a:t>Ten zprostředkuje (někdy) aktuální informace ze školy</a:t>
            </a:r>
          </a:p>
          <a:p>
            <a:r>
              <a:rPr lang="cs-CZ" dirty="0" smtClean="0"/>
              <a:t>Vyšetření začíná rozhovorem se zákonnými zástupci           a pečlivou osobní a rodinnou </a:t>
            </a:r>
            <a:r>
              <a:rPr lang="cs-CZ" dirty="0" err="1" smtClean="0"/>
              <a:t>anamnezou</a:t>
            </a:r>
            <a:endParaRPr lang="cs-CZ" dirty="0" smtClean="0"/>
          </a:p>
          <a:p>
            <a:r>
              <a:rPr lang="cs-CZ" dirty="0" smtClean="0"/>
              <a:t>Následuje vyšetření žáka (podle zakázky)-diagnostika inteligence, kognitivních schopností, školních dovedností, osobnosti</a:t>
            </a:r>
          </a:p>
          <a:p>
            <a:r>
              <a:rPr lang="cs-CZ" dirty="0" smtClean="0"/>
              <a:t>Závěr a posouzení vzdělávacích potřeb žáka</a:t>
            </a:r>
          </a:p>
          <a:p>
            <a:r>
              <a:rPr lang="cs-CZ" dirty="0" smtClean="0"/>
              <a:t>Rozhovor s rodiči, dle potřeby nabídka další péče</a:t>
            </a:r>
          </a:p>
          <a:p>
            <a:r>
              <a:rPr lang="cs-CZ" dirty="0" smtClean="0"/>
              <a:t>Zpráva pro školu s konkrétními doporučeními         (předává se zákonným zástupcům)</a:t>
            </a:r>
          </a:p>
          <a:p>
            <a:r>
              <a:rPr lang="cs-CZ" dirty="0" smtClean="0"/>
              <a:t>Dle potřeby metodické vedení učitelů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37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mohou udělat školní poradenská 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Poradenské služby se odvíjejí od toho, jak je ŠPP odborně obsazené a zda je ve škole vytvořen nějaký systém jejich koordinace </a:t>
            </a:r>
          </a:p>
          <a:p>
            <a:r>
              <a:rPr lang="cs-CZ" dirty="0" smtClean="0"/>
              <a:t>Škola zajišťuje poradenské služby vždy výchovným poradcem a metodikem prevence</a:t>
            </a:r>
          </a:p>
          <a:p>
            <a:r>
              <a:rPr lang="cs-CZ" dirty="0" smtClean="0"/>
              <a:t>Mnohde jsou tyto funkce kumulované a mnohde         je zastávají vedoucí pracovníci školy</a:t>
            </a:r>
          </a:p>
          <a:p>
            <a:r>
              <a:rPr lang="cs-CZ" dirty="0" smtClean="0"/>
              <a:t>Problémem bývá i nekompetentnost poradenských pracovníků (nemají odborné vzdělání, osobnostní předpoklady apod.)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39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Vymezení poradenských činností školy ve vyhlášce č.72/2005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 škole jsou zajišťovány poradenské služby v rozsahu odpovídajícím počtu a vzdělávacím potřebám žáků školy zaměřené na:</a:t>
            </a:r>
          </a:p>
          <a:p>
            <a:pPr>
              <a:buFontTx/>
              <a:buChar char="-"/>
            </a:pPr>
            <a:r>
              <a:rPr lang="cs-CZ" dirty="0" smtClean="0"/>
              <a:t>Prevenci školní neúspěšnosti</a:t>
            </a:r>
          </a:p>
          <a:p>
            <a:pPr>
              <a:buFontTx/>
              <a:buChar char="-"/>
            </a:pPr>
            <a:r>
              <a:rPr lang="cs-CZ" dirty="0" smtClean="0"/>
              <a:t>Primární prevenci sociálně patologických jevů</a:t>
            </a:r>
          </a:p>
          <a:p>
            <a:pPr>
              <a:buFontTx/>
              <a:buChar char="-"/>
            </a:pPr>
            <a:r>
              <a:rPr lang="cs-CZ" dirty="0" smtClean="0"/>
              <a:t>Kariérové poradenství integrující vzdělávací, informační      a poradenskou podporu vhodné volbě vzdělávací cesty        a pozdějšímu profesnímu uplatnění</a:t>
            </a:r>
          </a:p>
          <a:p>
            <a:pPr>
              <a:buFontTx/>
              <a:buChar char="-"/>
            </a:pPr>
            <a:r>
              <a:rPr lang="cs-CZ" dirty="0" smtClean="0"/>
              <a:t>Odbornou podporu při integraci a vzdělávání žáků            se speciálními vzdělávacími potřebami, včetně žáků             z jiného kulturního prostředí a žáků se sociálním znevýhodněním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83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Péči o vzdělávání nadaných a mimořádně nadaných žáků</a:t>
            </a:r>
          </a:p>
          <a:p>
            <a:pPr>
              <a:buFontTx/>
              <a:buChar char="-"/>
            </a:pPr>
            <a:r>
              <a:rPr lang="cs-CZ" dirty="0" smtClean="0"/>
              <a:t>Průběžnou a dlouhodobou péči o žáky s výchovnými   či výukovými obtížemi </a:t>
            </a:r>
          </a:p>
          <a:p>
            <a:pPr>
              <a:buFontTx/>
              <a:buChar char="-"/>
            </a:pPr>
            <a:r>
              <a:rPr lang="cs-CZ" dirty="0" smtClean="0"/>
              <a:t>Metodickou podporu učitelům při aplikaci psychologických a speciálně pedagogických poznatků a dovedností do vzdělávací činnosti školy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14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poradenství pod lupou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školních poradenských pracovišť</a:t>
            </a:r>
          </a:p>
          <a:p>
            <a:r>
              <a:rPr lang="cs-CZ" dirty="0" smtClean="0"/>
              <a:t>Práce školských poradenských zařízení</a:t>
            </a:r>
          </a:p>
          <a:p>
            <a:r>
              <a:rPr lang="cs-CZ" dirty="0" smtClean="0"/>
              <a:t>Charakteristika žáků se speciálními vzdělávacími potřebami</a:t>
            </a:r>
          </a:p>
          <a:p>
            <a:r>
              <a:rPr lang="cs-CZ" dirty="0" smtClean="0"/>
              <a:t>Koordinace poradenských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44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poradenské 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Poskytuje poradenské služby přímo na půdě běžné základní školy</a:t>
            </a:r>
          </a:p>
          <a:p>
            <a:r>
              <a:rPr lang="cs-CZ" dirty="0" smtClean="0"/>
              <a:t>Je tvořeno vždy výchovným poradcem a metodikem prevence rizikového chování </a:t>
            </a:r>
          </a:p>
          <a:p>
            <a:r>
              <a:rPr lang="cs-CZ" dirty="0" smtClean="0"/>
              <a:t>Dle aktuálních možností škola může mít k dispozici další poradenské pracovníky: logopeda, speciálního pedagoga, psychologa </a:t>
            </a:r>
          </a:p>
          <a:p>
            <a:r>
              <a:rPr lang="cs-CZ" dirty="0" smtClean="0"/>
              <a:t>Kvalita poskytovaných poradenských služeb se na školách výrazně liší podle personálního obsazení          a stupně koordinace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98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Osnova kurzu Školní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rozumíme pod pojmem školní poradenství</a:t>
            </a:r>
          </a:p>
          <a:p>
            <a:r>
              <a:rPr lang="cs-CZ" dirty="0" smtClean="0"/>
              <a:t>Historie školního poradenství </a:t>
            </a:r>
          </a:p>
          <a:p>
            <a:r>
              <a:rPr lang="cs-CZ" dirty="0" smtClean="0"/>
              <a:t>Rámující legislativa</a:t>
            </a:r>
          </a:p>
          <a:p>
            <a:r>
              <a:rPr lang="cs-CZ" dirty="0" smtClean="0"/>
              <a:t>Systém poradenských služeb ve školství</a:t>
            </a:r>
          </a:p>
          <a:p>
            <a:r>
              <a:rPr lang="cs-CZ" dirty="0" smtClean="0"/>
              <a:t>Uživatelé a poskytovatelé poradenských služeb</a:t>
            </a:r>
          </a:p>
          <a:p>
            <a:r>
              <a:rPr lang="cs-CZ" dirty="0" smtClean="0"/>
              <a:t>Proměny systému v současné době</a:t>
            </a:r>
          </a:p>
          <a:p>
            <a:endParaRPr lang="cs-CZ" dirty="0" smtClean="0"/>
          </a:p>
          <a:p>
            <a:r>
              <a:rPr lang="cs-CZ" dirty="0" smtClean="0"/>
              <a:t>Kazuistiky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74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Koordinace služeb v ŠPP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Propojení služeb směrem k vedení školy (vyjasnění rolí, vedení ŠPP, zakázky ze strany vedení, priority)</a:t>
            </a:r>
          </a:p>
          <a:p>
            <a:r>
              <a:rPr lang="cs-CZ" dirty="0" smtClean="0"/>
              <a:t>Provázanost služeb, propojení s jejich uživateli       (žáci, učitelé, zákonní zástupci)-ze spektra služeb poskytovat ty, které jsou skutečně potřebné (efektivita)</a:t>
            </a:r>
          </a:p>
          <a:p>
            <a:r>
              <a:rPr lang="cs-CZ" dirty="0" smtClean="0"/>
              <a:t>Koordinace samotných služeb-vymezení kompetencí, společné dokumenty, plány práce na školní rok</a:t>
            </a:r>
          </a:p>
          <a:p>
            <a:r>
              <a:rPr lang="cs-CZ" dirty="0" smtClean="0"/>
              <a:t>Spolupráce s vnějšími subjekty-školská poradenská zařízení, zdravotníci, OSPOD…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7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věnujeme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o žáky se speciálními vzdělávacími potřebami</a:t>
            </a:r>
          </a:p>
          <a:p>
            <a:r>
              <a:rPr lang="cs-CZ" dirty="0" smtClean="0"/>
              <a:t>Prevence školní neúspěšnosti</a:t>
            </a:r>
          </a:p>
          <a:p>
            <a:r>
              <a:rPr lang="cs-CZ" dirty="0" smtClean="0"/>
              <a:t>Prevence  a řešení rizikového chování</a:t>
            </a:r>
          </a:p>
          <a:p>
            <a:r>
              <a:rPr lang="cs-CZ" dirty="0" smtClean="0"/>
              <a:t>Kariérní poradenství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3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Péče o žáky se SVP včetně nadaných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Výchovný poradce: komunikace se ŠPZ, zpracování      a předání výstupů z vyšetření</a:t>
            </a:r>
          </a:p>
          <a:p>
            <a:r>
              <a:rPr lang="cs-CZ" dirty="0" smtClean="0"/>
              <a:t>Speciální pedagog: kroužky pro děti s poruchami učení, reedukace poruch, individuální práce se žáky     s postižením, metodické vedení učitelů</a:t>
            </a:r>
          </a:p>
          <a:p>
            <a:r>
              <a:rPr lang="cs-CZ" dirty="0" smtClean="0"/>
              <a:t>Metodik prevence: sledování klimatu třídy,       případné intervence</a:t>
            </a:r>
          </a:p>
          <a:p>
            <a:r>
              <a:rPr lang="cs-CZ" dirty="0" smtClean="0"/>
              <a:t>Psycholog: diagnostika, individuální podpora žákovi    a rodičům, konzultace učitelům, komunikace s odborníky ve ŠPZ…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6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žáky se SVP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je dost různorodá (všichni žáci se zdravotním znevýhodněním nebo postižením, se sociálním znevýhodněním, žáci mimořádně nadaní)</a:t>
            </a:r>
          </a:p>
          <a:p>
            <a:r>
              <a:rPr lang="cs-CZ" dirty="0" smtClean="0"/>
              <a:t>Procento těchto žáků ve školách rychle narůstá a třídy jsou výrazně diferencované</a:t>
            </a:r>
          </a:p>
          <a:p>
            <a:r>
              <a:rPr lang="cs-CZ" dirty="0" smtClean="0"/>
              <a:t>Učitelé nemohou být odborníci na celé spektrum problematiky</a:t>
            </a:r>
          </a:p>
          <a:p>
            <a:r>
              <a:rPr lang="cs-CZ" dirty="0" smtClean="0"/>
              <a:t>Optimální péče jde po linii prevence-depistáž-podpora-diagnostika-intervence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38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s poruchami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Vývojové poruchy učení-problém je už s definicí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Obvykle se popisují jako „neschopnost“ zvládnout čtení, psaní, počítání na úrovni, která je očekávatelná vzhledem      k intelektu, motivaci, podnětnosti prostředí. Projevují se specifickými obtížemi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Dřívější definice svazovaly SVPU s alespoň průměrným nadáním-překonaný pohled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V názoru na přítomnost SPU se mohou lišit učitelé, rodiče, diagnostici, zákonodárci, </a:t>
            </a:r>
            <a:r>
              <a:rPr lang="cs-CZ" dirty="0" err="1" smtClean="0">
                <a:sym typeface="Wingdings" pitchFamily="2" charset="2"/>
              </a:rPr>
              <a:t>penězodárci</a:t>
            </a:r>
            <a:r>
              <a:rPr lang="cs-CZ" dirty="0" smtClean="0">
                <a:sym typeface="Wingdings" pitchFamily="2" charset="2"/>
              </a:rPr>
              <a:t>…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6844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Hyperkinetické poruchy (schází vytrvalost, problémy  s pozorností, dezorganizovaná a nadměrná aktivita, impulzivita, bezmyšlenkovité porušování pravidel, nedostatek opatrnosti a odstupu v sociálních vztazích)</a:t>
            </a:r>
          </a:p>
          <a:p>
            <a:r>
              <a:rPr lang="cs-CZ" dirty="0" smtClean="0"/>
              <a:t>Poruchy chování (agresivní, asociální, vzdorovité chování, které má dlouhodobý nebo opakující se charakter a odlišuje se svým průběhem od běžného zlobení nebo vývojově podmíněných problémů)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93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/>
              <a:t>Pervazivní</a:t>
            </a:r>
            <a:r>
              <a:rPr lang="cs-CZ" sz="4000" dirty="0"/>
              <a:t> vývojové poruchy </a:t>
            </a:r>
            <a:br>
              <a:rPr lang="cs-CZ" sz="4000" dirty="0"/>
            </a:br>
            <a:r>
              <a:rPr lang="cs-CZ" sz="4000" dirty="0"/>
              <a:t>(jinak poruchy autistického spektra)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Pervazivní</a:t>
            </a:r>
            <a:r>
              <a:rPr lang="cs-CZ" dirty="0"/>
              <a:t>=prostupující, ovlivňující celou osobnost</a:t>
            </a:r>
          </a:p>
          <a:p>
            <a:r>
              <a:rPr lang="cs-CZ" dirty="0"/>
              <a:t>Poruchy jsou charakteristické triádou příznaků:</a:t>
            </a:r>
          </a:p>
          <a:p>
            <a:pPr>
              <a:buFontTx/>
              <a:buChar char="-"/>
            </a:pPr>
            <a:r>
              <a:rPr lang="cs-CZ" dirty="0"/>
              <a:t>Porucha reciprocity v sociálních vztazích</a:t>
            </a:r>
          </a:p>
          <a:p>
            <a:pPr>
              <a:buFontTx/>
              <a:buChar char="-"/>
            </a:pPr>
            <a:r>
              <a:rPr lang="cs-CZ" dirty="0"/>
              <a:t>Narušení komunikace</a:t>
            </a:r>
          </a:p>
          <a:p>
            <a:pPr>
              <a:buFontTx/>
              <a:buChar char="-"/>
            </a:pPr>
            <a:r>
              <a:rPr lang="cs-CZ" dirty="0"/>
              <a:t>Omezený, stereotypní, opakující se soubor zájmů a činností</a:t>
            </a:r>
          </a:p>
          <a:p>
            <a:r>
              <a:rPr lang="cs-CZ" dirty="0"/>
              <a:t>Jednotlivé </a:t>
            </a:r>
            <a:r>
              <a:rPr lang="cs-CZ" dirty="0" err="1"/>
              <a:t>diagnozy</a:t>
            </a:r>
            <a:r>
              <a:rPr lang="cs-CZ" dirty="0"/>
              <a:t> z této oblasti se určují podle dalších příznaků, zejména narušení kognitivního vývoje</a:t>
            </a:r>
          </a:p>
          <a:p>
            <a:r>
              <a:rPr lang="cs-CZ" dirty="0"/>
              <a:t>Ve školách aktuálně </a:t>
            </a:r>
            <a:r>
              <a:rPr lang="cs-CZ" dirty="0" smtClean="0"/>
              <a:t>nejčastěji děti </a:t>
            </a:r>
            <a:r>
              <a:rPr lang="cs-CZ" dirty="0"/>
              <a:t>s dg. Aspergerův syndrom (není narušen vývoj řeči </a:t>
            </a:r>
            <a:r>
              <a:rPr lang="cs-CZ" dirty="0" smtClean="0"/>
              <a:t>ani </a:t>
            </a:r>
            <a:r>
              <a:rPr lang="cs-CZ" dirty="0"/>
              <a:t>kognitivní vývoj včetně inteligence)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40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sociálním znevýhodněním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Problematická „diagnostika“ – riziko neetického přístupu</a:t>
            </a:r>
          </a:p>
          <a:p>
            <a:r>
              <a:rPr lang="cs-CZ" dirty="0" smtClean="0"/>
              <a:t>Možností je spolupráce s OSPOD</a:t>
            </a:r>
          </a:p>
          <a:p>
            <a:r>
              <a:rPr lang="cs-CZ" dirty="0" smtClean="0"/>
              <a:t>I tito žáci mají nárok na učení s </a:t>
            </a:r>
            <a:r>
              <a:rPr lang="cs-CZ" dirty="0"/>
              <a:t>podporou asistenta</a:t>
            </a:r>
            <a:r>
              <a:rPr lang="cs-CZ" dirty="0" smtClean="0"/>
              <a:t>, není zde nutné vyšetření ve ŠPZ (výjimkou je vřazení do přípravného ročníku ZŠ)</a:t>
            </a:r>
          </a:p>
          <a:p>
            <a:r>
              <a:rPr lang="cs-CZ" dirty="0" smtClean="0"/>
              <a:t>Nespolupráce rodičů je rizikem, ale mnohdy může být statut dítěte se SVP naopak motivační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24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s lehkou mentální retardací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jediná skupina žáků s postižením mají ve všech školních vzdělávacích programech základních škol samostatnou kapitolu-předpokládá se jejich vzdělávání v běžných školách? </a:t>
            </a:r>
          </a:p>
          <a:p>
            <a:r>
              <a:rPr lang="cs-CZ" dirty="0"/>
              <a:t>O</a:t>
            </a:r>
            <a:r>
              <a:rPr lang="cs-CZ" dirty="0" smtClean="0"/>
              <a:t>mezenost </a:t>
            </a:r>
            <a:r>
              <a:rPr lang="cs-CZ" dirty="0"/>
              <a:t>logického, abstraktního a mechanického myšlení, </a:t>
            </a:r>
            <a:r>
              <a:rPr lang="cs-CZ" dirty="0" smtClean="0"/>
              <a:t>lehce opožděná </a:t>
            </a:r>
            <a:r>
              <a:rPr lang="cs-CZ" dirty="0"/>
              <a:t>jemná a hrubá motorika, slabší paměť atd. 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emocionální oblasti se projevuje afektivní </a:t>
            </a:r>
            <a:r>
              <a:rPr lang="cs-CZ" dirty="0" smtClean="0"/>
              <a:t>labilita</a:t>
            </a:r>
          </a:p>
          <a:p>
            <a:r>
              <a:rPr lang="cs-CZ" dirty="0"/>
              <a:t>Ž</a:t>
            </a:r>
            <a:r>
              <a:rPr lang="cs-CZ" dirty="0" smtClean="0"/>
              <a:t>áci se ve školách učí podle odlišného vzdělávacího programu, většinou s podporou asistenta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87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mimořádně nadaní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Nadání různého typu (sportovní, umělecké, kognitivní)</a:t>
            </a:r>
          </a:p>
          <a:p>
            <a:r>
              <a:rPr lang="cs-CZ" dirty="0" smtClean="0"/>
              <a:t>Škola může žáku uzpůsobit vzdělávací podmínky – např. IVP apod.</a:t>
            </a:r>
          </a:p>
          <a:p>
            <a:r>
              <a:rPr lang="cs-CZ" dirty="0" smtClean="0"/>
              <a:t>Má-li být podkladem pro úpravu podmínek vzdělání nadání kognitivní, je nutností podrobné vyšetření ve ŠPZ (=vyšetření intelektu a školních dovedností)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0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činností, které souvisí s poskytováním poradenských služeb žákům, zákonným zástupcům        a učitelům</a:t>
            </a:r>
          </a:p>
          <a:p>
            <a:r>
              <a:rPr lang="cs-CZ" dirty="0" smtClean="0"/>
              <a:t>Tyto služby poskytují kvalifikovaní odborníci ve škole       i mimo ni</a:t>
            </a:r>
          </a:p>
          <a:p>
            <a:r>
              <a:rPr lang="cs-CZ" dirty="0" smtClean="0"/>
              <a:t>Škola jako systém, který generuje problémy</a:t>
            </a:r>
          </a:p>
          <a:p>
            <a:r>
              <a:rPr lang="cs-CZ" dirty="0" smtClean="0"/>
              <a:t>Kontext poskytování poradenských služeb ve škole (poradenství jako pomáhající profese v převážně výkonově zaměřeném systému)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9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zdravotním </a:t>
            </a:r>
            <a:r>
              <a:rPr lang="cs-CZ" dirty="0" err="1" smtClean="0"/>
              <a:t>znevýhodněním-oslabením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opomíjená kategorie dětí, jejichž obtíže nemusí být vůbec učitelům známy</a:t>
            </a:r>
          </a:p>
          <a:p>
            <a:r>
              <a:rPr lang="cs-CZ" dirty="0" smtClean="0"/>
              <a:t>Zdravotní problémy dlouhodobého charakteru „napříč </a:t>
            </a:r>
            <a:r>
              <a:rPr lang="cs-CZ" dirty="0" err="1" smtClean="0"/>
              <a:t>diagnozami</a:t>
            </a:r>
            <a:r>
              <a:rPr lang="cs-CZ" dirty="0" smtClean="0"/>
              <a:t>“ – např. poruchy imunity, astma, diabetes, psychiatrické poruchy apod.</a:t>
            </a:r>
          </a:p>
          <a:p>
            <a:r>
              <a:rPr lang="cs-CZ" dirty="0" smtClean="0"/>
              <a:t>Společným znakem je vliv na školní výkon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26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péče o žáka se SVP-</a:t>
            </a:r>
            <a:br>
              <a:rPr lang="cs-CZ" dirty="0" smtClean="0"/>
            </a:br>
            <a:r>
              <a:rPr lang="cs-CZ" dirty="0" smtClean="0"/>
              <a:t>poruchy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Včasná identifikace dítěte s obtížemi (cca 2. třída ZŠ)</a:t>
            </a:r>
          </a:p>
          <a:p>
            <a:r>
              <a:rPr lang="cs-CZ" dirty="0" smtClean="0"/>
              <a:t>Diagnostika (škola nebo ŠPZ)</a:t>
            </a:r>
          </a:p>
          <a:p>
            <a:r>
              <a:rPr lang="cs-CZ" dirty="0" smtClean="0"/>
              <a:t>V případě, že dítě „spadne“ do kategorie žáka se speciálními vzdělávacími potřebami »» vyrovnávací nebo podpůrná opatření ve škole (dle doporučení ŠPZ). Zdravotní znevýhodnění-např. úprava klasifikace, delší čas na úkoly, upravené písemky, kopírování zápisů… Zdravotní postižení-práce podle Individuálního vzdělávacího plánu ve většině předmětů, prohloubená spolupráce s rodiči, možné úpravy rozsahu učiva…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83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vidí žák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Můžu si přesednout do první lavice, paní učitelka mi          se vším víc pomáhá.</a:t>
            </a:r>
          </a:p>
          <a:p>
            <a:r>
              <a:rPr lang="cs-CZ" dirty="0" smtClean="0"/>
              <a:t>Začal jsem chodit do kroužku, kde se to všechno dělá mnohem zajímavěji a je nás tam jen pár. Tam mi to jde.</a:t>
            </a:r>
          </a:p>
          <a:p>
            <a:r>
              <a:rPr lang="cs-CZ" dirty="0" smtClean="0"/>
              <a:t>Chyby za které nemůžu mi paní učitelka nepočítá.</a:t>
            </a:r>
          </a:p>
          <a:p>
            <a:r>
              <a:rPr lang="cs-CZ" dirty="0" smtClean="0"/>
              <a:t>Mám víc času na diktáty a písemky, když něco nestihnu, nevadí. Nebo to mám rovnou zkrácené.</a:t>
            </a:r>
          </a:p>
          <a:p>
            <a:r>
              <a:rPr lang="cs-CZ" dirty="0" smtClean="0"/>
              <a:t>Když nestihnu zápis ve vlastivědě, dostanu ho nakopírovaný.</a:t>
            </a:r>
          </a:p>
          <a:p>
            <a:r>
              <a:rPr lang="cs-CZ" dirty="0" smtClean="0"/>
              <a:t>Doma hrajeme každý den slovní kopanou a šibenici a prý si tím něco cvičím </a:t>
            </a:r>
            <a:r>
              <a:rPr lang="cs-CZ" dirty="0" smtClean="0">
                <a:sym typeface="Wingdings" pitchFamily="2" charset="2"/>
              </a:rPr>
              <a:t></a:t>
            </a:r>
            <a:r>
              <a:rPr lang="cs-CZ" dirty="0" smtClean="0"/>
              <a:t> </a:t>
            </a:r>
          </a:p>
          <a:p>
            <a:r>
              <a:rPr lang="cs-CZ" dirty="0" smtClean="0"/>
              <a:t>Dostávám lepší známky, tak asi nejsem </a:t>
            </a:r>
            <a:r>
              <a:rPr lang="cs-CZ" dirty="0" err="1" smtClean="0"/>
              <a:t>hloupej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8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školní neúspěšnosti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Pozornost žákům s výukovými obtížemi</a:t>
            </a:r>
          </a:p>
          <a:p>
            <a:r>
              <a:rPr lang="cs-CZ" dirty="0" smtClean="0"/>
              <a:t>Včasná diagnostika (pedagogická a psychologická)</a:t>
            </a:r>
          </a:p>
          <a:p>
            <a:r>
              <a:rPr lang="cs-CZ" dirty="0" smtClean="0"/>
              <a:t>Pozornost rodinnému zázemí</a:t>
            </a:r>
          </a:p>
          <a:p>
            <a:r>
              <a:rPr lang="cs-CZ" dirty="0" smtClean="0"/>
              <a:t>Podpora žáka v době, kdy je ještě motivovaný</a:t>
            </a:r>
          </a:p>
          <a:p>
            <a:r>
              <a:rPr lang="cs-CZ" dirty="0" smtClean="0"/>
              <a:t>Sledování omluvených i neomluvených absencí</a:t>
            </a:r>
          </a:p>
          <a:p>
            <a:r>
              <a:rPr lang="cs-CZ" dirty="0" smtClean="0"/>
              <a:t>Častý kontakt s rodiči</a:t>
            </a:r>
          </a:p>
          <a:p>
            <a:r>
              <a:rPr lang="cs-CZ" dirty="0" smtClean="0"/>
              <a:t>Individuální dopomoc žákovi (doučování, styly učení)</a:t>
            </a:r>
          </a:p>
          <a:p>
            <a:r>
              <a:rPr lang="cs-CZ" dirty="0" smtClean="0"/>
              <a:t>Konzultace s učiteli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9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Prevence a řešení rizikového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s klimatem třídy a školy (diagnostika, práce       se třídními kolektivy –prevence i intervence)</a:t>
            </a:r>
          </a:p>
          <a:p>
            <a:r>
              <a:rPr lang="cs-CZ" dirty="0" smtClean="0"/>
              <a:t>Adaptace nových žáků</a:t>
            </a:r>
          </a:p>
          <a:p>
            <a:r>
              <a:rPr lang="cs-CZ" dirty="0" smtClean="0"/>
              <a:t>Podpora samosprávy školy (školní parlamenty)</a:t>
            </a:r>
          </a:p>
          <a:p>
            <a:r>
              <a:rPr lang="cs-CZ" dirty="0" smtClean="0"/>
              <a:t>Minimální preventivní program školy</a:t>
            </a:r>
          </a:p>
          <a:p>
            <a:r>
              <a:rPr lang="cs-CZ" dirty="0" smtClean="0"/>
              <a:t>„osvěta“ směrem k rodičům</a:t>
            </a:r>
          </a:p>
          <a:p>
            <a:r>
              <a:rPr lang="cs-CZ" dirty="0" smtClean="0"/>
              <a:t>Podpora zdravého vývoje žáků</a:t>
            </a:r>
          </a:p>
          <a:p>
            <a:r>
              <a:rPr lang="cs-CZ" dirty="0" smtClean="0"/>
              <a:t>Systém hodnocení a klasifikace chování</a:t>
            </a:r>
          </a:p>
          <a:p>
            <a:r>
              <a:rPr lang="cs-CZ" dirty="0" smtClean="0"/>
              <a:t>Koordinovaná intervence v případě selhání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6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Příklad – koordinované řešení šikany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Včasná a kvalitní diagnostika vztahů ve třídě</a:t>
            </a:r>
          </a:p>
          <a:p>
            <a:r>
              <a:rPr lang="cs-CZ" dirty="0" smtClean="0"/>
              <a:t>Metodicky správné vyšetřování šikany </a:t>
            </a:r>
          </a:p>
          <a:p>
            <a:r>
              <a:rPr lang="cs-CZ" dirty="0" smtClean="0"/>
              <a:t>Individuální práce s oběťmi i agresory</a:t>
            </a:r>
          </a:p>
          <a:p>
            <a:r>
              <a:rPr lang="cs-CZ" dirty="0" smtClean="0"/>
              <a:t>Práce s nemocným kolektivem</a:t>
            </a:r>
          </a:p>
          <a:p>
            <a:r>
              <a:rPr lang="cs-CZ" dirty="0" smtClean="0"/>
              <a:t>Výchovná opatření</a:t>
            </a:r>
          </a:p>
          <a:p>
            <a:r>
              <a:rPr lang="cs-CZ" dirty="0" smtClean="0"/>
              <a:t>Spolupráce-nekonfrontační rozhovory s rodiči</a:t>
            </a:r>
          </a:p>
          <a:p>
            <a:r>
              <a:rPr lang="cs-CZ" dirty="0" smtClean="0"/>
              <a:t>Průběžné sledování klimatu třídy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04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Kariérní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Administrativa kolem přihlášek na SŠ</a:t>
            </a:r>
          </a:p>
          <a:p>
            <a:r>
              <a:rPr lang="cs-CZ" dirty="0" smtClean="0"/>
              <a:t>Poradenství- pomoc žákům při vhodné volbě </a:t>
            </a:r>
          </a:p>
          <a:p>
            <a:r>
              <a:rPr lang="cs-CZ" dirty="0" smtClean="0"/>
              <a:t>Výuka předmětu Volba povolání</a:t>
            </a:r>
          </a:p>
          <a:p>
            <a:r>
              <a:rPr lang="cs-CZ" dirty="0" smtClean="0"/>
              <a:t>Poradenství pro rodiče-zprostředkování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3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optimálního pojetí-</a:t>
            </a:r>
            <a:br>
              <a:rPr lang="cs-CZ" dirty="0" smtClean="0"/>
            </a:br>
            <a:r>
              <a:rPr lang="cs-CZ" dirty="0" smtClean="0"/>
              <a:t>předmět Volba povolání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 smtClean="0"/>
              <a:t>Sebepoznání – jaký jsem a co to znamená  vzhledem           k výběru profese</a:t>
            </a:r>
          </a:p>
          <a:p>
            <a:pPr eaLnBrk="1" hangingPunct="1"/>
            <a:r>
              <a:rPr lang="cs-CZ" dirty="0" smtClean="0"/>
              <a:t>Rozhodování-podle čeho se v životě rozhoduji</a:t>
            </a:r>
            <a:r>
              <a:rPr lang="cs-CZ" smtClean="0"/>
              <a:t>,             </a:t>
            </a:r>
            <a:r>
              <a:rPr lang="cs-CZ" dirty="0" smtClean="0"/>
              <a:t>komu věřím</a:t>
            </a:r>
          </a:p>
          <a:p>
            <a:pPr eaLnBrk="1" hangingPunct="1"/>
            <a:r>
              <a:rPr lang="cs-CZ" dirty="0" smtClean="0"/>
              <a:t>Akční plánování-co je třeba udělat a kdy</a:t>
            </a:r>
          </a:p>
          <a:p>
            <a:pPr eaLnBrk="1" hangingPunct="1"/>
            <a:r>
              <a:rPr lang="cs-CZ" dirty="0" smtClean="0"/>
              <a:t>Adaptace na životní změny-jak být připraven „na vše“</a:t>
            </a:r>
          </a:p>
          <a:p>
            <a:pPr eaLnBrk="1" hangingPunct="1"/>
            <a:r>
              <a:rPr lang="cs-CZ" dirty="0" smtClean="0"/>
              <a:t>Možnosti absolventa ZŠ-kam po ZŠ zamířit</a:t>
            </a:r>
          </a:p>
          <a:p>
            <a:pPr eaLnBrk="1" hangingPunct="1"/>
            <a:r>
              <a:rPr lang="cs-CZ" dirty="0" smtClean="0"/>
              <a:t>Informační základna-kde jsou pro mě všechny potřebné informace</a:t>
            </a:r>
          </a:p>
          <a:p>
            <a:pPr eaLnBrk="1" hangingPunct="1"/>
            <a:r>
              <a:rPr lang="cs-CZ" dirty="0" smtClean="0"/>
              <a:t>Svět práce, trh práce-do jakého systému se to vlastně dostávám…</a:t>
            </a:r>
          </a:p>
        </p:txBody>
      </p:sp>
    </p:spTree>
    <p:extLst>
      <p:ext uri="{BB962C8B-B14F-4D97-AF65-F5344CB8AC3E}">
        <p14:creationId xmlns:p14="http://schemas.microsoft.com/office/powerpoint/2010/main" val="38816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Školské poradenské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PPP – věnuje se převážně dětem a žákům s výchovnými obtížemi a žákům s poruchami učení</a:t>
            </a:r>
          </a:p>
          <a:p>
            <a:r>
              <a:rPr lang="cs-CZ" dirty="0" smtClean="0"/>
              <a:t>SPC-specializuje se na zajištění péče o děti s různým typem postižení (zrakové, tělesné, sluchové, PAS, řečové, mentální)</a:t>
            </a:r>
          </a:p>
          <a:p>
            <a:endParaRPr lang="cs-CZ" dirty="0"/>
          </a:p>
          <a:p>
            <a:r>
              <a:rPr lang="cs-CZ" dirty="0" smtClean="0"/>
              <a:t>Služba se </a:t>
            </a:r>
            <a:r>
              <a:rPr lang="cs-CZ" dirty="0" err="1" smtClean="0"/>
              <a:t>standartně</a:t>
            </a:r>
            <a:r>
              <a:rPr lang="cs-CZ" dirty="0" smtClean="0"/>
              <a:t> děje po linii: žádost  zákonných zástupců-diagnostika (i mimo ŠPZ)-výstupy pro rodiče-výstupy pro školu. Další přímá práce s dítětem a rodiči dle potřeby (obvykle ale není v kapacitních možnostech)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6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Příklad-diagnostika obtíží ve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Rozhovor s rodiči a žákem– popis problému a jeho projevů</a:t>
            </a:r>
          </a:p>
          <a:p>
            <a:r>
              <a:rPr lang="cs-CZ" dirty="0" smtClean="0"/>
              <a:t>Získání informací ze školy- </a:t>
            </a:r>
            <a:r>
              <a:rPr lang="cs-CZ" dirty="0" smtClean="0">
                <a:hlinkClick r:id="rId2" action="ppaction://hlinkfile"/>
              </a:rPr>
              <a:t>školní dotazník</a:t>
            </a:r>
            <a:endParaRPr lang="cs-CZ" dirty="0" smtClean="0"/>
          </a:p>
          <a:p>
            <a:r>
              <a:rPr lang="cs-CZ" dirty="0" err="1" smtClean="0"/>
              <a:t>Anamneza</a:t>
            </a:r>
            <a:r>
              <a:rPr lang="cs-CZ" dirty="0" smtClean="0"/>
              <a:t> osobní i rodinná</a:t>
            </a:r>
          </a:p>
          <a:p>
            <a:r>
              <a:rPr lang="cs-CZ" dirty="0" smtClean="0"/>
              <a:t>Diagnostika (nadání, školní dovednosti, percepční funkce) </a:t>
            </a:r>
          </a:p>
          <a:p>
            <a:r>
              <a:rPr lang="cs-CZ" dirty="0" smtClean="0"/>
              <a:t>Závěr z vyšetření</a:t>
            </a:r>
          </a:p>
          <a:p>
            <a:r>
              <a:rPr lang="cs-CZ" dirty="0" smtClean="0"/>
              <a:t>Rozhovor s rodiči</a:t>
            </a:r>
          </a:p>
          <a:p>
            <a:r>
              <a:rPr lang="cs-CZ" dirty="0" smtClean="0">
                <a:hlinkClick r:id="rId3" action="ppaction://hlinkfile"/>
              </a:rPr>
              <a:t>Zpráva z vyšetření </a:t>
            </a:r>
            <a:r>
              <a:rPr lang="cs-CZ" dirty="0" smtClean="0"/>
              <a:t>určená škole, v případě potřeby návštěva ve škole, metodické vedení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1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Vznik poradenských služeb – důsledek společenských změn na přelomu 19./20. století</a:t>
            </a:r>
          </a:p>
          <a:p>
            <a:r>
              <a:rPr lang="cs-CZ" dirty="0" smtClean="0"/>
              <a:t>Podmínky, které sehrály svou roli: vyspělost společnosti-ekonomická úroveň-skutečná  „masová“ realizace školní docházky-konstituování odborných disciplín-společenské klima-proměna školského systému (škola-místo, kde se socializují a vzdělávají lidé pro potřeby společnosti) </a:t>
            </a:r>
          </a:p>
          <a:p>
            <a:r>
              <a:rPr lang="cs-CZ" dirty="0" smtClean="0"/>
              <a:t>Hlavní obory poradenství</a:t>
            </a:r>
          </a:p>
          <a:p>
            <a:pPr>
              <a:buFontTx/>
              <a:buChar char="-"/>
            </a:pPr>
            <a:r>
              <a:rPr lang="cs-CZ" dirty="0" smtClean="0"/>
              <a:t>Péče o delikventy</a:t>
            </a:r>
          </a:p>
          <a:p>
            <a:pPr>
              <a:buFontTx/>
              <a:buChar char="-"/>
            </a:pPr>
            <a:r>
              <a:rPr lang="cs-CZ" dirty="0" smtClean="0"/>
              <a:t>Laboratoře pro výzkum vývoje dětí</a:t>
            </a:r>
          </a:p>
          <a:p>
            <a:pPr>
              <a:buFontTx/>
              <a:buChar char="-"/>
            </a:pPr>
            <a:r>
              <a:rPr lang="cs-CZ" dirty="0" smtClean="0"/>
              <a:t>Volba povolání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35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SPC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Často jsou propojena se středisky rané péče-děti s různým typem postižení lze identifikovat velmi brzo</a:t>
            </a:r>
          </a:p>
          <a:p>
            <a:r>
              <a:rPr lang="cs-CZ" dirty="0" smtClean="0"/>
              <a:t>Poskytují kontinuální podporu rodinám</a:t>
            </a:r>
          </a:p>
          <a:p>
            <a:r>
              <a:rPr lang="cs-CZ" dirty="0" smtClean="0"/>
              <a:t>Pomáhají rodičům zvládnout speciální dovednosti (znakovou řeč, komunikaci s autistou, sebeobsluhu            u nevidomého…)</a:t>
            </a:r>
          </a:p>
          <a:p>
            <a:r>
              <a:rPr lang="cs-CZ" dirty="0" smtClean="0"/>
              <a:t>Učí dítě speciálním dovednostem</a:t>
            </a:r>
          </a:p>
          <a:p>
            <a:r>
              <a:rPr lang="cs-CZ" dirty="0" smtClean="0"/>
              <a:t>Provádí průběžnou vývojovou diagnostiku</a:t>
            </a:r>
          </a:p>
          <a:p>
            <a:r>
              <a:rPr lang="cs-CZ" dirty="0" smtClean="0"/>
              <a:t>Napomáhají při zaškolení a školní docházce dětí    (speciální školy nebo integrace v běžných ZŠ)-metodické vedení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6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Koordinace poradenských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Prvním krokem je identifikace jedince, který potřebuje podporu (žák, učitel, zákonný zástupce)</a:t>
            </a:r>
          </a:p>
          <a:p>
            <a:r>
              <a:rPr lang="cs-CZ" dirty="0" smtClean="0"/>
              <a:t>Poradenský pracovník ve škole (nejčastěji výchovný poradce) se orientuje v nabídce služeb a doporučuje vhodný další postup</a:t>
            </a:r>
          </a:p>
          <a:p>
            <a:r>
              <a:rPr lang="cs-CZ" dirty="0" smtClean="0"/>
              <a:t>Poskytovatelé poradenských služeb by měli (především jde-li o žáka) nadále spolupracovat, komunikovat a předávat si informace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6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Shrnutí-školní</a:t>
            </a:r>
            <a:r>
              <a:rPr lang="cs-CZ" dirty="0" smtClean="0"/>
              <a:t> poradenství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071311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00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Historie poradenství v česko-slovenském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Testování pro volbu povolání po 1. světové válce</a:t>
            </a:r>
          </a:p>
          <a:p>
            <a:r>
              <a:rPr lang="cs-CZ" dirty="0" smtClean="0"/>
              <a:t>Deformace rodícího se systému po 2. světové válce       a roce 1948</a:t>
            </a:r>
          </a:p>
          <a:p>
            <a:r>
              <a:rPr lang="cs-CZ" dirty="0" smtClean="0"/>
              <a:t>Druhá vlna budování systému v 50. letech 20. </a:t>
            </a:r>
            <a:r>
              <a:rPr lang="cs-CZ" dirty="0" err="1" smtClean="0"/>
              <a:t>století-vyškolení</a:t>
            </a:r>
            <a:r>
              <a:rPr lang="cs-CZ" dirty="0" smtClean="0"/>
              <a:t> učitelé (poradci pro volbu povolání, později výchovní poradci). Odborní pracovníci mimo školy-psychologické poradenství</a:t>
            </a:r>
          </a:p>
          <a:p>
            <a:r>
              <a:rPr lang="cs-CZ" dirty="0" smtClean="0"/>
              <a:t>Psychologicko-výchovné kliniky (1957 Bratislava, 1958 Brno, 1959 Košice, 1967 Praha)</a:t>
            </a:r>
          </a:p>
          <a:p>
            <a:r>
              <a:rPr lang="cs-CZ" dirty="0" smtClean="0"/>
              <a:t>1968-síť pedagogicko psychologických poraden (krajské, okresní)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2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Opětovná ideologická deformace systému</a:t>
            </a:r>
          </a:p>
          <a:p>
            <a:r>
              <a:rPr lang="cs-CZ" dirty="0" smtClean="0"/>
              <a:t>Postupný nárůst zájmu o žáky s výukovými problémy</a:t>
            </a:r>
          </a:p>
          <a:p>
            <a:r>
              <a:rPr lang="cs-CZ" dirty="0" smtClean="0"/>
              <a:t>Vliv medicínského modelu</a:t>
            </a:r>
          </a:p>
          <a:p>
            <a:r>
              <a:rPr lang="cs-CZ" dirty="0" smtClean="0"/>
              <a:t>Proměna poradenských služeb po roce 1989-právní subjektivita škol-angažovanost odborníků (speciální pedagogové, ojediněle psychologové)</a:t>
            </a:r>
          </a:p>
          <a:p>
            <a:r>
              <a:rPr lang="cs-CZ" dirty="0" smtClean="0"/>
              <a:t>Obohacení systému poradenských služeb o:</a:t>
            </a:r>
          </a:p>
          <a:p>
            <a:pPr>
              <a:buFontTx/>
              <a:buChar char="-"/>
            </a:pPr>
            <a:r>
              <a:rPr lang="cs-CZ" dirty="0" smtClean="0"/>
              <a:t>Speciální pedagogická centra SPC</a:t>
            </a:r>
          </a:p>
          <a:p>
            <a:pPr>
              <a:buFontTx/>
              <a:buChar char="-"/>
            </a:pPr>
            <a:r>
              <a:rPr lang="cs-CZ" dirty="0" smtClean="0"/>
              <a:t>Střediska výchovné péče SVP </a:t>
            </a:r>
          </a:p>
          <a:p>
            <a:r>
              <a:rPr lang="cs-CZ" dirty="0" smtClean="0"/>
              <a:t>Od roku 2000 systém zavádění psychologů do škol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49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Vnější rámec školního poradenství-legislativa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předškolním, základním, středním, vyšším odborném a jiném vzdělávání (Školský zákon) – 561/2004, novelizace 472/2011</a:t>
            </a:r>
          </a:p>
          <a:p>
            <a:r>
              <a:rPr lang="cs-CZ" dirty="0" smtClean="0"/>
              <a:t>Vyhláška 72/2005 o poskytování poradenských služeb ve školách a školských poradenských zařízeních, novelizace  116/2011</a:t>
            </a:r>
          </a:p>
          <a:p>
            <a:r>
              <a:rPr lang="cs-CZ" dirty="0" smtClean="0"/>
              <a:t>Vyhláška 73/2005 o vzdělávání dětí, žáků a studentů   se speciálními vzdělávacími potřebami a dětí, žáků      a studentů mimořádně nadaných, novelizace 147/2011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75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Školský zákon-co stojí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Zásady a cíle vzdělávání</a:t>
            </a:r>
          </a:p>
          <a:p>
            <a:r>
              <a:rPr lang="cs-CZ" dirty="0" smtClean="0"/>
              <a:t>Rámcový vzdělávací program a školní vzdělávací program </a:t>
            </a:r>
          </a:p>
          <a:p>
            <a:r>
              <a:rPr lang="cs-CZ" dirty="0" smtClean="0"/>
              <a:t>Vzdělávání dětí, žáků a studentů se speciálními vzdělávacími potřebami (charakteristika zdravotního postižení, zdravotního znevýhodnění</a:t>
            </a:r>
            <a:r>
              <a:rPr lang="cs-CZ" smtClean="0"/>
              <a:t>, sociálního znevýhodnění)</a:t>
            </a:r>
            <a:endParaRPr lang="cs-CZ" dirty="0" smtClean="0"/>
          </a:p>
          <a:p>
            <a:r>
              <a:rPr lang="cs-CZ" dirty="0" smtClean="0"/>
              <a:t>Vzdělávání nadaných dětí, žáků a studentů</a:t>
            </a:r>
          </a:p>
          <a:p>
            <a:r>
              <a:rPr lang="cs-CZ" dirty="0" smtClean="0"/>
              <a:t>Individuální vzdělávací plán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23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116/2011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Vymezuje kompetence jednotlivých článků, zajišťujících poradenské služby ve školství</a:t>
            </a:r>
          </a:p>
          <a:p>
            <a:pPr>
              <a:buFontTx/>
              <a:buChar char="-"/>
            </a:pPr>
            <a:r>
              <a:rPr lang="cs-CZ" dirty="0" smtClean="0"/>
              <a:t>Pedagogicko psychologické poradny</a:t>
            </a:r>
          </a:p>
          <a:p>
            <a:pPr>
              <a:buFontTx/>
              <a:buChar char="-"/>
            </a:pPr>
            <a:r>
              <a:rPr lang="cs-CZ" dirty="0" smtClean="0"/>
              <a:t>Speciálně pedagogická centra</a:t>
            </a:r>
          </a:p>
          <a:p>
            <a:pPr>
              <a:buFontTx/>
              <a:buChar char="-"/>
            </a:pPr>
            <a:r>
              <a:rPr lang="cs-CZ" dirty="0" smtClean="0"/>
              <a:t>Školy  </a:t>
            </a:r>
          </a:p>
          <a:p>
            <a:r>
              <a:rPr lang="cs-CZ" dirty="0" smtClean="0"/>
              <a:t>V její příloze jsou přesně popsány standardní činnosti jednotlivých pracovníků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574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</TotalTime>
  <Words>2388</Words>
  <Application>Microsoft Office PowerPoint</Application>
  <PresentationFormat>Předvádění na obrazovce (4:3)</PresentationFormat>
  <Paragraphs>253</Paragraphs>
  <Slides>42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Tok</vt:lpstr>
      <vt:lpstr>Školní poradenství</vt:lpstr>
      <vt:lpstr>Osnova kurzu Školní poradenství</vt:lpstr>
      <vt:lpstr>Školní poradenství</vt:lpstr>
      <vt:lpstr>Historický kontext</vt:lpstr>
      <vt:lpstr>Historie poradenství v česko-slovenském kontextu</vt:lpstr>
      <vt:lpstr>Prezentace aplikace PowerPoint</vt:lpstr>
      <vt:lpstr>Vnější rámec školního poradenství-legislativa</vt:lpstr>
      <vt:lpstr>Školský zákon-co stojí za pozornost</vt:lpstr>
      <vt:lpstr>Vyhláška 116/2011</vt:lpstr>
      <vt:lpstr>Vyhláška 147/2011</vt:lpstr>
      <vt:lpstr>Realita-proč potřebujeme školní poradenství</vt:lpstr>
      <vt:lpstr>Prezentace aplikace PowerPoint</vt:lpstr>
      <vt:lpstr>Kdo je v systému k dispozici? </vt:lpstr>
      <vt:lpstr>Co mohou udělat školská poradenská zařízení</vt:lpstr>
      <vt:lpstr>Co mohou udělat školní poradenská pracoviště</vt:lpstr>
      <vt:lpstr>Vymezení poradenských činností školy ve vyhlášce č.72/2005</vt:lpstr>
      <vt:lpstr>Prezentace aplikace PowerPoint</vt:lpstr>
      <vt:lpstr>Školní poradenství pod lupou</vt:lpstr>
      <vt:lpstr>Školní poradenské pracoviště</vt:lpstr>
      <vt:lpstr>Koordinace služeb v ŠPP</vt:lpstr>
      <vt:lpstr>Čemu věnujeme pozornost</vt:lpstr>
      <vt:lpstr>Péče o žáky se SVP včetně nadaných</vt:lpstr>
      <vt:lpstr>Péče o žáky se SVP</vt:lpstr>
      <vt:lpstr>Žáci s poruchami učení</vt:lpstr>
      <vt:lpstr>Poruchy chování</vt:lpstr>
      <vt:lpstr>Pervazivní vývojové poruchy  (jinak poruchy autistického spektra)</vt:lpstr>
      <vt:lpstr>Žáci se sociálním znevýhodněním</vt:lpstr>
      <vt:lpstr>Žáci s lehkou mentální retardací</vt:lpstr>
      <vt:lpstr>Žáci mimořádně nadaní</vt:lpstr>
      <vt:lpstr>Žáci se zdravotním znevýhodněním-oslabením</vt:lpstr>
      <vt:lpstr>Příklad péče o žáka se SVP- poruchy učení</vt:lpstr>
      <vt:lpstr>Jak to vidí žák</vt:lpstr>
      <vt:lpstr>Prevence školní neúspěšnosti</vt:lpstr>
      <vt:lpstr>Prevence a řešení rizikového chování</vt:lpstr>
      <vt:lpstr>Příklad – koordinované řešení šikany</vt:lpstr>
      <vt:lpstr>Kariérní poradenství</vt:lpstr>
      <vt:lpstr>Příklad optimálního pojetí- předmět Volba povolání</vt:lpstr>
      <vt:lpstr>Školské poradenské zařízení</vt:lpstr>
      <vt:lpstr>Příklad-diagnostika obtíží ve psaní</vt:lpstr>
      <vt:lpstr>Činnost SPC</vt:lpstr>
      <vt:lpstr>Koordinace poradenských služeb</vt:lpstr>
      <vt:lpstr>Shrnutí-školní poradenství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poradenství</dc:title>
  <dc:creator>Alice</dc:creator>
  <cp:lastModifiedBy>Alice</cp:lastModifiedBy>
  <cp:revision>25</cp:revision>
  <dcterms:created xsi:type="dcterms:W3CDTF">2014-02-20T10:50:42Z</dcterms:created>
  <dcterms:modified xsi:type="dcterms:W3CDTF">2015-05-28T07:13:50Z</dcterms:modified>
</cp:coreProperties>
</file>