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82" r:id="rId19"/>
    <p:sldId id="284" r:id="rId20"/>
    <p:sldId id="283" r:id="rId21"/>
    <p:sldId id="277" r:id="rId22"/>
    <p:sldId id="285" r:id="rId23"/>
    <p:sldId id="279" r:id="rId24"/>
    <p:sldId id="281" r:id="rId25"/>
    <p:sldId id="287" r:id="rId26"/>
    <p:sldId id="288" r:id="rId27"/>
    <p:sldId id="289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1" r:id="rId38"/>
    <p:sldId id="302" r:id="rId39"/>
    <p:sldId id="303" r:id="rId40"/>
    <p:sldId id="304" r:id="rId41"/>
    <p:sldId id="305" r:id="rId42"/>
    <p:sldId id="306" r:id="rId43"/>
    <p:sldId id="307" r:id="rId44"/>
    <p:sldId id="308" r:id="rId45"/>
    <p:sldId id="309" r:id="rId46"/>
    <p:sldId id="310" r:id="rId47"/>
    <p:sldId id="311" r:id="rId4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5FB91-4934-4598-AC03-6A23FA033C71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875E-07F4-4564-88C7-545CC6F22D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4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5FB91-4934-4598-AC03-6A23FA033C71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875E-07F4-4564-88C7-545CC6F22D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127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5FB91-4934-4598-AC03-6A23FA033C71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875E-07F4-4564-88C7-545CC6F22D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22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5FB91-4934-4598-AC03-6A23FA033C71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875E-07F4-4564-88C7-545CC6F22D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47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5FB91-4934-4598-AC03-6A23FA033C71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875E-07F4-4564-88C7-545CC6F22D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364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5FB91-4934-4598-AC03-6A23FA033C71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875E-07F4-4564-88C7-545CC6F22D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6724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5FB91-4934-4598-AC03-6A23FA033C71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875E-07F4-4564-88C7-545CC6F22D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871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5FB91-4934-4598-AC03-6A23FA033C71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875E-07F4-4564-88C7-545CC6F22D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052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5FB91-4934-4598-AC03-6A23FA033C71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875E-07F4-4564-88C7-545CC6F22D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78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5FB91-4934-4598-AC03-6A23FA033C71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875E-07F4-4564-88C7-545CC6F22D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158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5FB91-4934-4598-AC03-6A23FA033C71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875E-07F4-4564-88C7-545CC6F22D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869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5FB91-4934-4598-AC03-6A23FA033C71}" type="datetimeFigureOut">
              <a:rPr lang="cs-CZ" smtClean="0"/>
              <a:t>4. 3. 2015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8875E-07F4-4564-88C7-545CC6F22D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7865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História da Língua Portuguesa</a:t>
            </a:r>
            <a:br>
              <a:rPr lang="pt-PT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Iva Svobodová, ÚRJL FFMU</a:t>
            </a:r>
          </a:p>
          <a:p>
            <a:r>
              <a:rPr lang="pt-PT" dirty="0" smtClean="0"/>
              <a:t>9 de Março de 2015</a:t>
            </a:r>
          </a:p>
          <a:p>
            <a:r>
              <a:rPr lang="pt-PT" dirty="0" smtClean="0"/>
              <a:t>Aula III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3076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Confusão das grafias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b="1" dirty="0" smtClean="0"/>
              <a:t>X </a:t>
            </a:r>
            <a:r>
              <a:rPr lang="pt-PT" dirty="0" smtClean="0"/>
              <a:t>por </a:t>
            </a:r>
            <a:r>
              <a:rPr lang="pt-PT" b="1" dirty="0" smtClean="0"/>
              <a:t>IS </a:t>
            </a:r>
          </a:p>
          <a:p>
            <a:pPr marL="0" indent="0" algn="ctr">
              <a:buNone/>
            </a:pPr>
            <a:r>
              <a:rPr lang="pt-PT" i="1" dirty="0" smtClean="0"/>
              <a:t>Exemplificação:</a:t>
            </a:r>
          </a:p>
          <a:p>
            <a:pPr marL="0" indent="0" algn="ctr">
              <a:buNone/>
            </a:pPr>
            <a:r>
              <a:rPr lang="pt-PT" i="1" dirty="0" smtClean="0"/>
              <a:t>re</a:t>
            </a:r>
            <a:r>
              <a:rPr lang="pt-PT" b="1" i="1" dirty="0" smtClean="0"/>
              <a:t>x</a:t>
            </a:r>
            <a:r>
              <a:rPr lang="pt-PT" i="1" dirty="0" smtClean="0"/>
              <a:t> – re</a:t>
            </a:r>
            <a:r>
              <a:rPr lang="pt-PT" b="1" i="1" dirty="0" smtClean="0"/>
              <a:t>is</a:t>
            </a:r>
          </a:p>
          <a:p>
            <a:pPr marL="0" indent="0" algn="ctr">
              <a:buNone/>
            </a:pPr>
            <a:r>
              <a:rPr lang="pt-PT" i="1" dirty="0" smtClean="0"/>
              <a:t>e</a:t>
            </a:r>
            <a:r>
              <a:rPr lang="pt-PT" b="1" i="1" dirty="0" smtClean="0"/>
              <a:t>x</a:t>
            </a:r>
            <a:r>
              <a:rPr lang="pt-PT" i="1" dirty="0" smtClean="0"/>
              <a:t> - e</a:t>
            </a:r>
            <a:r>
              <a:rPr lang="pt-PT" b="1" i="1" dirty="0" smtClean="0"/>
              <a:t>is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216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Confusão das grafias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6234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Confusão das grafias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3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t-PT" b="1" dirty="0" smtClean="0"/>
              <a:t>M, N </a:t>
            </a:r>
            <a:r>
              <a:rPr lang="pt-PT" dirty="0" smtClean="0"/>
              <a:t>e</a:t>
            </a:r>
            <a:r>
              <a:rPr lang="pt-PT" b="1" dirty="0" smtClean="0"/>
              <a:t>TIL </a:t>
            </a:r>
          </a:p>
          <a:p>
            <a:pPr marL="0" indent="0" algn="ctr">
              <a:buNone/>
            </a:pPr>
            <a:r>
              <a:rPr lang="pt-PT" i="1" dirty="0" smtClean="0"/>
              <a:t>Exemplificação:</a:t>
            </a:r>
          </a:p>
          <a:p>
            <a:pPr marL="0" indent="0" algn="ctr">
              <a:buNone/>
            </a:pPr>
            <a:r>
              <a:rPr lang="pt-PT" dirty="0" smtClean="0"/>
              <a:t>a</a:t>
            </a:r>
            <a:r>
              <a:rPr lang="pt-PT" b="1" dirty="0" smtClean="0"/>
              <a:t>ñ</a:t>
            </a:r>
            <a:r>
              <a:rPr lang="pt-PT" dirty="0" smtClean="0"/>
              <a:t>o </a:t>
            </a:r>
            <a:r>
              <a:rPr lang="pt-PT" b="1" dirty="0" smtClean="0"/>
              <a:t>ã</a:t>
            </a:r>
            <a:r>
              <a:rPr lang="pt-PT" dirty="0" smtClean="0"/>
              <a:t>no; ci</a:t>
            </a:r>
            <a:r>
              <a:rPr lang="pt-PT" b="1" dirty="0" smtClean="0"/>
              <a:t>m</a:t>
            </a:r>
            <a:r>
              <a:rPr lang="pt-PT" dirty="0" smtClean="0"/>
              <a:t>co por ci</a:t>
            </a:r>
            <a:r>
              <a:rPr lang="pt-PT" b="1" dirty="0" smtClean="0"/>
              <a:t>n</a:t>
            </a:r>
            <a:r>
              <a:rPr lang="pt-PT" dirty="0" smtClean="0"/>
              <a:t>co</a:t>
            </a:r>
          </a:p>
          <a:p>
            <a:pPr marL="0" indent="0" algn="ctr">
              <a:buNone/>
            </a:pPr>
            <a:r>
              <a:rPr lang="pt-PT" dirty="0" smtClean="0"/>
              <a:t>gr</a:t>
            </a:r>
            <a:r>
              <a:rPr lang="pt-PT" b="1" dirty="0" smtClean="0"/>
              <a:t>ã</a:t>
            </a:r>
            <a:r>
              <a:rPr lang="pt-PT" dirty="0" smtClean="0"/>
              <a:t>de por gra</a:t>
            </a:r>
            <a:r>
              <a:rPr lang="pt-PT" b="1" dirty="0" smtClean="0"/>
              <a:t>n</a:t>
            </a:r>
            <a:r>
              <a:rPr lang="pt-PT" dirty="0" smtClean="0"/>
              <a:t>de;  ho</a:t>
            </a:r>
            <a:r>
              <a:rPr lang="pt-PT" b="1" dirty="0" smtClean="0"/>
              <a:t>m</a:t>
            </a:r>
            <a:r>
              <a:rPr lang="pt-PT" b="1" dirty="0" smtClean="0">
                <a:latin typeface="Times New Roman"/>
                <a:cs typeface="Times New Roman"/>
              </a:rPr>
              <a:t>ḛ</a:t>
            </a:r>
            <a:r>
              <a:rPr lang="pt-PT" dirty="0" smtClean="0"/>
              <a:t> por hom</a:t>
            </a:r>
            <a:r>
              <a:rPr lang="pt-PT" b="1" dirty="0" smtClean="0"/>
              <a:t>em</a:t>
            </a:r>
            <a:r>
              <a:rPr lang="pt-PT" dirty="0" smtClean="0">
                <a:latin typeface="Times New Roman"/>
                <a:cs typeface="Times New Roman"/>
              </a:rPr>
              <a:t> </a:t>
            </a:r>
            <a:endParaRPr lang="pt-PT" dirty="0" smtClean="0"/>
          </a:p>
          <a:p>
            <a:pPr marL="0" indent="0" algn="ctr">
              <a:buNone/>
            </a:pPr>
            <a:r>
              <a:rPr lang="pt-PT" dirty="0" smtClean="0"/>
              <a:t>m</a:t>
            </a:r>
            <a:r>
              <a:rPr lang="pt-PT" b="1" dirty="0" smtClean="0">
                <a:latin typeface="Times New Roman"/>
                <a:cs typeface="Times New Roman"/>
              </a:rPr>
              <a:t>ḛ</a:t>
            </a:r>
            <a:r>
              <a:rPr lang="pt-PT" dirty="0" smtClean="0"/>
              <a:t>mo por m</a:t>
            </a:r>
            <a:r>
              <a:rPr lang="pt-PT" b="1" dirty="0" smtClean="0"/>
              <a:t>en</a:t>
            </a:r>
            <a:r>
              <a:rPr lang="pt-PT" dirty="0" smtClean="0"/>
              <a:t>esmo;  p</a:t>
            </a:r>
            <a:r>
              <a:rPr lang="pt-PT" b="1" dirty="0" smtClean="0"/>
              <a:t>õ</a:t>
            </a:r>
            <a:r>
              <a:rPr lang="pt-PT" dirty="0" smtClean="0"/>
              <a:t>ho por p</a:t>
            </a:r>
            <a:r>
              <a:rPr lang="pt-PT" b="1" dirty="0" smtClean="0"/>
              <a:t>onh</a:t>
            </a:r>
            <a:r>
              <a:rPr lang="pt-PT" dirty="0" smtClean="0"/>
              <a:t>o</a:t>
            </a:r>
          </a:p>
          <a:p>
            <a:pPr marL="0" indent="0" algn="ctr">
              <a:buNone/>
            </a:pPr>
            <a:r>
              <a:rPr lang="pt-PT" dirty="0" smtClean="0"/>
              <a:t>p</a:t>
            </a:r>
            <a:r>
              <a:rPr lang="pt-PT" b="1" dirty="0" smtClean="0"/>
              <a:t>one</a:t>
            </a:r>
            <a:r>
              <a:rPr lang="pt-PT" dirty="0" smtClean="0"/>
              <a:t>r por p</a:t>
            </a:r>
            <a:r>
              <a:rPr lang="pt-PT" b="1" dirty="0" smtClean="0"/>
              <a:t>õ</a:t>
            </a:r>
            <a:r>
              <a:rPr lang="pt-PT" dirty="0" smtClean="0"/>
              <a:t>er; sao</a:t>
            </a:r>
            <a:r>
              <a:rPr lang="pt-PT" b="1" dirty="0" smtClean="0"/>
              <a:t>m</a:t>
            </a:r>
            <a:r>
              <a:rPr lang="pt-PT" dirty="0" smtClean="0"/>
              <a:t> por s</a:t>
            </a:r>
            <a:r>
              <a:rPr lang="pt-PT" b="1" dirty="0" smtClean="0"/>
              <a:t>ã</a:t>
            </a:r>
            <a:r>
              <a:rPr lang="pt-PT" dirty="0" smtClean="0"/>
              <a:t>o</a:t>
            </a:r>
          </a:p>
          <a:p>
            <a:pPr marL="0" indent="0" algn="ctr">
              <a:buNone/>
            </a:pPr>
            <a:r>
              <a:rPr lang="pt-PT" dirty="0" smtClean="0"/>
              <a:t>se</a:t>
            </a:r>
            <a:r>
              <a:rPr lang="pt-PT" b="1" dirty="0" smtClean="0"/>
              <a:t>n</a:t>
            </a:r>
            <a:r>
              <a:rPr lang="pt-PT" dirty="0" smtClean="0"/>
              <a:t>pre por se</a:t>
            </a:r>
            <a:r>
              <a:rPr lang="pt-PT" b="1" dirty="0" smtClean="0"/>
              <a:t>m</a:t>
            </a:r>
            <a:r>
              <a:rPr lang="pt-PT" dirty="0" smtClean="0"/>
              <a:t>pre; </a:t>
            </a:r>
            <a:r>
              <a:rPr lang="pt-PT" dirty="0" smtClean="0"/>
              <a:t>t</a:t>
            </a:r>
            <a:r>
              <a:rPr lang="pt-PT" b="1" dirty="0" smtClean="0">
                <a:latin typeface="Times New Roman"/>
                <a:cs typeface="Times New Roman"/>
              </a:rPr>
              <a:t>ḛ</a:t>
            </a:r>
            <a:r>
              <a:rPr lang="pt-PT" dirty="0" smtClean="0"/>
              <a:t>po por tempo</a:t>
            </a:r>
          </a:p>
          <a:p>
            <a:pPr marL="0" indent="0" algn="ctr">
              <a:buNone/>
            </a:pPr>
            <a:endParaRPr lang="pt-PT" dirty="0"/>
          </a:p>
          <a:p>
            <a:pPr algn="just"/>
            <a:r>
              <a:rPr lang="pt-PT" dirty="0" smtClean="0"/>
              <a:t>O </a:t>
            </a:r>
            <a:r>
              <a:rPr lang="pt-PT" b="1" i="1" dirty="0" smtClean="0"/>
              <a:t>til</a:t>
            </a:r>
            <a:r>
              <a:rPr lang="pt-PT" dirty="0" smtClean="0"/>
              <a:t> foi usado pelo </a:t>
            </a:r>
            <a:r>
              <a:rPr lang="pt-PT" b="1" i="1" dirty="0" smtClean="0"/>
              <a:t>m</a:t>
            </a:r>
            <a:r>
              <a:rPr lang="pt-PT" dirty="0" smtClean="0"/>
              <a:t> intervocálico para ganhar espaço num esforço de </a:t>
            </a:r>
            <a:r>
              <a:rPr lang="pt-PT" b="1" dirty="0" smtClean="0"/>
              <a:t>manter a linha </a:t>
            </a:r>
            <a:r>
              <a:rPr lang="pt-PT" dirty="0" smtClean="0"/>
              <a:t>dentro dos limites da margem direita.</a:t>
            </a:r>
          </a:p>
          <a:p>
            <a:pPr algn="just"/>
            <a:r>
              <a:rPr lang="pt-PT" dirty="0" smtClean="0"/>
              <a:t>Houve uma tendência evidente de escrever </a:t>
            </a:r>
            <a:r>
              <a:rPr lang="pt-PT" b="1" dirty="0" smtClean="0"/>
              <a:t>n</a:t>
            </a:r>
            <a:r>
              <a:rPr lang="pt-PT" dirty="0" smtClean="0"/>
              <a:t> anter de </a:t>
            </a:r>
            <a:r>
              <a:rPr lang="pt-PT" b="1" i="1" dirty="0" smtClean="0"/>
              <a:t>p</a:t>
            </a:r>
            <a:r>
              <a:rPr lang="pt-PT" dirty="0" smtClean="0"/>
              <a:t> e </a:t>
            </a:r>
            <a:r>
              <a:rPr lang="pt-PT" b="1" i="1" dirty="0" smtClean="0"/>
              <a:t>b.</a:t>
            </a:r>
            <a:endParaRPr lang="pt-PT" dirty="0" smtClean="0"/>
          </a:p>
          <a:p>
            <a:pPr algn="just"/>
            <a:r>
              <a:rPr lang="pt-PT" dirty="0" smtClean="0"/>
              <a:t>Dois acentos agudos sucessivos sobre duas vogais iguais sucessivas foram às vezes marcados pelo til: h</a:t>
            </a:r>
            <a:r>
              <a:rPr lang="pt-PT" b="1" dirty="0" smtClean="0"/>
              <a:t>úú</a:t>
            </a:r>
            <a:r>
              <a:rPr lang="pt-PT" dirty="0" smtClean="0"/>
              <a:t> = h</a:t>
            </a:r>
            <a:r>
              <a:rPr lang="pt-PT" b="1" dirty="0" smtClean="0"/>
              <a:t>~u</a:t>
            </a:r>
            <a:r>
              <a:rPr lang="pt-PT" dirty="0" smtClean="0"/>
              <a:t>m, hom</a:t>
            </a:r>
            <a:r>
              <a:rPr lang="pt-PT" b="1" dirty="0" smtClean="0"/>
              <a:t>éé</a:t>
            </a:r>
            <a:r>
              <a:rPr lang="pt-PT" dirty="0" smtClean="0"/>
              <a:t>s, hom</a:t>
            </a:r>
            <a:r>
              <a:rPr lang="pt-PT" b="1" dirty="0" smtClean="0"/>
              <a:t>~e</a:t>
            </a:r>
            <a:r>
              <a:rPr lang="pt-PT" dirty="0" smtClean="0"/>
              <a:t>s-</a:t>
            </a:r>
          </a:p>
          <a:p>
            <a:pPr algn="just"/>
            <a:r>
              <a:rPr lang="pt-PT" dirty="0" smtClean="0"/>
              <a:t>O uso do m final para indicar a nasalidade da vogal final apareceu talvez em monossílabos da prosa legal por imitação da </a:t>
            </a:r>
            <a:r>
              <a:rPr lang="pt-PT" b="1" dirty="0" smtClean="0"/>
              <a:t>ortografia latina</a:t>
            </a:r>
            <a:r>
              <a:rPr lang="pt-PT" dirty="0" smtClean="0"/>
              <a:t>: co</a:t>
            </a:r>
            <a:r>
              <a:rPr lang="pt-PT" b="1" dirty="0" smtClean="0"/>
              <a:t>m</a:t>
            </a:r>
            <a:r>
              <a:rPr lang="pt-PT" dirty="0" smtClean="0"/>
              <a:t>, que</a:t>
            </a:r>
            <a:r>
              <a:rPr lang="pt-PT" b="1" dirty="0" smtClean="0"/>
              <a:t>m</a:t>
            </a:r>
            <a:r>
              <a:rPr lang="pt-PT" dirty="0" smtClean="0"/>
              <a:t>, re</a:t>
            </a:r>
            <a:r>
              <a:rPr lang="pt-PT" b="1" dirty="0" smtClean="0"/>
              <a:t>m</a:t>
            </a:r>
            <a:r>
              <a:rPr lang="pt-PT" dirty="0" smtClean="0"/>
              <a:t>, ta</a:t>
            </a:r>
            <a:r>
              <a:rPr lang="pt-PT" b="1" dirty="0" smtClean="0"/>
              <a:t>m</a:t>
            </a:r>
            <a:r>
              <a:rPr lang="pt-PT" dirty="0" smtClean="0"/>
              <a:t> que até ao século XV era confundido com </a:t>
            </a:r>
            <a:r>
              <a:rPr lang="pt-PT" b="1" dirty="0" smtClean="0"/>
              <a:t>n</a:t>
            </a:r>
            <a:r>
              <a:rPr lang="pt-PT" dirty="0" smtClean="0"/>
              <a:t> final. </a:t>
            </a:r>
          </a:p>
        </p:txBody>
      </p:sp>
    </p:spTree>
    <p:extLst>
      <p:ext uri="{BB962C8B-B14F-4D97-AF65-F5344CB8AC3E}">
        <p14:creationId xmlns:p14="http://schemas.microsoft.com/office/powerpoint/2010/main" val="2361771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Confusão das grafias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t-PT" b="1" dirty="0"/>
              <a:t>H</a:t>
            </a:r>
            <a:endParaRPr lang="pt-PT" b="1" dirty="0" smtClean="0"/>
          </a:p>
          <a:p>
            <a:pPr algn="just"/>
            <a:r>
              <a:rPr lang="pt-PT" dirty="0" smtClean="0"/>
              <a:t>Usada para marcar o hiato entre duas vogais diferentes</a:t>
            </a:r>
            <a:r>
              <a:rPr lang="pt-PT" i="1" dirty="0" smtClean="0"/>
              <a:t>: po</a:t>
            </a:r>
            <a:r>
              <a:rPr lang="pt-PT" b="1" i="1" dirty="0" smtClean="0"/>
              <a:t>h</a:t>
            </a:r>
            <a:r>
              <a:rPr lang="pt-PT" i="1" dirty="0" smtClean="0"/>
              <a:t>er/por/poer, ma</a:t>
            </a:r>
            <a:r>
              <a:rPr lang="pt-PT" b="1" i="1" dirty="0" smtClean="0"/>
              <a:t>h</a:t>
            </a:r>
            <a:r>
              <a:rPr lang="pt-PT" i="1" dirty="0" smtClean="0"/>
              <a:t>o/mão, sa</a:t>
            </a:r>
            <a:r>
              <a:rPr lang="pt-PT" b="1" i="1" dirty="0" smtClean="0"/>
              <a:t>h</a:t>
            </a:r>
            <a:r>
              <a:rPr lang="pt-PT" i="1" dirty="0"/>
              <a:t>i</a:t>
            </a:r>
            <a:r>
              <a:rPr lang="pt-PT" i="1" dirty="0" smtClean="0"/>
              <a:t>da/saída (eliminado apenas pela nova ortografia).</a:t>
            </a:r>
          </a:p>
          <a:p>
            <a:pPr algn="just"/>
            <a:r>
              <a:rPr lang="pt-PT" dirty="0" smtClean="0"/>
              <a:t>Usada antes de vogais iniciais, para indicar o hiato com a vogal final da palavra precedente, depois regular em todos os casos</a:t>
            </a:r>
            <a:r>
              <a:rPr lang="pt-PT" i="1" dirty="0" smtClean="0"/>
              <a:t>: </a:t>
            </a:r>
            <a:r>
              <a:rPr lang="pt-PT" b="1" i="1" dirty="0" smtClean="0"/>
              <a:t>h</a:t>
            </a:r>
            <a:r>
              <a:rPr lang="pt-PT" i="1" dirty="0" smtClean="0"/>
              <a:t>a/a; </a:t>
            </a:r>
            <a:r>
              <a:rPr lang="pt-PT" b="1" i="1" dirty="0" smtClean="0"/>
              <a:t>h</a:t>
            </a:r>
            <a:r>
              <a:rPr lang="pt-PT" i="1" dirty="0" smtClean="0"/>
              <a:t>i/i/y; </a:t>
            </a:r>
            <a:r>
              <a:rPr lang="pt-PT" b="1" i="1" dirty="0" smtClean="0"/>
              <a:t>h</a:t>
            </a:r>
            <a:r>
              <a:rPr lang="pt-PT" i="1" dirty="0" smtClean="0"/>
              <a:t>ir/ir, </a:t>
            </a:r>
            <a:r>
              <a:rPr lang="pt-PT" b="1" i="1" dirty="0" smtClean="0"/>
              <a:t>h</a:t>
            </a:r>
            <a:r>
              <a:rPr lang="pt-PT" i="1" dirty="0" smtClean="0"/>
              <a:t>ordenar/ordenar; </a:t>
            </a:r>
            <a:r>
              <a:rPr lang="pt-PT" b="1" i="1" dirty="0" smtClean="0"/>
              <a:t>h</a:t>
            </a:r>
            <a:r>
              <a:rPr lang="pt-PT" i="1" dirty="0" smtClean="0"/>
              <a:t>onde/onde; </a:t>
            </a:r>
            <a:r>
              <a:rPr lang="pt-PT" b="1" i="1" dirty="0" smtClean="0"/>
              <a:t>h</a:t>
            </a:r>
            <a:r>
              <a:rPr lang="pt-PT" i="1" dirty="0" smtClean="0"/>
              <a:t>u/u; </a:t>
            </a:r>
            <a:r>
              <a:rPr lang="pt-PT" b="1" i="1" dirty="0" smtClean="0"/>
              <a:t>h</a:t>
            </a:r>
            <a:r>
              <a:rPr lang="pt-PT" i="1" dirty="0" smtClean="0"/>
              <a:t>um/um; </a:t>
            </a:r>
            <a:r>
              <a:rPr lang="pt-PT" b="1" i="1" dirty="0" smtClean="0"/>
              <a:t>h</a:t>
            </a:r>
            <a:r>
              <a:rPr lang="pt-PT" i="1" dirty="0" smtClean="0"/>
              <a:t>usar/usar, </a:t>
            </a:r>
            <a:r>
              <a:rPr lang="pt-PT" b="1" i="1" dirty="0" smtClean="0"/>
              <a:t>h</a:t>
            </a:r>
            <a:r>
              <a:rPr lang="pt-PT" i="1" dirty="0" smtClean="0"/>
              <a:t>e/é;</a:t>
            </a:r>
          </a:p>
          <a:p>
            <a:pPr algn="just"/>
            <a:r>
              <a:rPr lang="pt-PT" dirty="0" smtClean="0"/>
              <a:t>O</a:t>
            </a:r>
            <a:r>
              <a:rPr lang="pt-PT" i="1" dirty="0" smtClean="0"/>
              <a:t> h </a:t>
            </a:r>
            <a:r>
              <a:rPr lang="pt-PT" dirty="0" smtClean="0"/>
              <a:t>às vezes era usado na palavra </a:t>
            </a:r>
            <a:r>
              <a:rPr lang="pt-PT" i="1" dirty="0" smtClean="0"/>
              <a:t>alg</a:t>
            </a:r>
            <a:r>
              <a:rPr lang="pt-PT" b="1" i="1" dirty="0" smtClean="0"/>
              <a:t>h</a:t>
            </a:r>
            <a:r>
              <a:rPr lang="pt-PT" i="1" dirty="0" smtClean="0"/>
              <a:t>um</a:t>
            </a:r>
            <a:r>
              <a:rPr lang="pt-PT" dirty="0" smtClean="0"/>
              <a:t>, por imitação com </a:t>
            </a:r>
            <a:r>
              <a:rPr lang="pt-PT" b="1" i="1" dirty="0" smtClean="0"/>
              <a:t>h</a:t>
            </a:r>
            <a:r>
              <a:rPr lang="pt-PT" i="1" dirty="0" smtClean="0"/>
              <a:t>uum</a:t>
            </a:r>
            <a:r>
              <a:rPr lang="pt-PT" dirty="0" smtClean="0"/>
              <a:t>.</a:t>
            </a:r>
          </a:p>
          <a:p>
            <a:pPr algn="just"/>
            <a:r>
              <a:rPr lang="pt-PT" i="1" dirty="0" smtClean="0"/>
              <a:t>Usada por regressão: t</a:t>
            </a:r>
            <a:r>
              <a:rPr lang="pt-PT" b="1" i="1" dirty="0" smtClean="0"/>
              <a:t>h</a:t>
            </a:r>
            <a:r>
              <a:rPr lang="pt-PT" i="1" dirty="0" smtClean="0"/>
              <a:t>emor/temor, t</a:t>
            </a:r>
            <a:r>
              <a:rPr lang="pt-PT" b="1" i="1" dirty="0" smtClean="0"/>
              <a:t>h</a:t>
            </a:r>
            <a:r>
              <a:rPr lang="pt-PT" i="1" dirty="0" smtClean="0"/>
              <a:t>eudo/teúdo</a:t>
            </a:r>
          </a:p>
          <a:p>
            <a:pPr algn="just"/>
            <a:r>
              <a:rPr lang="pt-PT" i="1" dirty="0" smtClean="0"/>
              <a:t>Omitido  em grafis de palavras que o tinham em latim clássico: </a:t>
            </a:r>
            <a:r>
              <a:rPr lang="pt-PT" b="1" i="1" dirty="0" smtClean="0"/>
              <a:t>h</a:t>
            </a:r>
            <a:r>
              <a:rPr lang="pt-PT" i="1" dirty="0" smtClean="0"/>
              <a:t>omem/omem; </a:t>
            </a:r>
            <a:r>
              <a:rPr lang="pt-PT" b="1" i="1" dirty="0" smtClean="0"/>
              <a:t>h</a:t>
            </a:r>
            <a:r>
              <a:rPr lang="pt-PT" i="1" dirty="0" smtClean="0"/>
              <a:t>ouve/ouve;</a:t>
            </a:r>
          </a:p>
          <a:p>
            <a:pPr algn="just"/>
            <a:endParaRPr lang="pt-PT" i="1" dirty="0" smtClean="0"/>
          </a:p>
        </p:txBody>
      </p:sp>
    </p:spTree>
    <p:extLst>
      <p:ext uri="{BB962C8B-B14F-4D97-AF65-F5344CB8AC3E}">
        <p14:creationId xmlns:p14="http://schemas.microsoft.com/office/powerpoint/2010/main" val="21625444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Confusão das grafias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t-PT" b="1" dirty="0" smtClean="0"/>
              <a:t>L nas palatais LH e NH</a:t>
            </a:r>
          </a:p>
          <a:p>
            <a:pPr marL="0" indent="0" algn="ctr">
              <a:buNone/>
            </a:pPr>
            <a:r>
              <a:rPr lang="pt-PT" b="1" dirty="0" smtClean="0"/>
              <a:t>NI, N, NN  representavam  o som </a:t>
            </a:r>
            <a:r>
              <a:rPr lang="pt-PT" b="1" dirty="0" smtClean="0">
                <a:latin typeface="Times New Roman"/>
                <a:cs typeface="Times New Roman"/>
              </a:rPr>
              <a:t>[ɳ]</a:t>
            </a:r>
            <a:endParaRPr lang="pt-PT" b="1" dirty="0" smtClean="0"/>
          </a:p>
          <a:p>
            <a:pPr marL="0" indent="0" algn="ctr">
              <a:buNone/>
            </a:pPr>
            <a:r>
              <a:rPr lang="pt-PT" b="1" dirty="0" smtClean="0"/>
              <a:t>LI, L, LL representavam o som </a:t>
            </a:r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>
                <a:latin typeface="Times New Roman"/>
                <a:cs typeface="Times New Roman"/>
              </a:rPr>
              <a:t>ʎ</a:t>
            </a:r>
            <a:r>
              <a:rPr lang="pt-PT" b="1" dirty="0" smtClean="0">
                <a:latin typeface="Times New Roman"/>
                <a:cs typeface="Times New Roman"/>
              </a:rPr>
              <a:t>]</a:t>
            </a:r>
          </a:p>
          <a:p>
            <a:pPr marL="0" indent="0">
              <a:buNone/>
            </a:pPr>
            <a:endParaRPr lang="pt-PT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pt-PT" b="1" dirty="0" smtClean="0">
                <a:latin typeface="Times New Roman"/>
                <a:cs typeface="Times New Roman"/>
              </a:rPr>
              <a:t>NN, LL </a:t>
            </a:r>
            <a:r>
              <a:rPr lang="pt-PT" dirty="0" smtClean="0">
                <a:latin typeface="Times New Roman"/>
                <a:cs typeface="Times New Roman"/>
              </a:rPr>
              <a:t>vieram de Espanha, através da Galiza e são particularmente comuns no Cancioneiro de Ajuda. </a:t>
            </a:r>
          </a:p>
          <a:p>
            <a:pPr marL="0" indent="0">
              <a:buNone/>
            </a:pPr>
            <a:endParaRPr lang="pt-PT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pt-PT" dirty="0" smtClean="0">
                <a:latin typeface="Times New Roman"/>
                <a:cs typeface="Times New Roman"/>
              </a:rPr>
              <a:t>LH e NH  (segundo Pedro A.d´Azevedo) ocorrem pela primeira vez num documento </a:t>
            </a:r>
            <a:r>
              <a:rPr lang="pt-PT" b="1" dirty="0" smtClean="0">
                <a:latin typeface="Times New Roman"/>
                <a:cs typeface="Times New Roman"/>
              </a:rPr>
              <a:t>1269</a:t>
            </a:r>
            <a:r>
              <a:rPr lang="pt-PT" dirty="0" smtClean="0">
                <a:latin typeface="Times New Roman"/>
                <a:cs typeface="Times New Roman"/>
              </a:rPr>
              <a:t> (</a:t>
            </a:r>
            <a:r>
              <a:rPr lang="pt-PT" b="1" dirty="0" smtClean="0">
                <a:latin typeface="Times New Roman"/>
                <a:cs typeface="Times New Roman"/>
              </a:rPr>
              <a:t>lh)</a:t>
            </a:r>
            <a:r>
              <a:rPr lang="pt-PT" dirty="0" smtClean="0">
                <a:latin typeface="Times New Roman"/>
                <a:cs typeface="Times New Roman"/>
              </a:rPr>
              <a:t>  e de </a:t>
            </a:r>
            <a:r>
              <a:rPr lang="pt-PT" b="1" dirty="0" smtClean="0">
                <a:latin typeface="Times New Roman"/>
                <a:cs typeface="Times New Roman"/>
              </a:rPr>
              <a:t>1273</a:t>
            </a:r>
            <a:r>
              <a:rPr lang="pt-PT" dirty="0" smtClean="0">
                <a:latin typeface="Times New Roman"/>
                <a:cs typeface="Times New Roman"/>
              </a:rPr>
              <a:t> (</a:t>
            </a:r>
            <a:r>
              <a:rPr lang="pt-PT" b="1" dirty="0" smtClean="0">
                <a:latin typeface="Times New Roman"/>
                <a:cs typeface="Times New Roman"/>
              </a:rPr>
              <a:t>nh</a:t>
            </a:r>
            <a:r>
              <a:rPr lang="pt-PT" dirty="0" smtClean="0">
                <a:latin typeface="Times New Roman"/>
                <a:cs typeface="Times New Roman"/>
              </a:rPr>
              <a:t>). A origem  fala a favor do empréstimo provençal introduzido:</a:t>
            </a:r>
          </a:p>
          <a:p>
            <a:pPr marL="514350" indent="-514350">
              <a:buAutoNum type="arabicPeriod"/>
            </a:pPr>
            <a:r>
              <a:rPr lang="pt-PT" dirty="0">
                <a:latin typeface="Times New Roman"/>
                <a:cs typeface="Times New Roman"/>
              </a:rPr>
              <a:t>p</a:t>
            </a:r>
            <a:r>
              <a:rPr lang="pt-PT" dirty="0" smtClean="0">
                <a:latin typeface="Times New Roman"/>
                <a:cs typeface="Times New Roman"/>
              </a:rPr>
              <a:t>ela leitura de </a:t>
            </a:r>
            <a:r>
              <a:rPr lang="pt-PT" b="1" dirty="0" smtClean="0">
                <a:latin typeface="Times New Roman"/>
                <a:cs typeface="Times New Roman"/>
              </a:rPr>
              <a:t>poesias trovadorescas</a:t>
            </a:r>
            <a:r>
              <a:rPr lang="pt-PT" dirty="0" smtClean="0">
                <a:latin typeface="Times New Roman"/>
                <a:cs typeface="Times New Roman"/>
              </a:rPr>
              <a:t>;</a:t>
            </a:r>
          </a:p>
          <a:p>
            <a:pPr marL="514350" indent="-514350">
              <a:buAutoNum type="arabicPeriod"/>
            </a:pPr>
            <a:r>
              <a:rPr lang="pt-PT" dirty="0">
                <a:latin typeface="Times New Roman"/>
                <a:cs typeface="Times New Roman"/>
              </a:rPr>
              <a:t>p</a:t>
            </a:r>
            <a:r>
              <a:rPr lang="pt-PT" dirty="0" smtClean="0">
                <a:latin typeface="Times New Roman"/>
                <a:cs typeface="Times New Roman"/>
              </a:rPr>
              <a:t>elo trabalho dos secretários dos </a:t>
            </a:r>
            <a:r>
              <a:rPr lang="pt-PT" b="1" dirty="0" smtClean="0">
                <a:latin typeface="Times New Roman"/>
                <a:cs typeface="Times New Roman"/>
              </a:rPr>
              <a:t>prelados franceses </a:t>
            </a:r>
            <a:r>
              <a:rPr lang="pt-PT" dirty="0" smtClean="0">
                <a:latin typeface="Times New Roman"/>
                <a:cs typeface="Times New Roman"/>
              </a:rPr>
              <a:t>que ocupavam muitas sés em Portugal nos séculos XII e XIII</a:t>
            </a:r>
          </a:p>
          <a:p>
            <a:pPr marL="514350" indent="-514350">
              <a:buAutoNum type="arabicPeriod"/>
            </a:pPr>
            <a:r>
              <a:rPr lang="pt-PT" dirty="0">
                <a:latin typeface="Times New Roman"/>
                <a:cs typeface="Times New Roman"/>
              </a:rPr>
              <a:t>p</a:t>
            </a:r>
            <a:r>
              <a:rPr lang="pt-PT" dirty="0" smtClean="0">
                <a:latin typeface="Times New Roman"/>
                <a:cs typeface="Times New Roman"/>
              </a:rPr>
              <a:t>elo trabalho de reoranização da chancelaria de </a:t>
            </a:r>
            <a:r>
              <a:rPr lang="pt-PT" b="1" dirty="0" smtClean="0">
                <a:latin typeface="Times New Roman"/>
                <a:cs typeface="Times New Roman"/>
              </a:rPr>
              <a:t>Agonso III </a:t>
            </a:r>
            <a:r>
              <a:rPr lang="pt-PT" dirty="0" smtClean="0">
                <a:latin typeface="Times New Roman"/>
                <a:cs typeface="Times New Roman"/>
              </a:rPr>
              <a:t>ou D</a:t>
            </a:r>
            <a:r>
              <a:rPr lang="pt-PT" b="1" dirty="0" smtClean="0">
                <a:latin typeface="Times New Roman"/>
                <a:cs typeface="Times New Roman"/>
              </a:rPr>
              <a:t>.Dinis </a:t>
            </a:r>
            <a:r>
              <a:rPr lang="pt-PT" dirty="0" smtClean="0">
                <a:latin typeface="Times New Roman"/>
                <a:cs typeface="Times New Roman"/>
              </a:rPr>
              <a:t>por </a:t>
            </a:r>
            <a:r>
              <a:rPr lang="pt-PT" b="1" dirty="0" smtClean="0">
                <a:latin typeface="Times New Roman"/>
                <a:cs typeface="Times New Roman"/>
              </a:rPr>
              <a:t>escrivães franceses </a:t>
            </a:r>
            <a:r>
              <a:rPr lang="pt-PT" dirty="0" smtClean="0">
                <a:latin typeface="Times New Roman"/>
                <a:cs typeface="Times New Roman"/>
              </a:rPr>
              <a:t>entre os anos 1270.1280.</a:t>
            </a:r>
          </a:p>
        </p:txBody>
      </p:sp>
    </p:spTree>
    <p:extLst>
      <p:ext uri="{BB962C8B-B14F-4D97-AF65-F5344CB8AC3E}">
        <p14:creationId xmlns:p14="http://schemas.microsoft.com/office/powerpoint/2010/main" val="4109803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Confusão das grafias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t-PT" b="1" dirty="0" smtClean="0"/>
              <a:t>P</a:t>
            </a:r>
            <a:r>
              <a:rPr lang="pt-PT" dirty="0" smtClean="0"/>
              <a:t> ortográfico intruso</a:t>
            </a:r>
          </a:p>
          <a:p>
            <a:pPr marL="0" indent="0" algn="ctr">
              <a:buNone/>
            </a:pPr>
            <a:r>
              <a:rPr lang="pt-PT" dirty="0" smtClean="0"/>
              <a:t>entre </a:t>
            </a:r>
            <a:r>
              <a:rPr lang="pt-PT" b="1" i="1" dirty="0" smtClean="0"/>
              <a:t>m</a:t>
            </a:r>
            <a:r>
              <a:rPr lang="pt-PT" dirty="0" smtClean="0"/>
              <a:t> e </a:t>
            </a:r>
            <a:r>
              <a:rPr lang="pt-PT" b="1" i="1" dirty="0" smtClean="0"/>
              <a:t>n</a:t>
            </a:r>
            <a:r>
              <a:rPr lang="pt-PT" dirty="0" smtClean="0"/>
              <a:t> – preservava o som de ambas as consoantes nasais: </a:t>
            </a:r>
          </a:p>
          <a:p>
            <a:pPr marL="0" indent="0" algn="ctr">
              <a:buNone/>
            </a:pPr>
            <a:r>
              <a:rPr lang="pt-PT" i="1" dirty="0" smtClean="0"/>
              <a:t>Exemplificação: </a:t>
            </a:r>
          </a:p>
          <a:p>
            <a:pPr marL="0" indent="0" algn="ctr">
              <a:buNone/>
            </a:pPr>
            <a:r>
              <a:rPr lang="pt-PT" i="1" dirty="0" smtClean="0"/>
              <a:t>solem</a:t>
            </a:r>
            <a:r>
              <a:rPr lang="pt-PT" b="1" i="1" dirty="0" smtClean="0"/>
              <a:t>p</a:t>
            </a:r>
            <a:r>
              <a:rPr lang="pt-PT" i="1" dirty="0" smtClean="0"/>
              <a:t>nemente, dam</a:t>
            </a:r>
            <a:r>
              <a:rPr lang="pt-PT" b="1" i="1" dirty="0" smtClean="0"/>
              <a:t>p</a:t>
            </a:r>
            <a:r>
              <a:rPr lang="pt-PT" i="1" dirty="0" smtClean="0"/>
              <a:t>no</a:t>
            </a:r>
          </a:p>
          <a:p>
            <a:pPr marL="0" indent="0" algn="ctr">
              <a:buNone/>
            </a:pPr>
            <a:endParaRPr lang="pt-PT" dirty="0" smtClean="0"/>
          </a:p>
          <a:p>
            <a:pPr marL="0" indent="0" algn="just">
              <a:buNone/>
            </a:pPr>
            <a:r>
              <a:rPr lang="pt-PT" dirty="0" smtClean="0"/>
              <a:t>Este </a:t>
            </a:r>
            <a:r>
              <a:rPr lang="pt-PT" b="1" dirty="0" smtClean="0"/>
              <a:t>p</a:t>
            </a:r>
            <a:r>
              <a:rPr lang="pt-PT" dirty="0" smtClean="0"/>
              <a:t> não tinha </a:t>
            </a:r>
            <a:r>
              <a:rPr lang="pt-PT" b="1" dirty="0" smtClean="0"/>
              <a:t>nenhum valor fonético </a:t>
            </a:r>
            <a:r>
              <a:rPr lang="pt-PT" dirty="0" smtClean="0"/>
              <a:t>– em algumas palavras, por isso, era </a:t>
            </a:r>
            <a:r>
              <a:rPr lang="pt-PT" b="1" dirty="0" smtClean="0"/>
              <a:t>mal colocado</a:t>
            </a:r>
            <a:r>
              <a:rPr lang="pt-PT" dirty="0" smtClean="0"/>
              <a:t>: com</a:t>
            </a:r>
            <a:r>
              <a:rPr lang="pt-PT" b="1" dirty="0" smtClean="0"/>
              <a:t>p</a:t>
            </a:r>
            <a:r>
              <a:rPr lang="pt-PT" dirty="0" smtClean="0"/>
              <a:t>denar,  sole</a:t>
            </a:r>
            <a:r>
              <a:rPr lang="pt-PT" b="1" dirty="0" smtClean="0"/>
              <a:t>p</a:t>
            </a:r>
            <a:r>
              <a:rPr lang="pt-PT" dirty="0" smtClean="0"/>
              <a:t>nemente, escre</a:t>
            </a:r>
            <a:r>
              <a:rPr lang="pt-PT" b="1" dirty="0" smtClean="0"/>
              <a:t>p</a:t>
            </a:r>
            <a:r>
              <a:rPr lang="pt-PT" dirty="0" smtClean="0"/>
              <a:t>ver, esc</a:t>
            </a:r>
            <a:r>
              <a:rPr lang="pt-PT" b="1" dirty="0" smtClean="0"/>
              <a:t>p</a:t>
            </a:r>
            <a:r>
              <a:rPr lang="pt-PT" dirty="0" smtClean="0"/>
              <a:t>rito (talvez influenciado pela forma latina: </a:t>
            </a:r>
            <a:r>
              <a:rPr lang="pt-PT" i="1" dirty="0" smtClean="0"/>
              <a:t>srci</a:t>
            </a:r>
            <a:r>
              <a:rPr lang="pt-PT" b="1" i="1" dirty="0" smtClean="0"/>
              <a:t>p</a:t>
            </a:r>
            <a:r>
              <a:rPr lang="pt-PT" i="1" dirty="0" smtClean="0"/>
              <a:t>si, scri</a:t>
            </a:r>
            <a:r>
              <a:rPr lang="pt-PT" b="1" i="1" dirty="0" smtClean="0"/>
              <a:t>p</a:t>
            </a:r>
            <a:r>
              <a:rPr lang="pt-PT" i="1" dirty="0" smtClean="0"/>
              <a:t>tums</a:t>
            </a:r>
            <a:r>
              <a:rPr lang="pt-PT" dirty="0" smtClean="0"/>
              <a:t>) etc. Raramente, o </a:t>
            </a:r>
            <a:r>
              <a:rPr lang="pt-PT" b="1" dirty="0" smtClean="0"/>
              <a:t>p</a:t>
            </a:r>
            <a:r>
              <a:rPr lang="pt-PT" dirty="0" smtClean="0"/>
              <a:t> tomou o lugar do </a:t>
            </a:r>
            <a:r>
              <a:rPr lang="pt-PT" b="1" dirty="0" smtClean="0"/>
              <a:t>c</a:t>
            </a:r>
            <a:r>
              <a:rPr lang="pt-PT" dirty="0" smtClean="0"/>
              <a:t>: </a:t>
            </a:r>
            <a:r>
              <a:rPr lang="pt-PT" i="1" dirty="0" smtClean="0"/>
              <a:t>es</a:t>
            </a:r>
            <a:r>
              <a:rPr lang="pt-PT" b="1" i="1" dirty="0" smtClean="0"/>
              <a:t>p</a:t>
            </a:r>
            <a:r>
              <a:rPr lang="pt-PT" i="1" dirty="0" smtClean="0"/>
              <a:t>rever, es</a:t>
            </a:r>
            <a:r>
              <a:rPr lang="pt-PT" b="1" i="1" dirty="0" smtClean="0"/>
              <a:t>p</a:t>
            </a:r>
            <a:r>
              <a:rPr lang="pt-PT" i="1" dirty="0" smtClean="0"/>
              <a:t>rito</a:t>
            </a:r>
            <a:r>
              <a:rPr lang="pt-PT" dirty="0" smtClean="0"/>
              <a:t>.</a:t>
            </a:r>
          </a:p>
          <a:p>
            <a:pPr marL="0" indent="0" algn="just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431855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Confusão das grafias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PT" b="1" dirty="0" smtClean="0"/>
              <a:t>	VOGAIS DUPLAS </a:t>
            </a:r>
            <a:r>
              <a:rPr lang="pt-PT" dirty="0" smtClean="0"/>
              <a:t>desenvolveram-se: </a:t>
            </a:r>
          </a:p>
          <a:p>
            <a:r>
              <a:rPr lang="pt-PT" dirty="0" smtClean="0"/>
              <a:t>Pela queda de uma consoante intervocálica: </a:t>
            </a:r>
          </a:p>
          <a:p>
            <a:pPr lvl="1"/>
            <a:r>
              <a:rPr lang="pt-PT" dirty="0" smtClean="0"/>
              <a:t>populum = poboo; credit=cree.</a:t>
            </a:r>
          </a:p>
          <a:p>
            <a:r>
              <a:rPr lang="pt-PT" dirty="0" smtClean="0"/>
              <a:t>Em lugar de uma vogal simples para indicar </a:t>
            </a:r>
            <a:r>
              <a:rPr lang="pt-PT" b="1" dirty="0" smtClean="0"/>
              <a:t>nasalização</a:t>
            </a:r>
            <a:r>
              <a:rPr lang="pt-PT" dirty="0" smtClean="0"/>
              <a:t> ou, talvez, o </a:t>
            </a:r>
            <a:r>
              <a:rPr lang="pt-PT" b="1" dirty="0" smtClean="0"/>
              <a:t>alongamento</a:t>
            </a:r>
            <a:r>
              <a:rPr lang="pt-PT" dirty="0" smtClean="0"/>
              <a:t> da vogal nasalizada: </a:t>
            </a:r>
          </a:p>
          <a:p>
            <a:pPr lvl="1"/>
            <a:r>
              <a:rPr lang="pt-PT" dirty="0" smtClean="0"/>
              <a:t>co</a:t>
            </a:r>
            <a:r>
              <a:rPr lang="pt-PT" b="1" dirty="0" smtClean="0"/>
              <a:t>mp</a:t>
            </a:r>
            <a:r>
              <a:rPr lang="pt-PT" dirty="0" smtClean="0"/>
              <a:t>utare=co</a:t>
            </a:r>
            <a:r>
              <a:rPr lang="pt-PT" b="1" dirty="0" smtClean="0"/>
              <a:t>mp</a:t>
            </a:r>
            <a:r>
              <a:rPr lang="pt-PT" strike="sngStrike" dirty="0" smtClean="0"/>
              <a:t>u</a:t>
            </a:r>
            <a:r>
              <a:rPr lang="pt-PT" b="1" dirty="0" smtClean="0"/>
              <a:t>t</a:t>
            </a:r>
            <a:r>
              <a:rPr lang="pt-PT" dirty="0" smtClean="0"/>
              <a:t>are </a:t>
            </a:r>
            <a:r>
              <a:rPr lang="pt-PT" dirty="0" smtClean="0"/>
              <a:t>(mpt=mt=nt)</a:t>
            </a:r>
            <a:r>
              <a:rPr lang="pt-PT" dirty="0" smtClean="0"/>
              <a:t>= c</a:t>
            </a:r>
            <a:r>
              <a:rPr lang="pt-PT" b="1" dirty="0" smtClean="0"/>
              <a:t>on</a:t>
            </a:r>
            <a:r>
              <a:rPr lang="pt-PT" dirty="0" smtClean="0"/>
              <a:t>tar = c</a:t>
            </a:r>
            <a:r>
              <a:rPr lang="pt-PT" b="1" dirty="0" smtClean="0"/>
              <a:t>oo</a:t>
            </a:r>
            <a:r>
              <a:rPr lang="pt-PT" dirty="0" smtClean="0"/>
              <a:t>ntar</a:t>
            </a:r>
          </a:p>
          <a:p>
            <a:pPr lvl="1"/>
            <a:r>
              <a:rPr lang="pt-PT" dirty="0" smtClean="0"/>
              <a:t>sentíre= seentir; </a:t>
            </a:r>
          </a:p>
          <a:p>
            <a:r>
              <a:rPr lang="pt-PT" dirty="0" smtClean="0"/>
              <a:t>Pela queda do n intervocálico: </a:t>
            </a:r>
          </a:p>
          <a:p>
            <a:pPr lvl="1"/>
            <a:r>
              <a:rPr lang="pt-PT" dirty="0" smtClean="0"/>
              <a:t>l</a:t>
            </a:r>
            <a:r>
              <a:rPr lang="pt-PT" b="1" dirty="0" smtClean="0"/>
              <a:t>e</a:t>
            </a:r>
            <a:r>
              <a:rPr lang="pt-PT" dirty="0" smtClean="0"/>
              <a:t>o</a:t>
            </a:r>
            <a:r>
              <a:rPr lang="pt-PT" b="1" dirty="0" smtClean="0"/>
              <a:t>n</a:t>
            </a:r>
            <a:r>
              <a:rPr lang="pt-PT" dirty="0" smtClean="0"/>
              <a:t>es =lioes=liooes; </a:t>
            </a:r>
          </a:p>
          <a:p>
            <a:pPr lvl="1"/>
            <a:r>
              <a:rPr lang="pt-PT" dirty="0" smtClean="0"/>
              <a:t>manum=ma-o, maão</a:t>
            </a:r>
          </a:p>
          <a:p>
            <a:r>
              <a:rPr lang="pt-PT" dirty="0" smtClean="0"/>
              <a:t>Em vez de tónicas simples após a queda de outras consoantes intervocálicas: </a:t>
            </a:r>
          </a:p>
          <a:p>
            <a:pPr lvl="1"/>
            <a:r>
              <a:rPr lang="pt-PT" dirty="0" smtClean="0"/>
              <a:t>mandate= mandade=mandae=mandaae</a:t>
            </a:r>
          </a:p>
          <a:p>
            <a:pPr lvl="1"/>
            <a:r>
              <a:rPr lang="pt-PT" dirty="0" smtClean="0"/>
              <a:t>qualis=quales=quaes=quaaes</a:t>
            </a:r>
          </a:p>
        </p:txBody>
      </p:sp>
    </p:spTree>
    <p:extLst>
      <p:ext uri="{BB962C8B-B14F-4D97-AF65-F5344CB8AC3E}">
        <p14:creationId xmlns:p14="http://schemas.microsoft.com/office/powerpoint/2010/main" val="17686910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Confusão das grafias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PT" b="1" dirty="0" smtClean="0"/>
              <a:t>VOGAIS DUPLAS </a:t>
            </a:r>
          </a:p>
          <a:p>
            <a:r>
              <a:rPr lang="pt-PT" dirty="0" smtClean="0"/>
              <a:t>desenvolveram-se</a:t>
            </a:r>
            <a:r>
              <a:rPr lang="cs-CZ" dirty="0" smtClean="0"/>
              <a:t>,  </a:t>
            </a:r>
            <a:r>
              <a:rPr lang="pt-PT" dirty="0" smtClean="0"/>
              <a:t>pressupostamente, também para indicar o acento de intensidade, o que foi provavelmente originado pelo facto de uma das vogais ser acentuada após a queda d euma consoante intervocálica: </a:t>
            </a:r>
          </a:p>
          <a:p>
            <a:pPr lvl="1"/>
            <a:r>
              <a:rPr lang="pt-PT" dirty="0" smtClean="0"/>
              <a:t>mand</a:t>
            </a:r>
            <a:r>
              <a:rPr lang="pt-PT" b="1" dirty="0" smtClean="0"/>
              <a:t>a</a:t>
            </a:r>
            <a:r>
              <a:rPr lang="pt-PT" dirty="0" smtClean="0"/>
              <a:t>te: mand</a:t>
            </a:r>
            <a:r>
              <a:rPr lang="pt-PT" b="1" u="sng" dirty="0" smtClean="0"/>
              <a:t>aa</a:t>
            </a:r>
            <a:r>
              <a:rPr lang="pt-PT" b="1" dirty="0" smtClean="0"/>
              <a:t>e</a:t>
            </a:r>
          </a:p>
          <a:p>
            <a:r>
              <a:rPr lang="pt-PT" dirty="0" smtClean="0"/>
              <a:t>foram usadas, a partir do século </a:t>
            </a:r>
            <a:r>
              <a:rPr lang="pt-PT" b="1" dirty="0" smtClean="0"/>
              <a:t>XVI</a:t>
            </a:r>
            <a:r>
              <a:rPr lang="pt-PT" dirty="0" smtClean="0"/>
              <a:t>, para indicar o </a:t>
            </a:r>
            <a:r>
              <a:rPr lang="pt-PT" b="1" dirty="0" smtClean="0"/>
              <a:t>som aberto </a:t>
            </a:r>
            <a:r>
              <a:rPr lang="pt-PT" dirty="0" smtClean="0"/>
              <a:t>de vogal </a:t>
            </a:r>
            <a:r>
              <a:rPr lang="pt-PT" b="1" dirty="0" smtClean="0"/>
              <a:t>(a,e,o) </a:t>
            </a:r>
            <a:r>
              <a:rPr lang="pt-PT" dirty="0" smtClean="0"/>
              <a:t>e fechado indicado por uma vogal simples.</a:t>
            </a:r>
          </a:p>
        </p:txBody>
      </p:sp>
    </p:spTree>
    <p:extLst>
      <p:ext uri="{BB962C8B-B14F-4D97-AF65-F5344CB8AC3E}">
        <p14:creationId xmlns:p14="http://schemas.microsoft.com/office/powerpoint/2010/main" val="26258397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Confusão das grafias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PT" b="1" dirty="0" smtClean="0"/>
              <a:t>CONSOANTES DUPLAS </a:t>
            </a:r>
          </a:p>
          <a:p>
            <a:pPr marL="0" indent="0" algn="ctr">
              <a:buNone/>
            </a:pPr>
            <a:endParaRPr lang="pt-PT" dirty="0" smtClean="0"/>
          </a:p>
          <a:p>
            <a:pPr marL="0" indent="0" algn="ctr">
              <a:buNone/>
            </a:pPr>
            <a:r>
              <a:rPr lang="pt-PT" dirty="0" smtClean="0"/>
              <a:t>As que existiram emlatim clássico não representavam sons longos. </a:t>
            </a:r>
          </a:p>
          <a:p>
            <a:pPr marL="0" indent="0" algn="ctr">
              <a:buNone/>
            </a:pPr>
            <a:r>
              <a:rPr lang="pt-PT" dirty="0" smtClean="0"/>
              <a:t>As únicas letras duplas intervocálicas que representavam sons diferentes eram </a:t>
            </a:r>
            <a:r>
              <a:rPr lang="pt-PT" b="1" i="1" dirty="0" smtClean="0"/>
              <a:t>ss</a:t>
            </a:r>
            <a:r>
              <a:rPr lang="pt-PT" dirty="0" smtClean="0"/>
              <a:t> e </a:t>
            </a:r>
            <a:r>
              <a:rPr lang="pt-PT" b="1" i="1" dirty="0" smtClean="0"/>
              <a:t>rr</a:t>
            </a:r>
            <a:r>
              <a:rPr lang="pt-PT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41381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Confusão das grafias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t-PT" b="1" dirty="0" smtClean="0"/>
              <a:t>CONSOANTES DUPLAS </a:t>
            </a:r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pt-PT" dirty="0" smtClean="0"/>
              <a:t>Existia também </a:t>
            </a:r>
            <a:r>
              <a:rPr lang="pt-PT" b="1" i="1" dirty="0" smtClean="0"/>
              <a:t>ff</a:t>
            </a:r>
            <a:r>
              <a:rPr lang="pt-PT" dirty="0" smtClean="0"/>
              <a:t> intervocálico  que se usava em vez de </a:t>
            </a:r>
            <a:r>
              <a:rPr lang="pt-PT" b="1" i="1" dirty="0" smtClean="0"/>
              <a:t>f</a:t>
            </a:r>
            <a:r>
              <a:rPr lang="pt-PT" dirty="0" smtClean="0"/>
              <a:t> simples intervocálico,para indicar  inconfundivelmente o som de </a:t>
            </a:r>
            <a:r>
              <a:rPr lang="pt-PT" b="1" i="1" dirty="0" smtClean="0"/>
              <a:t>f</a:t>
            </a:r>
            <a:r>
              <a:rPr lang="pt-PT" dirty="0" smtClean="0"/>
              <a:t>, já que o </a:t>
            </a:r>
            <a:r>
              <a:rPr lang="pt-PT" b="1" i="1" dirty="0" smtClean="0"/>
              <a:t>f</a:t>
            </a:r>
            <a:r>
              <a:rPr lang="pt-PT" dirty="0" smtClean="0"/>
              <a:t> simples intervocálico latino se tornou </a:t>
            </a:r>
            <a:r>
              <a:rPr lang="pt-PT" b="1" i="1" dirty="0" smtClean="0"/>
              <a:t>v</a:t>
            </a:r>
            <a:r>
              <a:rPr lang="pt-PT" dirty="0" smtClean="0"/>
              <a:t> em português e seria provavelmente pronunciado </a:t>
            </a:r>
            <a:r>
              <a:rPr lang="pt-PT" b="1" i="1" dirty="0" smtClean="0"/>
              <a:t>v</a:t>
            </a:r>
            <a:r>
              <a:rPr lang="pt-PT" dirty="0" smtClean="0"/>
              <a:t> no latim do tempo.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1381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ÍNDICE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endParaRPr lang="pt-PT" dirty="0"/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Confusão das grafias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Os monumentos linguísticos portugueses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O vocabulário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E-learning semana II/2</a:t>
            </a:r>
            <a:endParaRPr lang="cs-CZ" dirty="0" smtClean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212364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Confusão das grafias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b="1" dirty="0" smtClean="0"/>
              <a:t>CONSOANTES DUPLAS </a:t>
            </a:r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pt-PT" dirty="0" smtClean="0"/>
              <a:t>Muitas vezes, os escribas confundiam </a:t>
            </a:r>
            <a:r>
              <a:rPr lang="pt-PT" b="1" i="1" dirty="0" smtClean="0"/>
              <a:t>ss</a:t>
            </a:r>
            <a:r>
              <a:rPr lang="pt-PT" dirty="0" smtClean="0"/>
              <a:t> por </a:t>
            </a:r>
            <a:r>
              <a:rPr lang="pt-PT" b="1" i="1" dirty="0" smtClean="0"/>
              <a:t>s</a:t>
            </a:r>
            <a:r>
              <a:rPr lang="pt-PT" dirty="0" smtClean="0"/>
              <a:t>, e </a:t>
            </a:r>
            <a:r>
              <a:rPr lang="pt-PT" b="1" i="1" dirty="0" smtClean="0"/>
              <a:t>rr</a:t>
            </a:r>
            <a:r>
              <a:rPr lang="pt-PT" dirty="0" smtClean="0"/>
              <a:t> po </a:t>
            </a:r>
            <a:r>
              <a:rPr lang="pt-PT" b="1" i="1" dirty="0" smtClean="0"/>
              <a:t>r</a:t>
            </a:r>
            <a:r>
              <a:rPr lang="pt-PT" dirty="0" smtClean="0"/>
              <a:t>: (p.ex.corer/correr, dise/disse,etc.). Esta situação levou a um usos indiscrimiado as consoantes simples e duplas que não acarretavam diferenças de som: cavallo/cavalo, pallavra/palavra, etc.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13816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Confusão das grafias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t-PT" b="1" dirty="0" smtClean="0"/>
              <a:t>CONSOANTES DUPLAS </a:t>
            </a:r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pt-PT" dirty="0" smtClean="0"/>
              <a:t>Casos em que as consoantes duplas ocorriam em posição outra que não a intervocálica: </a:t>
            </a:r>
          </a:p>
          <a:p>
            <a:pPr marL="0" indent="0" algn="ctr">
              <a:buNone/>
            </a:pPr>
            <a:r>
              <a:rPr lang="pt-PT" b="1" dirty="0" smtClean="0"/>
              <a:t>Ff inicias </a:t>
            </a:r>
            <a:r>
              <a:rPr lang="pt-PT" dirty="0" smtClean="0"/>
              <a:t>ou </a:t>
            </a:r>
            <a:r>
              <a:rPr lang="pt-PT" b="1" dirty="0" smtClean="0"/>
              <a:t>depois de consoante</a:t>
            </a:r>
          </a:p>
          <a:p>
            <a:pPr marL="0" indent="0" algn="ctr">
              <a:buNone/>
            </a:pPr>
            <a:r>
              <a:rPr lang="pt-PT" b="1" dirty="0" smtClean="0"/>
              <a:t>Ff</a:t>
            </a:r>
            <a:r>
              <a:rPr lang="pt-PT" dirty="0" smtClean="0"/>
              <a:t>e/fé</a:t>
            </a:r>
          </a:p>
          <a:p>
            <a:pPr marL="0" indent="0" algn="ctr">
              <a:buNone/>
            </a:pPr>
            <a:r>
              <a:rPr lang="pt-PT" dirty="0" smtClean="0"/>
              <a:t>Con</a:t>
            </a:r>
            <a:r>
              <a:rPr lang="pt-PT" b="1" dirty="0" smtClean="0"/>
              <a:t>ff</a:t>
            </a:r>
            <a:r>
              <a:rPr lang="pt-PT" dirty="0" smtClean="0"/>
              <a:t>irmar/confirmar</a:t>
            </a:r>
          </a:p>
          <a:p>
            <a:pPr marL="0" indent="0" algn="ctr">
              <a:buNone/>
            </a:pPr>
            <a:r>
              <a:rPr lang="pt-PT" dirty="0" smtClean="0"/>
              <a:t>Usado por imitação dos ff em posição intervocálica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13816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Confusão das grafias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PT" b="1" dirty="0" smtClean="0"/>
              <a:t>CONSOANTES DUPLAS </a:t>
            </a:r>
            <a:endParaRPr lang="cs-CZ" b="1" dirty="0" smtClean="0"/>
          </a:p>
          <a:p>
            <a:pPr marL="0" indent="0" algn="ctr">
              <a:buNone/>
            </a:pPr>
            <a:r>
              <a:rPr lang="pt-PT" b="1" dirty="0" smtClean="0"/>
              <a:t>Ll </a:t>
            </a:r>
            <a:r>
              <a:rPr lang="pt-PT" dirty="0" smtClean="0"/>
              <a:t>inciciais: </a:t>
            </a:r>
            <a:r>
              <a:rPr lang="pt-PT" b="1" dirty="0" smtClean="0"/>
              <a:t>ll</a:t>
            </a:r>
            <a:r>
              <a:rPr lang="pt-PT" dirty="0" smtClean="0"/>
              <a:t>ãa/lã</a:t>
            </a:r>
          </a:p>
          <a:p>
            <a:pPr marL="0" indent="0" algn="ctr">
              <a:buNone/>
            </a:pPr>
            <a:r>
              <a:rPr lang="pt-PT" dirty="0" smtClean="0"/>
              <a:t>Pode talvez indicar um som </a:t>
            </a:r>
            <a:r>
              <a:rPr lang="pt-PT" b="1" dirty="0" smtClean="0"/>
              <a:t>mais longo </a:t>
            </a:r>
            <a:r>
              <a:rPr lang="pt-PT" dirty="0" smtClean="0"/>
              <a:t>do que o l inicial simples, </a:t>
            </a:r>
            <a:r>
              <a:rPr lang="pt-PT" b="1" dirty="0" smtClean="0"/>
              <a:t>para evitar a queda do –l</a:t>
            </a:r>
            <a:r>
              <a:rPr lang="pt-PT" b="1" dirty="0" smtClean="0"/>
              <a:t> – </a:t>
            </a:r>
            <a:r>
              <a:rPr lang="pt-PT" dirty="0" smtClean="0"/>
              <a:t>quando a palavra em que ocorria se ligava com palavra precedente terminada por vogal, como se verificou no caso das formas contraídas do artigo com a preposição:</a:t>
            </a:r>
            <a:endParaRPr lang="pt-PT" dirty="0"/>
          </a:p>
          <a:p>
            <a:pPr marL="0" indent="0" algn="ctr">
              <a:buNone/>
            </a:pPr>
            <a:r>
              <a:rPr lang="pt-PT" i="1" dirty="0" smtClean="0"/>
              <a:t>de-illum</a:t>
            </a:r>
            <a:r>
              <a:rPr lang="pt-PT" dirty="0" smtClean="0"/>
              <a:t> = </a:t>
            </a:r>
            <a:r>
              <a:rPr lang="pt-PT" i="1" dirty="0" smtClean="0"/>
              <a:t>de lo </a:t>
            </a:r>
            <a:r>
              <a:rPr lang="pt-PT" dirty="0" smtClean="0"/>
              <a:t>= </a:t>
            </a:r>
            <a:r>
              <a:rPr lang="pt-PT" i="1" dirty="0" smtClean="0"/>
              <a:t>de-o</a:t>
            </a:r>
            <a:r>
              <a:rPr lang="pt-PT" dirty="0" smtClean="0"/>
              <a:t>  =  </a:t>
            </a:r>
            <a:r>
              <a:rPr lang="pt-PT" i="1" dirty="0" smtClean="0"/>
              <a:t>do</a:t>
            </a:r>
            <a:endParaRPr lang="cs-CZ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13816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Confusão das grafias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b="1" dirty="0" smtClean="0"/>
              <a:t>CONSOANTES DUPLAS </a:t>
            </a:r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pt-PT" b="1" i="1" dirty="0" smtClean="0"/>
              <a:t>Ll finais </a:t>
            </a:r>
            <a:r>
              <a:rPr lang="pt-PT" dirty="0" smtClean="0"/>
              <a:t>antes de consoante para indicar a </a:t>
            </a:r>
            <a:r>
              <a:rPr lang="pt-PT" b="1" dirty="0" smtClean="0"/>
              <a:t>natureza velar</a:t>
            </a:r>
            <a:r>
              <a:rPr lang="pt-PT" dirty="0" smtClean="0"/>
              <a:t>:  </a:t>
            </a:r>
          </a:p>
          <a:p>
            <a:pPr marL="0" indent="0" algn="ctr">
              <a:buNone/>
            </a:pPr>
            <a:r>
              <a:rPr lang="pt-PT" dirty="0" smtClean="0"/>
              <a:t>Morta</a:t>
            </a:r>
            <a:r>
              <a:rPr lang="pt-PT" b="1" dirty="0" smtClean="0"/>
              <a:t>ll</a:t>
            </a:r>
            <a:r>
              <a:rPr lang="pt-PT" dirty="0" smtClean="0"/>
              <a:t>/mortal, ma</a:t>
            </a:r>
            <a:r>
              <a:rPr lang="pt-PT" b="1" dirty="0" smtClean="0"/>
              <a:t>ll</a:t>
            </a:r>
            <a:r>
              <a:rPr lang="pt-PT" dirty="0" smtClean="0"/>
              <a:t>dade/maldade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13816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Confusão das grafias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b="1" dirty="0" smtClean="0"/>
              <a:t>CONSOANTES DUPLAS </a:t>
            </a:r>
            <a:endParaRPr lang="cs-CZ" b="1" dirty="0" smtClean="0"/>
          </a:p>
          <a:p>
            <a:pPr marL="0" indent="0" algn="ctr">
              <a:buNone/>
            </a:pPr>
            <a:r>
              <a:rPr lang="pt-PT" b="1" dirty="0" smtClean="0"/>
              <a:t>Rr</a:t>
            </a:r>
            <a:r>
              <a:rPr lang="pt-PT" dirty="0" smtClean="0"/>
              <a:t> inciciais</a:t>
            </a:r>
          </a:p>
          <a:p>
            <a:pPr marL="0" indent="0" algn="ctr">
              <a:buNone/>
            </a:pPr>
            <a:r>
              <a:rPr lang="pt-PT" b="1" dirty="0" smtClean="0"/>
              <a:t>rr</a:t>
            </a:r>
            <a:r>
              <a:rPr lang="pt-PT" dirty="0" smtClean="0"/>
              <a:t> antes e depois de </a:t>
            </a:r>
            <a:r>
              <a:rPr lang="pt-PT" b="1" i="1" dirty="0" smtClean="0"/>
              <a:t>l, n </a:t>
            </a:r>
            <a:r>
              <a:rPr lang="pt-PT" dirty="0" smtClean="0"/>
              <a:t>e depois de s: </a:t>
            </a:r>
          </a:p>
          <a:p>
            <a:pPr marL="0" indent="0" algn="ctr">
              <a:buNone/>
            </a:pPr>
            <a:r>
              <a:rPr lang="pt-PT" b="1" dirty="0" smtClean="0"/>
              <a:t>rr</a:t>
            </a:r>
            <a:r>
              <a:rPr lang="pt-PT" dirty="0" smtClean="0"/>
              <a:t>eter/reter </a:t>
            </a:r>
          </a:p>
          <a:p>
            <a:pPr marL="0" indent="0" algn="ctr">
              <a:buNone/>
            </a:pPr>
            <a:r>
              <a:rPr lang="pt-PT" dirty="0" smtClean="0"/>
              <a:t>Ca</a:t>
            </a:r>
            <a:r>
              <a:rPr lang="pt-PT" b="1" dirty="0" smtClean="0"/>
              <a:t>rr</a:t>
            </a:r>
            <a:r>
              <a:rPr lang="pt-PT" dirty="0" smtClean="0"/>
              <a:t>los/Carlos</a:t>
            </a:r>
          </a:p>
          <a:p>
            <a:pPr marL="0" indent="0" algn="ctr">
              <a:buNone/>
            </a:pPr>
            <a:r>
              <a:rPr lang="pt-PT" dirty="0" smtClean="0"/>
              <a:t>hon</a:t>
            </a:r>
            <a:r>
              <a:rPr lang="pt-PT" b="1" dirty="0" smtClean="0"/>
              <a:t>rr</a:t>
            </a:r>
            <a:r>
              <a:rPr lang="pt-PT" dirty="0" smtClean="0"/>
              <a:t>a/honra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13816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Confusão das grafias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pt-PT" b="1" dirty="0" smtClean="0"/>
              <a:t>CONSOANTES DUPLAS </a:t>
            </a:r>
          </a:p>
          <a:p>
            <a:pPr marL="0" indent="0" algn="ctr">
              <a:buNone/>
            </a:pPr>
            <a:endParaRPr lang="pt-PT" dirty="0"/>
          </a:p>
          <a:p>
            <a:pPr marL="0" indent="0" algn="ctr">
              <a:buNone/>
            </a:pPr>
            <a:r>
              <a:rPr lang="pt-PT" b="1" dirty="0" smtClean="0"/>
              <a:t>SS i</a:t>
            </a:r>
            <a:r>
              <a:rPr lang="pt-PT" dirty="0" smtClean="0"/>
              <a:t>niciais </a:t>
            </a:r>
          </a:p>
          <a:p>
            <a:pPr marL="0" indent="0" algn="ctr">
              <a:buNone/>
            </a:pPr>
            <a:r>
              <a:rPr lang="pt-PT" b="1" dirty="0" smtClean="0"/>
              <a:t>ss</a:t>
            </a:r>
            <a:r>
              <a:rPr lang="pt-PT" dirty="0" smtClean="0"/>
              <a:t> depois de consoante: </a:t>
            </a:r>
          </a:p>
          <a:p>
            <a:pPr marL="0" indent="0" algn="ctr">
              <a:buNone/>
            </a:pPr>
            <a:r>
              <a:rPr lang="pt-PT" b="1" dirty="0" smtClean="0"/>
              <a:t>Ss</a:t>
            </a:r>
            <a:r>
              <a:rPr lang="pt-PT" dirty="0" smtClean="0"/>
              <a:t>empre/smpre</a:t>
            </a:r>
          </a:p>
          <a:p>
            <a:pPr marL="0" indent="0" algn="ctr">
              <a:buNone/>
            </a:pPr>
            <a:r>
              <a:rPr lang="pt-PT" dirty="0" smtClean="0"/>
              <a:t>con</a:t>
            </a:r>
            <a:r>
              <a:rPr lang="pt-PT" b="1" dirty="0" smtClean="0"/>
              <a:t>ss</a:t>
            </a:r>
            <a:r>
              <a:rPr lang="pt-PT" dirty="0" smtClean="0"/>
              <a:t>elho/conselho</a:t>
            </a:r>
          </a:p>
          <a:p>
            <a:pPr marL="0" indent="0" algn="ctr">
              <a:buNone/>
            </a:pPr>
            <a:r>
              <a:rPr lang="pt-PT" dirty="0" smtClean="0"/>
              <a:t>conver</a:t>
            </a:r>
            <a:r>
              <a:rPr lang="pt-PT" b="1" dirty="0" smtClean="0"/>
              <a:t>ss</a:t>
            </a:r>
            <a:r>
              <a:rPr lang="pt-PT" dirty="0" smtClean="0"/>
              <a:t>ar/conversar</a:t>
            </a:r>
          </a:p>
          <a:p>
            <a:pPr marL="0" indent="0" algn="ctr">
              <a:buNone/>
            </a:pPr>
            <a:endParaRPr lang="pt-PT" dirty="0"/>
          </a:p>
          <a:p>
            <a:pPr marL="0" indent="0" algn="ctr">
              <a:buNone/>
            </a:pPr>
            <a:r>
              <a:rPr lang="pt-PT" dirty="0" smtClean="0"/>
              <a:t>Para indicar a </a:t>
            </a:r>
            <a:r>
              <a:rPr lang="pt-PT" b="1" dirty="0" smtClean="0"/>
              <a:t>propriedade surda do s</a:t>
            </a:r>
            <a:r>
              <a:rPr lang="pt-PT" dirty="0" smtClean="0"/>
              <a:t>, porque na posição intervocálica o </a:t>
            </a:r>
            <a:r>
              <a:rPr lang="pt-PT" b="1" dirty="0" smtClean="0"/>
              <a:t>s</a:t>
            </a:r>
            <a:r>
              <a:rPr lang="pt-PT" dirty="0" smtClean="0"/>
              <a:t> era </a:t>
            </a:r>
            <a:r>
              <a:rPr lang="pt-PT" b="1" dirty="0" smtClean="0"/>
              <a:t>sonoro</a:t>
            </a:r>
            <a:r>
              <a:rPr lang="pt-PT" dirty="0" smtClean="0"/>
              <a:t> e o </a:t>
            </a:r>
            <a:r>
              <a:rPr lang="pt-PT" b="1" dirty="0" smtClean="0"/>
              <a:t>ss</a:t>
            </a:r>
            <a:r>
              <a:rPr lang="pt-PT" dirty="0" smtClean="0"/>
              <a:t> era </a:t>
            </a:r>
            <a:r>
              <a:rPr lang="pt-PT" b="1" dirty="0" smtClean="0"/>
              <a:t>surdo</a:t>
            </a:r>
            <a:r>
              <a:rPr lang="pt-PT" dirty="0" smtClean="0"/>
              <a:t>.</a:t>
            </a:r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2047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 smtClean="0"/>
              <a:t>Os monumentos linguísticos portugueses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t-PT" dirty="0" smtClean="0"/>
          </a:p>
          <a:p>
            <a:pPr marL="0" indent="0" algn="ctr">
              <a:buNone/>
            </a:pPr>
            <a:endParaRPr lang="pt-PT" dirty="0"/>
          </a:p>
          <a:p>
            <a:pPr marL="0" indent="0" algn="ctr">
              <a:buNone/>
            </a:pPr>
            <a:r>
              <a:rPr lang="pt-PT" dirty="0" smtClean="0"/>
              <a:t>Referência bibliográfica</a:t>
            </a:r>
          </a:p>
          <a:p>
            <a:pPr marL="0" indent="0" algn="ctr">
              <a:buNone/>
            </a:pPr>
            <a:r>
              <a:rPr lang="pt-PT" b="1" dirty="0" smtClean="0"/>
              <a:t>Gramática do Português Antigo</a:t>
            </a:r>
          </a:p>
          <a:p>
            <a:pPr marL="0" indent="0" algn="ctr">
              <a:buNone/>
            </a:pPr>
            <a:r>
              <a:rPr lang="pt-PT" b="1" dirty="0" smtClean="0"/>
              <a:t>Joseph Huber</a:t>
            </a:r>
          </a:p>
          <a:p>
            <a:pPr marL="0" indent="0" algn="ctr">
              <a:buNone/>
            </a:pPr>
            <a:r>
              <a:rPr lang="pt-PT" b="1" dirty="0" smtClean="0"/>
              <a:t>Fundação Gulbenkian, 1986</a:t>
            </a:r>
          </a:p>
          <a:p>
            <a:pPr marL="0" indent="0" algn="ctr">
              <a:buNone/>
            </a:pPr>
            <a:r>
              <a:rPr lang="pt-PT" b="1" dirty="0" smtClean="0"/>
              <a:t>(k dispozici pouze u vyucujiciho)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82835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 smtClean="0"/>
              <a:t>Os monumentos linguísticos portugueses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 dirty="0" smtClean="0"/>
              <a:t>Do século </a:t>
            </a:r>
            <a:r>
              <a:rPr lang="pt-PT" b="1" dirty="0" smtClean="0"/>
              <a:t>IX</a:t>
            </a:r>
            <a:r>
              <a:rPr lang="pt-PT" dirty="0" smtClean="0"/>
              <a:t> até ao século </a:t>
            </a:r>
            <a:r>
              <a:rPr lang="pt-PT" b="1" dirty="0" smtClean="0"/>
              <a:t>XII</a:t>
            </a:r>
            <a:r>
              <a:rPr lang="pt-PT" dirty="0" smtClean="0"/>
              <a:t> conservou-se um grande número de </a:t>
            </a:r>
            <a:r>
              <a:rPr lang="pt-PT" b="1" dirty="0" smtClean="0"/>
              <a:t>documentos latinos </a:t>
            </a:r>
            <a:r>
              <a:rPr lang="pt-PT" dirty="0" smtClean="0"/>
              <a:t>de Portugal em que aparecem </a:t>
            </a:r>
            <a:r>
              <a:rPr lang="pt-PT" b="1" dirty="0" smtClean="0"/>
              <a:t>palavras porquguesas</a:t>
            </a:r>
            <a:r>
              <a:rPr lang="pt-PT" dirty="0" smtClean="0"/>
              <a:t> em grafia latinizante. Consistuem </a:t>
            </a:r>
            <a:r>
              <a:rPr lang="pt-PT" b="1" dirty="0" smtClean="0"/>
              <a:t>os primeiros vestígios </a:t>
            </a:r>
            <a:r>
              <a:rPr lang="pt-PT" dirty="0" smtClean="0"/>
              <a:t>da língua portuguesa. </a:t>
            </a:r>
          </a:p>
          <a:p>
            <a:pPr algn="just"/>
            <a:r>
              <a:rPr lang="pt-PT" dirty="0" smtClean="0"/>
              <a:t> </a:t>
            </a:r>
            <a:r>
              <a:rPr lang="pt-PT" b="1" dirty="0" smtClean="0"/>
              <a:t>Portugaliae Monumenta Historica (diplomata et Chartae) </a:t>
            </a:r>
            <a:r>
              <a:rPr lang="pt-PT" dirty="0" smtClean="0"/>
              <a:t>contêm </a:t>
            </a:r>
            <a:r>
              <a:rPr lang="pt-PT" b="1" dirty="0" smtClean="0"/>
              <a:t>952</a:t>
            </a:r>
            <a:r>
              <a:rPr lang="pt-PT" dirty="0" smtClean="0"/>
              <a:t> documentos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110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 smtClean="0"/>
              <a:t>Os monumentos linguísticos portugueses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PT" dirty="0" smtClean="0"/>
              <a:t>O latim deixou de ser usado como a linguagem tabeliónica (notarial) e assim, foi sendo substituído pela língua portuguesa. Assim,  </a:t>
            </a:r>
            <a:r>
              <a:rPr lang="pt-PT" b="1" dirty="0" smtClean="0"/>
              <a:t>os primeiros textos escritos em língua portuguesa </a:t>
            </a:r>
            <a:r>
              <a:rPr lang="pt-PT" dirty="0" smtClean="0"/>
              <a:t>surgem </a:t>
            </a:r>
            <a:r>
              <a:rPr lang="pt-PT" b="1" dirty="0" smtClean="0"/>
              <a:t>no século XII. </a:t>
            </a:r>
          </a:p>
          <a:p>
            <a:pPr marL="0" indent="0" algn="ctr">
              <a:buNone/>
            </a:pPr>
            <a:r>
              <a:rPr lang="pt-PT" dirty="0" smtClean="0"/>
              <a:t>Ao passo que </a:t>
            </a:r>
            <a:r>
              <a:rPr lang="pt-PT" b="1" dirty="0" smtClean="0"/>
              <a:t>em França </a:t>
            </a:r>
            <a:r>
              <a:rPr lang="pt-PT" dirty="0" smtClean="0"/>
              <a:t>os mais antigos documentos linguísticos têm quase todos </a:t>
            </a:r>
            <a:r>
              <a:rPr lang="pt-PT" b="1" dirty="0" smtClean="0"/>
              <a:t>origem eclesiástica</a:t>
            </a:r>
            <a:r>
              <a:rPr lang="pt-PT" dirty="0" smtClean="0"/>
              <a:t>, </a:t>
            </a:r>
          </a:p>
          <a:p>
            <a:pPr marL="0" indent="0" algn="ctr">
              <a:buNone/>
            </a:pPr>
            <a:r>
              <a:rPr lang="pt-PT" dirty="0" smtClean="0"/>
              <a:t>x</a:t>
            </a:r>
            <a:endParaRPr lang="pt-PT" dirty="0"/>
          </a:p>
          <a:p>
            <a:pPr marL="0" indent="0" algn="ctr">
              <a:buNone/>
            </a:pPr>
            <a:r>
              <a:rPr lang="pt-PT" b="1" dirty="0" smtClean="0"/>
              <a:t>em Portugal </a:t>
            </a:r>
            <a:r>
              <a:rPr lang="pt-PT" dirty="0" smtClean="0"/>
              <a:t>têm </a:t>
            </a:r>
            <a:r>
              <a:rPr lang="pt-PT" b="1" dirty="0" smtClean="0"/>
              <a:t>origem jurída</a:t>
            </a:r>
            <a:r>
              <a:rPr lang="pt-PT" dirty="0" smtClean="0"/>
              <a:t>. São escrituras de compra, cartas de doação, testamentos e outros..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69595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 smtClean="0"/>
              <a:t>Os monumentos linguísticos portugueses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dirty="0" smtClean="0"/>
          </a:p>
          <a:p>
            <a:pPr marL="0" indent="0" algn="ctr">
              <a:buNone/>
            </a:pPr>
            <a:r>
              <a:rPr lang="pt-PT" dirty="0" smtClean="0"/>
              <a:t>Os primeiros documentos escritos em Língua Portuguesa relacionam-se com o ano de </a:t>
            </a:r>
            <a:r>
              <a:rPr lang="pt-PT" b="1" dirty="0" smtClean="0"/>
              <a:t>1143</a:t>
            </a:r>
            <a:r>
              <a:rPr lang="pt-PT" dirty="0" smtClean="0"/>
              <a:t> quando o Reino de Portugal se torna num </a:t>
            </a:r>
            <a:r>
              <a:rPr lang="pt-PT" b="1" dirty="0" smtClean="0"/>
              <a:t>estado independente </a:t>
            </a:r>
            <a:r>
              <a:rPr lang="pt-PT" dirty="0" smtClean="0"/>
              <a:t>e quando nos paços portugueses florscia uma </a:t>
            </a:r>
            <a:r>
              <a:rPr lang="pt-PT" b="1" dirty="0" smtClean="0"/>
              <a:t>literatura</a:t>
            </a:r>
            <a:r>
              <a:rPr lang="pt-PT" dirty="0" smtClean="0"/>
              <a:t> em parte importada, em parte autóctone.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7505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dirty="0" smtClean="0"/>
              <a:t/>
            </a:r>
            <a:br>
              <a:rPr lang="pt-PT" dirty="0" smtClean="0"/>
            </a:br>
            <a:r>
              <a:rPr lang="pt-PT" b="1" dirty="0" smtClean="0"/>
              <a:t>Confusão das grafias</a:t>
            </a:r>
            <a:br>
              <a:rPr lang="pt-PT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pt-PT" dirty="0" smtClean="0"/>
          </a:p>
          <a:p>
            <a:pPr marL="0" indent="0" algn="ctr">
              <a:buNone/>
            </a:pPr>
            <a:r>
              <a:rPr lang="pt-PT" dirty="0" smtClean="0"/>
              <a:t>Referência bibliográfica</a:t>
            </a:r>
            <a:endParaRPr lang="pt-PT" dirty="0"/>
          </a:p>
          <a:p>
            <a:pPr marL="0" indent="0" algn="ctr">
              <a:buNone/>
            </a:pPr>
            <a:r>
              <a:rPr lang="pt-PT" b="1" dirty="0" smtClean="0"/>
              <a:t>Edwin B. Williams</a:t>
            </a:r>
          </a:p>
          <a:p>
            <a:pPr marL="0" indent="0" algn="ctr">
              <a:buNone/>
            </a:pPr>
            <a:r>
              <a:rPr lang="pt-PT" b="1" dirty="0" smtClean="0"/>
              <a:t>DO LATIM AO PORTUGUÊS</a:t>
            </a:r>
          </a:p>
          <a:p>
            <a:pPr marL="0" indent="0" algn="ctr">
              <a:buNone/>
            </a:pPr>
            <a:r>
              <a:rPr lang="pt-PT" b="1" dirty="0" smtClean="0"/>
              <a:t>pp. 33 – 40</a:t>
            </a:r>
          </a:p>
          <a:p>
            <a:pPr marL="0" indent="0" algn="ctr">
              <a:buNone/>
            </a:pPr>
            <a:r>
              <a:rPr lang="pt-PT" dirty="0" smtClean="0"/>
              <a:t> https://is.muni.cz/auth/of/1421/POIIA101/jaro2012/Do_latim_ao_port/</a:t>
            </a:r>
          </a:p>
          <a:p>
            <a:pPr marL="0" indent="0" algn="ctr">
              <a:buNone/>
            </a:pPr>
            <a:r>
              <a:rPr lang="pt-PT" dirty="0" smtClean="0"/>
              <a:t>jpg 80- jpg 86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31128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 smtClean="0"/>
              <a:t>Os monumentos linguísticos portugueses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t-PT" b="1" dirty="0" smtClean="0"/>
              <a:t>DOCUMENTOS DO NORTE DE PORTUGAL</a:t>
            </a:r>
          </a:p>
          <a:p>
            <a:r>
              <a:rPr lang="pt-PT" dirty="0" smtClean="0"/>
              <a:t>O documento mais antigo em língua portuguesa, oficialmente, é Auto de Partilhas de 1192 (1230).</a:t>
            </a:r>
          </a:p>
          <a:p>
            <a:r>
              <a:rPr lang="pt-PT" dirty="0" smtClean="0"/>
              <a:t>O segundo documento mais antigo em língua portuguesa é um pequeno testamento de 1193 (era 1231´) </a:t>
            </a:r>
          </a:p>
          <a:p>
            <a:r>
              <a:rPr lang="pt-PT" dirty="0" smtClean="0"/>
              <a:t>O terceiro documento mais antigo em LP, e o mais extenso, é o Testamento do rei D. Afonso II de 1214.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41657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 smtClean="0"/>
              <a:t>Os monumentos linguísticos portugueses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PT" b="1" dirty="0" smtClean="0"/>
              <a:t>GEOGRAFIA DOS OUTROS DOCUMENTOS</a:t>
            </a:r>
          </a:p>
          <a:p>
            <a:r>
              <a:rPr lang="pt-PT" dirty="0" smtClean="0"/>
              <a:t>Documento Monção – do extremo norte de Poirtugal</a:t>
            </a:r>
          </a:p>
          <a:p>
            <a:r>
              <a:rPr lang="pt-PT" dirty="0" smtClean="0"/>
              <a:t>A maioria dos documentos: entre Douro e Minho (os três primeiros documentos mencionados).</a:t>
            </a:r>
          </a:p>
          <a:p>
            <a:r>
              <a:rPr lang="pt-PT" dirty="0" smtClean="0"/>
              <a:t>Um título de compra – 1262 – Porto</a:t>
            </a:r>
          </a:p>
          <a:p>
            <a:r>
              <a:rPr lang="pt-PT" dirty="0" smtClean="0"/>
              <a:t>Outras regiões com documentos linguísticos: a Beira,Lisboa, évora, Lagos, Loulé, Albufeira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9156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 smtClean="0"/>
              <a:t>Os monumentos linguísticos portugueses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r>
              <a:rPr lang="pt-PT" b="1" dirty="0" smtClean="0"/>
              <a:t>A linguagem tabeliónica </a:t>
            </a:r>
            <a:endParaRPr lang="pt-PT" dirty="0"/>
          </a:p>
          <a:p>
            <a:r>
              <a:rPr lang="pt-PT" dirty="0" smtClean="0"/>
              <a:t>muito oficial, pouco nos diz sobre a linguagem corrente daquela época, é uma linguagem de uma comunidade mais restrita, demasiado tradicional e convencional nas suas formas e expressões.</a:t>
            </a:r>
          </a:p>
          <a:p>
            <a:r>
              <a:rPr lang="pt-PT" dirty="0" smtClean="0"/>
              <a:t>É valiosa para  datação de certos fenómentos fonéticos ou pelo menos de determinadas particularidades ortgráficas. </a:t>
            </a:r>
            <a:endParaRPr lang="pt-PT" dirty="0"/>
          </a:p>
          <a:p>
            <a:r>
              <a:rPr lang="pt-PT" dirty="0" smtClean="0"/>
              <a:t>Seria importante averiguar a sede das várias chancelarias em que os documentos foram redigidos e saber a naturalidade e condições de vida do tabeliães para podermos esclarecer a geografia dos fenómenos fonéticos e morfológicos que surgem nos documentos: acontece que nem sempre o local onde os manuscritos foram descobertos se identifica com a terra natal do escrivão 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32586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Vocabulário do português antigo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 dirty="0" smtClean="0"/>
              <a:t>Com a história externa do povo português, liga-se o mais intimamente possível o vocabulário da sua língua. Além de existirem palavras </a:t>
            </a:r>
            <a:r>
              <a:rPr lang="pt-PT" b="1" dirty="0" smtClean="0"/>
              <a:t>latinas</a:t>
            </a:r>
            <a:r>
              <a:rPr lang="pt-PT" dirty="0" smtClean="0"/>
              <a:t> populares e </a:t>
            </a:r>
            <a:r>
              <a:rPr lang="pt-PT" b="1" dirty="0" smtClean="0"/>
              <a:t>gregas</a:t>
            </a:r>
            <a:r>
              <a:rPr lang="pt-PT" dirty="0" smtClean="0"/>
              <a:t> (que vieram através do latim), e palavras eruditas (eclesiásticas), também existiram elementos estranhos, alheios, estrangeiros: </a:t>
            </a:r>
            <a:r>
              <a:rPr lang="pt-PT" b="1" dirty="0" smtClean="0"/>
              <a:t>elementos ibéricos e bascos, célticos, franceses, italianos, germânicos, árabes, espanhóis e franceses</a:t>
            </a:r>
            <a:r>
              <a:rPr lang="pt-PT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43807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Vocabulário do português antigo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PT" b="1" dirty="0" smtClean="0"/>
              <a:t>Elementos ibéricos e bascos</a:t>
            </a:r>
            <a:r>
              <a:rPr lang="pt-PT" dirty="0"/>
              <a:t> </a:t>
            </a:r>
            <a:r>
              <a:rPr lang="pt-PT" dirty="0" smtClean="0"/>
              <a:t>IN: Monumenta Linguae Ibericao, Berlim, 1893:</a:t>
            </a:r>
          </a:p>
          <a:p>
            <a:r>
              <a:rPr lang="pt-PT" dirty="0" smtClean="0"/>
              <a:t>Nomes próprios: Ennego (Enego), Inderkina , Medomo</a:t>
            </a:r>
          </a:p>
          <a:p>
            <a:r>
              <a:rPr lang="pt-PT" dirty="0" smtClean="0"/>
              <a:t>Sufixo </a:t>
            </a:r>
            <a:r>
              <a:rPr lang="pt-PT" b="1" i="1" dirty="0" smtClean="0"/>
              <a:t>ez</a:t>
            </a:r>
            <a:r>
              <a:rPr lang="pt-PT" dirty="0" smtClean="0"/>
              <a:t> de </a:t>
            </a:r>
            <a:r>
              <a:rPr lang="pt-PT" i="1" dirty="0" smtClean="0"/>
              <a:t>ici</a:t>
            </a:r>
            <a:r>
              <a:rPr lang="pt-PT" dirty="0" smtClean="0"/>
              <a:t> – ou de origem céltica  ou ibérica (polémica que foi, contudo, definitivamente fechada sendo atribuído ao genitivo latino Dominicus´/Dominici). </a:t>
            </a:r>
          </a:p>
          <a:p>
            <a:r>
              <a:rPr lang="pt-PT" dirty="0" smtClean="0"/>
              <a:t>Vocabulário basco: </a:t>
            </a:r>
            <a:r>
              <a:rPr lang="cs-CZ" b="1" i="1" dirty="0" err="1" smtClean="0"/>
              <a:t>ascuma</a:t>
            </a:r>
            <a:r>
              <a:rPr lang="pt-PT" i="1" dirty="0" smtClean="0"/>
              <a:t> (seta)</a:t>
            </a:r>
            <a:r>
              <a:rPr lang="cs-CZ" i="1" dirty="0" smtClean="0"/>
              <a:t>, </a:t>
            </a:r>
            <a:r>
              <a:rPr lang="cs-CZ" b="1" i="1" dirty="0" err="1"/>
              <a:t>bizarro</a:t>
            </a:r>
            <a:r>
              <a:rPr lang="cs-CZ" i="1" dirty="0"/>
              <a:t>, </a:t>
            </a:r>
            <a:r>
              <a:rPr lang="cs-CZ" b="1" i="1" dirty="0" err="1" smtClean="0"/>
              <a:t>fizar</a:t>
            </a:r>
            <a:r>
              <a:rPr lang="pt-PT" i="1" dirty="0" smtClean="0"/>
              <a:t> (barba)</a:t>
            </a:r>
            <a:r>
              <a:rPr lang="cs-CZ" i="1" dirty="0" smtClean="0"/>
              <a:t>, </a:t>
            </a:r>
            <a:r>
              <a:rPr lang="pt-PT" b="1" i="1" dirty="0" smtClean="0"/>
              <a:t>ezquer </a:t>
            </a:r>
            <a:r>
              <a:rPr lang="pt-PT" i="1" dirty="0" smtClean="0"/>
              <a:t>(esquerdo)</a:t>
            </a:r>
            <a:r>
              <a:rPr lang="cs-CZ" i="1" dirty="0" smtClean="0"/>
              <a:t>, </a:t>
            </a:r>
            <a:r>
              <a:rPr lang="cs-CZ" b="1" i="1" dirty="0" err="1" smtClean="0"/>
              <a:t>modorra</a:t>
            </a:r>
            <a:r>
              <a:rPr lang="pt-PT" i="1" dirty="0" smtClean="0"/>
              <a:t> (cepo de uma árvore)</a:t>
            </a:r>
            <a:r>
              <a:rPr lang="cs-CZ" i="1" dirty="0" smtClean="0"/>
              <a:t>, </a:t>
            </a:r>
            <a:r>
              <a:rPr lang="cs-CZ" b="1" i="1" dirty="0" err="1" smtClean="0"/>
              <a:t>mogo</a:t>
            </a:r>
            <a:r>
              <a:rPr lang="pt-PT" i="1" dirty="0" smtClean="0"/>
              <a:t> (marco)</a:t>
            </a:r>
            <a:r>
              <a:rPr lang="cs-CZ" i="1" dirty="0" smtClean="0"/>
              <a:t>, </a:t>
            </a:r>
            <a:r>
              <a:rPr lang="cs-CZ" b="1" i="1" dirty="0" err="1"/>
              <a:t>muga</a:t>
            </a:r>
            <a:r>
              <a:rPr lang="cs-CZ" dirty="0"/>
              <a:t> </a:t>
            </a:r>
            <a:r>
              <a:rPr lang="pt-PT" dirty="0" smtClean="0"/>
              <a:t>(fronteira)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99569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Vocabulário do português antigo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PT" b="1" dirty="0" smtClean="0"/>
              <a:t>Elementos célticos </a:t>
            </a:r>
            <a:r>
              <a:rPr lang="pt-PT" dirty="0" smtClean="0"/>
              <a:t>mantiveram-se sobretudo na costa ocidental. A </a:t>
            </a:r>
            <a:r>
              <a:rPr lang="pt-PT" b="1" dirty="0" smtClean="0"/>
              <a:t>Galiza</a:t>
            </a:r>
            <a:r>
              <a:rPr lang="pt-PT" dirty="0" smtClean="0"/>
              <a:t> e o </a:t>
            </a:r>
            <a:r>
              <a:rPr lang="pt-PT" b="1" dirty="0" smtClean="0"/>
              <a:t>Norte de Portugal </a:t>
            </a:r>
            <a:r>
              <a:rPr lang="pt-PT" dirty="0" smtClean="0"/>
              <a:t>eram a zona nuclear dos Celtas e mantiveram-se o foco da língua e cultura célticas até a romanização do país. Às vezes, a língua deles, falada na Galiza, era chamada </a:t>
            </a:r>
            <a:r>
              <a:rPr lang="pt-PT" b="1" dirty="0" smtClean="0"/>
              <a:t>gaulês</a:t>
            </a:r>
            <a:r>
              <a:rPr lang="pt-PT" dirty="0" smtClean="0"/>
              <a:t>. </a:t>
            </a:r>
          </a:p>
          <a:p>
            <a:pPr marL="0" indent="0" algn="ctr">
              <a:buNone/>
            </a:pPr>
            <a:r>
              <a:rPr lang="cs-CZ" dirty="0"/>
              <a:t>A série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seguintes</a:t>
            </a:r>
            <a:r>
              <a:rPr lang="cs-CZ" dirty="0"/>
              <a:t> </a:t>
            </a:r>
            <a:r>
              <a:rPr lang="cs-CZ" dirty="0" err="1"/>
              <a:t>palavras</a:t>
            </a:r>
            <a:r>
              <a:rPr lang="cs-CZ" dirty="0"/>
              <a:t> </a:t>
            </a:r>
            <a:r>
              <a:rPr lang="cs-CZ" b="1" i="1" dirty="0" err="1"/>
              <a:t>camisa</a:t>
            </a:r>
            <a:r>
              <a:rPr lang="cs-CZ" b="1" i="1" dirty="0"/>
              <a:t>, </a:t>
            </a:r>
            <a:r>
              <a:rPr lang="cs-CZ" b="1" i="1" dirty="0" err="1"/>
              <a:t>carro</a:t>
            </a:r>
            <a:r>
              <a:rPr lang="cs-CZ" b="1" i="1" dirty="0"/>
              <a:t>, brio, </a:t>
            </a:r>
            <a:r>
              <a:rPr lang="cs-CZ" b="1" i="1" dirty="0" err="1"/>
              <a:t>lousa</a:t>
            </a:r>
            <a:r>
              <a:rPr lang="cs-CZ" b="1" i="1" dirty="0"/>
              <a:t>, tona, </a:t>
            </a:r>
            <a:r>
              <a:rPr lang="cs-CZ" b="1" i="1" dirty="0" err="1"/>
              <a:t>Coimbriga</a:t>
            </a:r>
            <a:r>
              <a:rPr lang="cs-CZ" b="1" i="1" dirty="0"/>
              <a:t>, </a:t>
            </a:r>
            <a:r>
              <a:rPr lang="pt-PT" i="1" dirty="0" smtClean="0"/>
              <a:t> </a:t>
            </a:r>
            <a:r>
              <a:rPr lang="pt-PT" dirty="0" smtClean="0"/>
              <a:t> Conimbriga (Coimbra).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07865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Vocabulário do português antigo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r>
              <a:rPr lang="pt-PT" b="1" dirty="0" smtClean="0"/>
              <a:t>Elementos germánicos:</a:t>
            </a:r>
          </a:p>
          <a:p>
            <a:pPr marL="0" indent="0" algn="just">
              <a:buNone/>
            </a:pPr>
            <a:r>
              <a:rPr lang="pt-PT" dirty="0" smtClean="0"/>
              <a:t> Em 409, </a:t>
            </a:r>
            <a:r>
              <a:rPr lang="pt-PT" b="1" dirty="0" smtClean="0"/>
              <a:t>Vândalos, Alanos e Suevos </a:t>
            </a:r>
            <a:r>
              <a:rPr lang="pt-PT" dirty="0" smtClean="0"/>
              <a:t>afluem ao sul dos Pirinéus, seguidos, mais tarde pelos Visigodos. Assim começa um dos períodos mais obscuros da história peninsular que terminará em </a:t>
            </a:r>
            <a:r>
              <a:rPr lang="pt-PT" b="1" dirty="0" smtClean="0"/>
              <a:t>711</a:t>
            </a:r>
            <a:r>
              <a:rPr lang="pt-PT" dirty="0" smtClean="0"/>
              <a:t> com a </a:t>
            </a:r>
            <a:r>
              <a:rPr lang="pt-PT" b="1" dirty="0" smtClean="0"/>
              <a:t>invasão muçulmana</a:t>
            </a:r>
            <a:r>
              <a:rPr lang="pt-PT" dirty="0" smtClean="0"/>
              <a:t>. </a:t>
            </a:r>
          </a:p>
          <a:p>
            <a:pPr marL="0" indent="0" algn="just">
              <a:buNone/>
            </a:pPr>
            <a:r>
              <a:rPr lang="pt-PT" b="1" dirty="0" smtClean="0"/>
              <a:t>Os Alanos </a:t>
            </a:r>
            <a:r>
              <a:rPr lang="pt-PT" dirty="0" smtClean="0"/>
              <a:t>foram rapidamente aniquilados. </a:t>
            </a:r>
            <a:r>
              <a:rPr lang="pt-PT" b="1" dirty="0" smtClean="0"/>
              <a:t>Os Vândalos </a:t>
            </a:r>
            <a:r>
              <a:rPr lang="pt-PT" dirty="0" smtClean="0"/>
              <a:t>passaram para ã Âfrica do Norte (</a:t>
            </a:r>
            <a:r>
              <a:rPr lang="pt-PT" b="1" i="1" dirty="0" smtClean="0"/>
              <a:t>Vandalusia</a:t>
            </a:r>
            <a:r>
              <a:rPr lang="pt-PT" dirty="0" smtClean="0"/>
              <a:t>). </a:t>
            </a:r>
            <a:r>
              <a:rPr lang="pt-PT" b="1" dirty="0" smtClean="0"/>
              <a:t>Os Suevos</a:t>
            </a:r>
            <a:r>
              <a:rPr lang="pt-PT" dirty="0" smtClean="0"/>
              <a:t>, em compensação, conseguiram implantar-se e por muito tempo, resistiram </a:t>
            </a:r>
            <a:r>
              <a:rPr lang="pt-PT" b="1" dirty="0" smtClean="0"/>
              <a:t>aos Visigodos </a:t>
            </a:r>
            <a:r>
              <a:rPr lang="pt-PT" dirty="0" smtClean="0"/>
              <a:t>que tentavam reunificar a Península a seu favor. No século V o </a:t>
            </a:r>
            <a:r>
              <a:rPr lang="pt-PT" b="1" dirty="0" smtClean="0"/>
              <a:t>reino Suevo </a:t>
            </a:r>
            <a:r>
              <a:rPr lang="pt-PT" dirty="0" smtClean="0"/>
              <a:t>era muito extenso, mas por folta de 570 reduziu-se apenas à Gallaecia e aos dois bispados lusitanos de Viseu e Conimbriga. Em </a:t>
            </a:r>
            <a:r>
              <a:rPr lang="pt-PT" b="1" dirty="0" smtClean="0"/>
              <a:t>585</a:t>
            </a:r>
            <a:r>
              <a:rPr lang="pt-PT" dirty="0" smtClean="0"/>
              <a:t>, </a:t>
            </a:r>
            <a:r>
              <a:rPr lang="pt-PT" b="1" dirty="0" smtClean="0"/>
              <a:t>esse território foi conquistado pelos Visigodos </a:t>
            </a:r>
            <a:r>
              <a:rPr lang="pt-PT" dirty="0" smtClean="0"/>
              <a:t>e incorporado ao seu Estado. </a:t>
            </a:r>
          </a:p>
          <a:p>
            <a:pPr marL="0" indent="0" algn="just">
              <a:buNone/>
            </a:pPr>
            <a:r>
              <a:rPr lang="pt-PT" dirty="0" smtClean="0"/>
              <a:t>No que diz respeito </a:t>
            </a:r>
            <a:r>
              <a:rPr lang="pt-PT" b="1" dirty="0" smtClean="0"/>
              <a:t>à língua e à cultura</a:t>
            </a:r>
            <a:r>
              <a:rPr lang="pt-PT" dirty="0" smtClean="0"/>
              <a:t>, a </a:t>
            </a:r>
            <a:r>
              <a:rPr lang="pt-PT" b="1" dirty="0" smtClean="0"/>
              <a:t>contribuição</a:t>
            </a:r>
            <a:r>
              <a:rPr lang="pt-PT" dirty="0" smtClean="0"/>
              <a:t> dos Suevos e dos Visigodos foi </a:t>
            </a:r>
            <a:r>
              <a:rPr lang="pt-PT" b="1" dirty="0" smtClean="0"/>
              <a:t>mínima</a:t>
            </a:r>
            <a:r>
              <a:rPr lang="pt-PT" dirty="0" smtClean="0"/>
              <a:t>. Tiveram um papel particularmente negativo: com eles, a unidade romana rompe-se definitivamente e as forças centrífugas vão preponderar sobre as de coesão. O latim falado evolui rapidamente, enquanto que o latim escrito se mantém como a única língua de cultura. </a:t>
            </a:r>
          </a:p>
          <a:p>
            <a:r>
              <a:rPr lang="cs-CZ" dirty="0"/>
              <a:t> </a:t>
            </a:r>
          </a:p>
          <a:p>
            <a:pPr algn="ctr"/>
            <a:r>
              <a:rPr lang="cs-CZ" dirty="0"/>
              <a:t>A série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seguintes</a:t>
            </a:r>
            <a:r>
              <a:rPr lang="cs-CZ" dirty="0"/>
              <a:t> </a:t>
            </a:r>
            <a:r>
              <a:rPr lang="cs-CZ" dirty="0" err="1"/>
              <a:t>palavras</a:t>
            </a:r>
            <a:r>
              <a:rPr lang="cs-CZ" dirty="0" smtClean="0"/>
              <a:t>:</a:t>
            </a:r>
            <a:r>
              <a:rPr lang="pt-PT" dirty="0" smtClean="0"/>
              <a:t> </a:t>
            </a:r>
            <a:r>
              <a:rPr lang="pt-PT" b="1" i="1" dirty="0" smtClean="0"/>
              <a:t>carpa</a:t>
            </a:r>
            <a:r>
              <a:rPr lang="pt-PT" dirty="0" smtClean="0"/>
              <a:t>, </a:t>
            </a:r>
            <a:r>
              <a:rPr lang="cs-CZ" b="1" i="1" dirty="0" err="1" smtClean="0"/>
              <a:t>elmo</a:t>
            </a:r>
            <a:r>
              <a:rPr lang="cs-CZ" b="1" i="1" dirty="0"/>
              <a:t>, </a:t>
            </a:r>
            <a:r>
              <a:rPr lang="cs-CZ" b="1" i="1" dirty="0" err="1"/>
              <a:t>saion</a:t>
            </a:r>
            <a:r>
              <a:rPr lang="cs-CZ" b="1" i="1" dirty="0"/>
              <a:t>, </a:t>
            </a:r>
            <a:r>
              <a:rPr lang="cs-CZ" b="1" i="1" dirty="0" err="1"/>
              <a:t>bruno</a:t>
            </a:r>
            <a:r>
              <a:rPr lang="cs-CZ" b="1" i="1" dirty="0"/>
              <a:t>, </a:t>
            </a:r>
            <a:r>
              <a:rPr lang="cs-CZ" b="1" i="1" dirty="0" err="1"/>
              <a:t>gãar</a:t>
            </a:r>
            <a:r>
              <a:rPr lang="cs-CZ" b="1" i="1" dirty="0"/>
              <a:t>, </a:t>
            </a:r>
            <a:r>
              <a:rPr lang="cs-CZ" b="1" i="1" dirty="0" err="1"/>
              <a:t>guanhar</a:t>
            </a:r>
            <a:r>
              <a:rPr lang="cs-CZ" b="1" i="1" dirty="0"/>
              <a:t>, </a:t>
            </a:r>
            <a:r>
              <a:rPr lang="cs-CZ" b="1" i="1" dirty="0" err="1"/>
              <a:t>waidanjan</a:t>
            </a:r>
            <a:r>
              <a:rPr lang="cs-CZ" b="1" i="1" dirty="0"/>
              <a:t>, </a:t>
            </a:r>
            <a:r>
              <a:rPr lang="cs-CZ" b="1" i="1" dirty="0" err="1"/>
              <a:t>galardom</a:t>
            </a:r>
            <a:r>
              <a:rPr lang="cs-CZ" b="1" i="1" dirty="0"/>
              <a:t>, </a:t>
            </a:r>
            <a:r>
              <a:rPr lang="cs-CZ" b="1" i="1" dirty="0" err="1"/>
              <a:t>carpa</a:t>
            </a:r>
            <a:r>
              <a:rPr lang="cs-CZ" b="1" i="1" dirty="0"/>
              <a:t>, </a:t>
            </a:r>
            <a:r>
              <a:rPr lang="cs-CZ" b="1" i="1" dirty="0" err="1"/>
              <a:t>texugo</a:t>
            </a:r>
            <a:r>
              <a:rPr lang="cs-CZ" b="1" i="1" dirty="0"/>
              <a:t>, </a:t>
            </a:r>
            <a:r>
              <a:rPr lang="cs-CZ" b="1" i="1" dirty="0" err="1"/>
              <a:t>guisa</a:t>
            </a:r>
            <a:r>
              <a:rPr lang="cs-CZ" b="1" i="1" dirty="0"/>
              <a:t>, </a:t>
            </a:r>
            <a:r>
              <a:rPr lang="cs-CZ" b="1" i="1" dirty="0" err="1"/>
              <a:t>agasalhar</a:t>
            </a:r>
            <a:r>
              <a:rPr lang="cs-CZ" b="1" i="1" dirty="0"/>
              <a:t>-se</a:t>
            </a:r>
            <a:r>
              <a:rPr lang="cs-CZ" b="1" dirty="0"/>
              <a:t> 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6128258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Vocabulário do português antigo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b="1" dirty="0" smtClean="0"/>
              <a:t>Elementos árabes </a:t>
            </a:r>
            <a:r>
              <a:rPr lang="pt-PT" dirty="0" smtClean="0"/>
              <a:t>- </a:t>
            </a:r>
            <a:r>
              <a:rPr lang="pt-PT" b="1" dirty="0" smtClean="0"/>
              <a:t>Invasão</a:t>
            </a:r>
            <a:r>
              <a:rPr lang="pt-PT" dirty="0" smtClean="0"/>
              <a:t> </a:t>
            </a:r>
            <a:r>
              <a:rPr lang="pt-PT" b="1" dirty="0" smtClean="0"/>
              <a:t>muçulmana</a:t>
            </a:r>
          </a:p>
          <a:p>
            <a:r>
              <a:rPr lang="pt-PT" b="1" dirty="0" smtClean="0"/>
              <a:t>711</a:t>
            </a:r>
            <a:r>
              <a:rPr lang="pt-PT" dirty="0" smtClean="0"/>
              <a:t> – os Muçulmanos invadem e a pouco tempo conquistam a Península Ibérica, inclusive a Lusitância e Gallaecia – começa a reconquista cristã que vai gradativamente expulsando os Mouros para o Sul.</a:t>
            </a:r>
          </a:p>
          <a:p>
            <a:r>
              <a:rPr lang="pt-PT" dirty="0" smtClean="0"/>
              <a:t>Reconquista </a:t>
            </a:r>
          </a:p>
          <a:p>
            <a:pPr lvl="1"/>
            <a:r>
              <a:rPr lang="pt-PT" dirty="0" smtClean="0"/>
              <a:t>de Coimbra </a:t>
            </a:r>
            <a:r>
              <a:rPr lang="pt-PT" b="1" dirty="0" smtClean="0"/>
              <a:t>1064</a:t>
            </a:r>
          </a:p>
          <a:p>
            <a:pPr lvl="1"/>
            <a:r>
              <a:rPr lang="pt-PT" dirty="0"/>
              <a:t>d</a:t>
            </a:r>
            <a:r>
              <a:rPr lang="pt-PT" dirty="0" smtClean="0"/>
              <a:t>e Santarém e Lisboa </a:t>
            </a:r>
            <a:r>
              <a:rPr lang="pt-PT" b="1" dirty="0" smtClean="0"/>
              <a:t>1147</a:t>
            </a:r>
          </a:p>
          <a:p>
            <a:pPr lvl="1"/>
            <a:r>
              <a:rPr lang="pt-PT" dirty="0"/>
              <a:t>d</a:t>
            </a:r>
            <a:r>
              <a:rPr lang="pt-PT" dirty="0" smtClean="0"/>
              <a:t>e Évora </a:t>
            </a:r>
            <a:r>
              <a:rPr lang="pt-PT" b="1" dirty="0" smtClean="0"/>
              <a:t>1165</a:t>
            </a:r>
          </a:p>
          <a:p>
            <a:pPr lvl="1"/>
            <a:r>
              <a:rPr lang="pt-PT" dirty="0" smtClean="0"/>
              <a:t>De Faro   </a:t>
            </a:r>
            <a:r>
              <a:rPr lang="pt-PT" b="1" dirty="0" smtClean="0"/>
              <a:t>1249 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160345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Vocabulário do português antigo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PT" dirty="0" smtClean="0"/>
              <a:t>A invasão muçulmana e a Reconquista são acontecimentos determinantes na formação das três línguas peninsulares: o galego-português, o castelhano  (centro) e o catalão (leste). Todas estas línguas que nasceram no norte, foram levadas par ao Sul pela reconquista. </a:t>
            </a:r>
          </a:p>
          <a:p>
            <a:pPr algn="just"/>
            <a:r>
              <a:rPr lang="pt-PT" b="1" dirty="0" smtClean="0"/>
              <a:t>Nas regiões setentrionais</a:t>
            </a:r>
            <a:r>
              <a:rPr lang="pt-PT" dirty="0" smtClean="0"/>
              <a:t>, onde se formaram os reinos cristãos, a </a:t>
            </a:r>
            <a:r>
              <a:rPr lang="pt-PT" b="1" dirty="0" smtClean="0"/>
              <a:t>influência</a:t>
            </a:r>
            <a:r>
              <a:rPr lang="pt-PT" dirty="0" smtClean="0"/>
              <a:t> dos muçulmando tinha sido </a:t>
            </a:r>
            <a:r>
              <a:rPr lang="pt-PT" b="1" dirty="0" smtClean="0"/>
              <a:t>mais fraca </a:t>
            </a:r>
            <a:r>
              <a:rPr lang="pt-PT" dirty="0" smtClean="0"/>
              <a:t>do que nas outras regiões. </a:t>
            </a:r>
          </a:p>
          <a:p>
            <a:pPr algn="just"/>
            <a:r>
              <a:rPr lang="pt-PT" b="1" dirty="0" smtClean="0"/>
              <a:t>No oeste</a:t>
            </a:r>
            <a:r>
              <a:rPr lang="pt-PT" dirty="0" smtClean="0"/>
              <a:t>, a marca árabo-islámica é </a:t>
            </a:r>
            <a:r>
              <a:rPr lang="pt-PT" b="1" dirty="0" smtClean="0"/>
              <a:t>muito superficial </a:t>
            </a:r>
            <a:r>
              <a:rPr lang="pt-PT" dirty="0" smtClean="0"/>
              <a:t>ao norte do Douro (</a:t>
            </a:r>
            <a:r>
              <a:rPr lang="pt-PT" b="1" dirty="0" smtClean="0"/>
              <a:t>Galiza, norte de Portugal</a:t>
            </a:r>
            <a:r>
              <a:rPr lang="pt-PT" dirty="0" smtClean="0"/>
              <a:t>). </a:t>
            </a:r>
          </a:p>
          <a:p>
            <a:pPr algn="just"/>
            <a:r>
              <a:rPr lang="pt-PT" dirty="0" smtClean="0"/>
              <a:t>À medida que se avança para sul, ela vai-se tornando mais saliente, é profunda e duradoura do </a:t>
            </a:r>
            <a:r>
              <a:rPr lang="pt-PT" b="1" dirty="0" smtClean="0"/>
              <a:t>Mondego  ao Algarve</a:t>
            </a:r>
            <a:r>
              <a:rPr lang="pt-PT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00013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Vocabulário do português antigo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PT" dirty="0" smtClean="0"/>
              <a:t>Com a reconquista surgiu um importante movimento de populações. Os territórios retomados aos Mouros estavam frequentemente despovoados. Os </a:t>
            </a:r>
            <a:r>
              <a:rPr lang="pt-PT" b="1" dirty="0" smtClean="0"/>
              <a:t>cristãos</a:t>
            </a:r>
            <a:r>
              <a:rPr lang="pt-PT" dirty="0" smtClean="0"/>
              <a:t> repovoavam esses territórios e entres os novos habitantes havia uma </a:t>
            </a:r>
            <a:r>
              <a:rPr lang="pt-PT" b="1" dirty="0" smtClean="0"/>
              <a:t>forte proporção de povos vindos do Norte</a:t>
            </a:r>
            <a:r>
              <a:rPr lang="pt-PT" dirty="0" smtClean="0"/>
              <a:t>. Assim, </a:t>
            </a:r>
            <a:r>
              <a:rPr lang="pt-PT" b="1" dirty="0" smtClean="0"/>
              <a:t>o galego-português </a:t>
            </a:r>
            <a:r>
              <a:rPr lang="pt-PT" dirty="0" smtClean="0"/>
              <a:t>recobriu, pouco a pouco, toda a parte central e meridional do território português.  A língua, ao passo que é transportada para outras regiões, sofre uma </a:t>
            </a:r>
            <a:r>
              <a:rPr lang="pt-PT" b="1" dirty="0" smtClean="0"/>
              <a:t>evolução gradativa </a:t>
            </a:r>
            <a:r>
              <a:rPr lang="pt-PT" dirty="0" smtClean="0"/>
              <a:t>e vai transformar-se </a:t>
            </a:r>
            <a:r>
              <a:rPr lang="pt-PT" b="1" dirty="0" smtClean="0"/>
              <a:t>no português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59539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/>
              <a:t>Confusão das grafias</a:t>
            </a:r>
            <a:br>
              <a:rPr lang="pt-PT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PT" dirty="0" smtClean="0"/>
              <a:t>Durante o período fonético, havia </a:t>
            </a:r>
            <a:r>
              <a:rPr lang="pt-PT" b="1" dirty="0" smtClean="0"/>
              <a:t>muitos novos sons </a:t>
            </a:r>
            <a:r>
              <a:rPr lang="pt-PT" dirty="0" smtClean="0"/>
              <a:t>que não existiam no latim e para os quais não se desenvolveu uma tradição representativa. Por isso, os escribas foram obrigados a adaptar </a:t>
            </a:r>
            <a:r>
              <a:rPr lang="pt-PT" b="1" dirty="0" smtClean="0"/>
              <a:t>velhas grafias </a:t>
            </a:r>
            <a:r>
              <a:rPr lang="pt-PT" dirty="0" smtClean="0"/>
              <a:t>ou a </a:t>
            </a:r>
            <a:r>
              <a:rPr lang="pt-PT" b="1" dirty="0" smtClean="0"/>
              <a:t>inventar novas</a:t>
            </a:r>
            <a:r>
              <a:rPr lang="pt-PT" dirty="0" smtClean="0"/>
              <a:t>. Consequentemente, surgiram </a:t>
            </a:r>
            <a:r>
              <a:rPr lang="pt-PT" b="1" dirty="0" smtClean="0"/>
              <a:t>muitas inconsistências</a:t>
            </a:r>
            <a:r>
              <a:rPr lang="pt-PT" dirty="0" smtClean="0"/>
              <a:t>. Muitas vezes </a:t>
            </a:r>
            <a:r>
              <a:rPr lang="pt-PT" b="1" dirty="0" smtClean="0"/>
              <a:t>o mesmo som </a:t>
            </a:r>
            <a:r>
              <a:rPr lang="pt-PT" dirty="0" smtClean="0"/>
              <a:t>era representado por </a:t>
            </a:r>
            <a:r>
              <a:rPr lang="pt-PT" b="1" dirty="0" smtClean="0"/>
              <a:t>diferentes maneiras</a:t>
            </a:r>
            <a:r>
              <a:rPr lang="pt-PT" dirty="0" smtClean="0"/>
              <a:t>. 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 smtClean="0"/>
              <a:t>P.ex: </a:t>
            </a:r>
            <a:r>
              <a:rPr lang="pt-PT" b="1" dirty="0" smtClean="0"/>
              <a:t>g</a:t>
            </a:r>
            <a:r>
              <a:rPr lang="pt-PT" dirty="0" smtClean="0"/>
              <a:t> – em algumas palavras era </a:t>
            </a:r>
            <a:r>
              <a:rPr lang="pt-PT" b="1" dirty="0" smtClean="0"/>
              <a:t>duro</a:t>
            </a:r>
            <a:r>
              <a:rPr lang="pt-PT" dirty="0" smtClean="0"/>
              <a:t>, em outras, </a:t>
            </a:r>
            <a:r>
              <a:rPr lang="pt-PT" b="1" dirty="0" smtClean="0"/>
              <a:t>brando</a:t>
            </a:r>
            <a:r>
              <a:rPr lang="pt-PT" dirty="0" smtClean="0"/>
              <a:t>, facto que muitas vezes levou os escribas a presumir que se o g era duro em uma palavra, podia-o ser em qualquer outra: asssim, surgem grafias diferentes de </a:t>
            </a:r>
            <a:r>
              <a:rPr lang="pt-PT" b="1" dirty="0" smtClean="0"/>
              <a:t>guisa, gisa </a:t>
            </a:r>
            <a:r>
              <a:rPr lang="pt-PT" dirty="0" smtClean="0"/>
              <a:t>/lia-se como </a:t>
            </a:r>
            <a:r>
              <a:rPr lang="pt-PT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g</a:t>
            </a:r>
            <a:r>
              <a:rPr lang="pt-PT" dirty="0" smtClean="0">
                <a:latin typeface="Times New Roman"/>
                <a:cs typeface="Times New Roman"/>
              </a:rPr>
              <a:t>]</a:t>
            </a:r>
            <a:r>
              <a:rPr lang="pt-PT" dirty="0" smtClean="0"/>
              <a:t>, </a:t>
            </a:r>
            <a:r>
              <a:rPr lang="pt-PT" b="1" dirty="0" smtClean="0"/>
              <a:t>fugo, fujo </a:t>
            </a:r>
            <a:r>
              <a:rPr lang="pt-PT" dirty="0" smtClean="0"/>
              <a:t>pronunciava-se como </a:t>
            </a:r>
            <a:r>
              <a:rPr lang="pt-PT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>
                <a:latin typeface="Times New Roman"/>
                <a:cs typeface="Times New Roman"/>
              </a:rPr>
              <a:t>ᴣ</a:t>
            </a:r>
            <a:r>
              <a:rPr lang="pt-PT" dirty="0" smtClean="0">
                <a:latin typeface="Times New Roman"/>
                <a:cs typeface="Times New Roman"/>
              </a:rPr>
              <a:t>]</a:t>
            </a:r>
            <a:r>
              <a:rPr lang="pt-PT" dirty="0" smtClean="0"/>
              <a:t>, etc.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41805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Vocabulário do português antigo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A longa permanência dos Muçulmanos deixou a sua marca tanto no português como no espanhol. O número de palavras portuguesas de origem árba é por volta de mil, de diferenets campos semânticos particulares que definem bem as áreas em que a civilização árabo-islámica então resplandecia.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38311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Vocabulário do português antigo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pt-PT" b="1" dirty="0" smtClean="0">
                <a:solidFill>
                  <a:srgbClr val="00B050"/>
                </a:solidFill>
              </a:rPr>
              <a:t>Agricultura e animais</a:t>
            </a:r>
            <a:r>
              <a:rPr lang="pt-PT" dirty="0" smtClean="0"/>
              <a:t>: </a:t>
            </a:r>
            <a:r>
              <a:rPr lang="pt-PT" i="1" dirty="0" smtClean="0"/>
              <a:t>arroz, azeite, azeitona, bolota</a:t>
            </a:r>
            <a:r>
              <a:rPr lang="cs-CZ" i="1" dirty="0" smtClean="0"/>
              <a:t> (žalud)</a:t>
            </a:r>
            <a:r>
              <a:rPr lang="pt-PT" i="1" dirty="0" smtClean="0"/>
              <a:t>, açucena</a:t>
            </a:r>
            <a:r>
              <a:rPr lang="cs-CZ" i="1" dirty="0" smtClean="0"/>
              <a:t> (lilie)</a:t>
            </a:r>
            <a:r>
              <a:rPr lang="pt-PT" i="1" dirty="0" smtClean="0"/>
              <a:t>, alface, alfarroba</a:t>
            </a:r>
            <a:r>
              <a:rPr lang="cs-CZ" i="1" dirty="0" smtClean="0"/>
              <a:t> (svatojánský chléb)</a:t>
            </a:r>
            <a:r>
              <a:rPr lang="pt-PT" i="1" dirty="0" smtClean="0"/>
              <a:t>, javali</a:t>
            </a:r>
            <a:r>
              <a:rPr lang="cs-CZ" i="1" dirty="0" smtClean="0"/>
              <a:t> (divočák)</a:t>
            </a:r>
            <a:endParaRPr lang="pt-PT" i="1" dirty="0" smtClean="0"/>
          </a:p>
          <a:p>
            <a:r>
              <a:rPr lang="pt-PT" b="1" dirty="0" smtClean="0">
                <a:solidFill>
                  <a:schemeClr val="bg2">
                    <a:lumMod val="50000"/>
                  </a:schemeClr>
                </a:solidFill>
              </a:rPr>
              <a:t>As ciências, as técnicas </a:t>
            </a:r>
            <a:r>
              <a:rPr lang="pt-PT" dirty="0" smtClean="0"/>
              <a:t>e as artes com os objetos e instrumentos que lhes são vinculados: </a:t>
            </a:r>
            <a:r>
              <a:rPr lang="pt-PT" i="1" dirty="0" smtClean="0"/>
              <a:t>alfinete</a:t>
            </a:r>
            <a:r>
              <a:rPr lang="cs-CZ" i="1" dirty="0" smtClean="0"/>
              <a:t> (špendlík)</a:t>
            </a:r>
            <a:r>
              <a:rPr lang="pt-PT" i="1" dirty="0" smtClean="0"/>
              <a:t>, alicate</a:t>
            </a:r>
            <a:r>
              <a:rPr lang="cs-CZ" i="1" dirty="0" smtClean="0"/>
              <a:t> </a:t>
            </a:r>
            <a:r>
              <a:rPr lang="pt-PT" i="1" dirty="0" smtClean="0"/>
              <a:t>, albarda</a:t>
            </a:r>
            <a:r>
              <a:rPr lang="cs-CZ" i="1" dirty="0" smtClean="0"/>
              <a:t> (sedlo)</a:t>
            </a:r>
            <a:r>
              <a:rPr lang="pt-PT" i="1" dirty="0" smtClean="0"/>
              <a:t>, alicerce</a:t>
            </a:r>
            <a:r>
              <a:rPr lang="cs-CZ" i="1" dirty="0" smtClean="0"/>
              <a:t> (kleště)</a:t>
            </a:r>
            <a:r>
              <a:rPr lang="pt-PT" i="1" dirty="0" smtClean="0"/>
              <a:t>, azulejo, almofada</a:t>
            </a:r>
          </a:p>
          <a:p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Profissões</a:t>
            </a:r>
            <a:r>
              <a:rPr lang="pt-PT" dirty="0" smtClean="0"/>
              <a:t>: </a:t>
            </a:r>
            <a:r>
              <a:rPr lang="pt-PT" i="1" dirty="0" smtClean="0"/>
              <a:t>alfaiate</a:t>
            </a:r>
            <a:r>
              <a:rPr lang="cs-CZ" i="1" dirty="0" smtClean="0"/>
              <a:t> (krejčí),</a:t>
            </a:r>
            <a:r>
              <a:rPr lang="pt-PT" i="1" dirty="0" smtClean="0"/>
              <a:t> almocreve</a:t>
            </a:r>
            <a:r>
              <a:rPr lang="cs-CZ" i="1" dirty="0" smtClean="0"/>
              <a:t> (mezkař)</a:t>
            </a:r>
            <a:r>
              <a:rPr lang="pt-PT" i="1" dirty="0" smtClean="0"/>
              <a:t>, arrais</a:t>
            </a:r>
            <a:r>
              <a:rPr lang="cs-CZ" i="1" dirty="0" smtClean="0"/>
              <a:t> (kapitán)</a:t>
            </a:r>
            <a:endParaRPr lang="pt-PT" i="1" dirty="0" smtClean="0"/>
          </a:p>
          <a:p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Administrativa e financeira</a:t>
            </a:r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pt-PT" dirty="0" smtClean="0"/>
              <a:t> </a:t>
            </a:r>
            <a:r>
              <a:rPr lang="pt-PT" i="1" dirty="0" smtClean="0"/>
              <a:t>alcaide, almoxarife, alfândega</a:t>
            </a:r>
            <a:r>
              <a:rPr lang="pt-PT" dirty="0" smtClean="0"/>
              <a:t>,</a:t>
            </a:r>
          </a:p>
          <a:p>
            <a:r>
              <a:rPr lang="pt-PT" b="1" dirty="0" smtClean="0">
                <a:solidFill>
                  <a:srgbClr val="00B0F0"/>
                </a:solidFill>
              </a:rPr>
              <a:t>Culinária e alimentação</a:t>
            </a:r>
            <a:r>
              <a:rPr lang="pt-PT" dirty="0" smtClean="0"/>
              <a:t>: </a:t>
            </a:r>
            <a:r>
              <a:rPr lang="pt-PT" i="1" dirty="0" smtClean="0"/>
              <a:t>acepipe</a:t>
            </a:r>
            <a:r>
              <a:rPr lang="cs-CZ" i="1" dirty="0" smtClean="0"/>
              <a:t> (pamlsek)</a:t>
            </a:r>
            <a:r>
              <a:rPr lang="pt-PT" i="1" dirty="0" smtClean="0"/>
              <a:t>, açúcar</a:t>
            </a:r>
            <a:r>
              <a:rPr lang="pt-PT" dirty="0" smtClean="0"/>
              <a:t>,</a:t>
            </a:r>
          </a:p>
          <a:p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</a:rPr>
              <a:t>Guerra, armas e vida militar</a:t>
            </a:r>
            <a:r>
              <a:rPr lang="pt-PT" dirty="0" smtClean="0"/>
              <a:t>: </a:t>
            </a:r>
            <a:r>
              <a:rPr lang="pt-PT" i="1" dirty="0" smtClean="0"/>
              <a:t>alferes</a:t>
            </a:r>
            <a:r>
              <a:rPr lang="cs-CZ" i="1" dirty="0" smtClean="0"/>
              <a:t> (praporčík)</a:t>
            </a:r>
            <a:r>
              <a:rPr lang="pt-PT" i="1" dirty="0" smtClean="0"/>
              <a:t>, refém</a:t>
            </a:r>
            <a:r>
              <a:rPr lang="cs-CZ" i="1" dirty="0" smtClean="0"/>
              <a:t> (rukojmí)</a:t>
            </a:r>
            <a:endParaRPr lang="pt-PT" i="1" dirty="0" smtClean="0"/>
          </a:p>
          <a:p>
            <a:r>
              <a:rPr lang="pt-PT" b="1" dirty="0" smtClean="0">
                <a:solidFill>
                  <a:srgbClr val="00B050"/>
                </a:solidFill>
              </a:rPr>
              <a:t>Habitação urbana e rural</a:t>
            </a:r>
            <a:r>
              <a:rPr lang="pt-PT" dirty="0" smtClean="0">
                <a:solidFill>
                  <a:srgbClr val="00B050"/>
                </a:solidFill>
              </a:rPr>
              <a:t>: </a:t>
            </a:r>
            <a:r>
              <a:rPr lang="pt-PT" dirty="0" smtClean="0"/>
              <a:t>arrabalde</a:t>
            </a:r>
            <a:r>
              <a:rPr lang="cs-CZ" dirty="0" smtClean="0"/>
              <a:t> (předměstí, periferie)</a:t>
            </a:r>
            <a:r>
              <a:rPr lang="pt-PT" dirty="0" smtClean="0"/>
              <a:t>, aldeia</a:t>
            </a:r>
          </a:p>
        </p:txBody>
      </p:sp>
    </p:spTree>
    <p:extLst>
      <p:ext uri="{BB962C8B-B14F-4D97-AF65-F5344CB8AC3E}">
        <p14:creationId xmlns:p14="http://schemas.microsoft.com/office/powerpoint/2010/main" val="31082187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Vocabulário do português antigo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 </a:t>
            </a:r>
            <a:r>
              <a:rPr lang="pt-PT" dirty="0" smtClean="0"/>
              <a:t>termos gramaticais de origem árabe: </a:t>
            </a:r>
          </a:p>
          <a:p>
            <a:r>
              <a:rPr lang="pt-PT" b="1" dirty="0" smtClean="0"/>
              <a:t>Até</a:t>
            </a:r>
            <a:r>
              <a:rPr lang="pt-PT" dirty="0" smtClean="0"/>
              <a:t> – </a:t>
            </a:r>
            <a:r>
              <a:rPr lang="pt-PT" i="1" dirty="0" smtClean="0"/>
              <a:t>atá</a:t>
            </a:r>
            <a:r>
              <a:rPr lang="pt-PT" dirty="0" smtClean="0"/>
              <a:t> – </a:t>
            </a:r>
            <a:r>
              <a:rPr lang="pt-PT" i="1" dirty="0" smtClean="0"/>
              <a:t>hatta</a:t>
            </a:r>
          </a:p>
          <a:p>
            <a:r>
              <a:rPr lang="pt-PT" b="1" dirty="0" smtClean="0"/>
              <a:t>Oxalá</a:t>
            </a:r>
            <a:r>
              <a:rPr lang="pt-PT" dirty="0" smtClean="0"/>
              <a:t> – </a:t>
            </a:r>
            <a:r>
              <a:rPr lang="pt-PT" i="1" dirty="0" smtClean="0"/>
              <a:t>wa </a:t>
            </a:r>
            <a:r>
              <a:rPr lang="cs-CZ" i="1" dirty="0" err="1" smtClean="0"/>
              <a:t>ša</a:t>
            </a:r>
            <a:r>
              <a:rPr lang="cs-CZ" i="1" dirty="0" smtClean="0"/>
              <a:t> </a:t>
            </a:r>
            <a:r>
              <a:rPr lang="cs-CZ" i="1" dirty="0" err="1" smtClean="0"/>
              <a:t>llah</a:t>
            </a:r>
            <a:r>
              <a:rPr lang="cs-CZ" i="1" dirty="0" smtClean="0"/>
              <a:t> </a:t>
            </a:r>
            <a:r>
              <a:rPr lang="cs-CZ" dirty="0" smtClean="0"/>
              <a:t>= </a:t>
            </a:r>
            <a:r>
              <a:rPr lang="cs-CZ" dirty="0" err="1" smtClean="0"/>
              <a:t>queira</a:t>
            </a:r>
            <a:r>
              <a:rPr lang="cs-CZ" dirty="0" smtClean="0"/>
              <a:t> Deus</a:t>
            </a:r>
          </a:p>
          <a:p>
            <a:r>
              <a:rPr lang="cs-CZ" dirty="0" smtClean="0"/>
              <a:t>O </a:t>
            </a:r>
            <a:r>
              <a:rPr lang="cs-CZ" dirty="0" err="1" smtClean="0"/>
              <a:t>artigo</a:t>
            </a:r>
            <a:r>
              <a:rPr lang="cs-CZ" dirty="0" smtClean="0"/>
              <a:t> </a:t>
            </a:r>
            <a:r>
              <a:rPr lang="cs-CZ" dirty="0" err="1" smtClean="0"/>
              <a:t>árabe</a:t>
            </a:r>
            <a:r>
              <a:rPr lang="cs-CZ" dirty="0" smtClean="0"/>
              <a:t> </a:t>
            </a:r>
            <a:r>
              <a:rPr lang="cs-CZ" b="1" i="1" dirty="0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aglutinou</a:t>
            </a:r>
            <a:r>
              <a:rPr lang="cs-CZ" dirty="0" smtClean="0"/>
              <a:t>-se </a:t>
            </a:r>
            <a:r>
              <a:rPr lang="cs-CZ" dirty="0" err="1" smtClean="0"/>
              <a:t>aos</a:t>
            </a:r>
            <a:r>
              <a:rPr lang="cs-CZ" dirty="0" smtClean="0"/>
              <a:t> </a:t>
            </a:r>
            <a:r>
              <a:rPr lang="cs-CZ" dirty="0" err="1" smtClean="0"/>
              <a:t>substantivos</a:t>
            </a:r>
            <a:r>
              <a:rPr lang="cs-CZ" dirty="0" smtClean="0"/>
              <a:t> </a:t>
            </a:r>
            <a:r>
              <a:rPr lang="cs-CZ" dirty="0" err="1" smtClean="0"/>
              <a:t>quer</a:t>
            </a:r>
            <a:r>
              <a:rPr lang="cs-CZ" dirty="0" smtClean="0"/>
              <a:t> na forma </a:t>
            </a:r>
            <a:r>
              <a:rPr lang="cs-CZ" dirty="0" err="1" smtClean="0"/>
              <a:t>pura</a:t>
            </a:r>
            <a:r>
              <a:rPr lang="cs-CZ" dirty="0" smtClean="0"/>
              <a:t> (</a:t>
            </a:r>
            <a:r>
              <a:rPr lang="cs-CZ" dirty="0" err="1" smtClean="0"/>
              <a:t>algod</a:t>
            </a:r>
            <a:r>
              <a:rPr lang="pt-PT" dirty="0" smtClean="0"/>
              <a:t>ã</a:t>
            </a:r>
            <a:r>
              <a:rPr lang="cs-CZ" dirty="0" smtClean="0"/>
              <a:t>o) </a:t>
            </a:r>
            <a:r>
              <a:rPr lang="cs-CZ" dirty="0" err="1" smtClean="0"/>
              <a:t>quer</a:t>
            </a:r>
            <a:r>
              <a:rPr lang="cs-CZ" dirty="0" smtClean="0"/>
              <a:t> na forma </a:t>
            </a:r>
            <a:r>
              <a:rPr lang="cs-CZ" dirty="0" err="1" smtClean="0"/>
              <a:t>aglutinada</a:t>
            </a:r>
            <a:r>
              <a:rPr lang="cs-CZ" dirty="0" smtClean="0"/>
              <a:t> e </a:t>
            </a:r>
            <a:r>
              <a:rPr lang="cs-CZ" dirty="0" err="1" smtClean="0"/>
              <a:t>assimilada</a:t>
            </a:r>
            <a:r>
              <a:rPr lang="cs-CZ" dirty="0" smtClean="0"/>
              <a:t>: </a:t>
            </a:r>
            <a:r>
              <a:rPr lang="pt-PT" dirty="0" smtClean="0"/>
              <a:t>ar-r=ar, al+ç=aç, al+z=az</a:t>
            </a:r>
            <a:endParaRPr lang="cs-CZ" dirty="0" smtClean="0"/>
          </a:p>
          <a:p>
            <a:r>
              <a:rPr lang="pt-PT" dirty="0" smtClean="0"/>
              <a:t>a</a:t>
            </a:r>
            <a:r>
              <a:rPr lang="cs-CZ" dirty="0" smtClean="0"/>
              <a:t>l-</a:t>
            </a:r>
            <a:r>
              <a:rPr lang="cs-CZ" dirty="0" err="1" smtClean="0"/>
              <a:t>roz</a:t>
            </a:r>
            <a:r>
              <a:rPr lang="cs-CZ" dirty="0" smtClean="0"/>
              <a:t> – </a:t>
            </a:r>
            <a:r>
              <a:rPr lang="cs-CZ" b="1" dirty="0" err="1" smtClean="0"/>
              <a:t>arroz</a:t>
            </a:r>
            <a:endParaRPr lang="cs-CZ" b="1" dirty="0" smtClean="0"/>
          </a:p>
          <a:p>
            <a:r>
              <a:rPr lang="pt-PT" dirty="0" smtClean="0"/>
              <a:t>a</a:t>
            </a:r>
            <a:r>
              <a:rPr lang="cs-CZ" dirty="0" smtClean="0"/>
              <a:t>l-</a:t>
            </a:r>
            <a:r>
              <a:rPr lang="pt-PT" dirty="0" smtClean="0"/>
              <a:t>çúcar – </a:t>
            </a:r>
            <a:r>
              <a:rPr lang="pt-PT" b="1" dirty="0" smtClean="0"/>
              <a:t>açúcar</a:t>
            </a:r>
          </a:p>
          <a:p>
            <a:r>
              <a:rPr lang="pt-PT" dirty="0" smtClean="0"/>
              <a:t>al – zeite – </a:t>
            </a:r>
            <a:r>
              <a:rPr lang="pt-PT" b="1" dirty="0" smtClean="0"/>
              <a:t>azeite</a:t>
            </a:r>
          </a:p>
          <a:p>
            <a:pPr marL="0" indent="0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385116642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Vocabulário do português antigo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Do espanhol eram i</a:t>
            </a:r>
            <a:r>
              <a:rPr lang="pt-PT" dirty="0" smtClean="0"/>
              <a:t>mportadas palavras como:</a:t>
            </a:r>
            <a:endParaRPr lang="pt-PT" dirty="0" smtClean="0"/>
          </a:p>
          <a:p>
            <a:r>
              <a:rPr lang="cs-CZ" i="1" dirty="0" err="1"/>
              <a:t>antanho</a:t>
            </a:r>
            <a:r>
              <a:rPr lang="cs-CZ" i="1" dirty="0"/>
              <a:t>, </a:t>
            </a:r>
            <a:r>
              <a:rPr lang="cs-CZ" i="1" dirty="0" err="1"/>
              <a:t>cavalheiro</a:t>
            </a:r>
            <a:r>
              <a:rPr lang="cs-CZ" i="1" dirty="0"/>
              <a:t>, </a:t>
            </a:r>
            <a:r>
              <a:rPr lang="cs-CZ" i="1" dirty="0" err="1"/>
              <a:t>aciprés</a:t>
            </a:r>
            <a:r>
              <a:rPr lang="cs-CZ" i="1" dirty="0"/>
              <a:t>, </a:t>
            </a:r>
            <a:r>
              <a:rPr lang="cs-CZ" i="1" dirty="0" err="1"/>
              <a:t>arenzo</a:t>
            </a:r>
            <a:r>
              <a:rPr lang="cs-CZ" i="1" dirty="0"/>
              <a:t>, </a:t>
            </a:r>
            <a:r>
              <a:rPr lang="cs-CZ" i="1" dirty="0" err="1"/>
              <a:t>llhano</a:t>
            </a:r>
            <a:r>
              <a:rPr lang="cs-CZ" i="1" dirty="0"/>
              <a:t>, </a:t>
            </a:r>
            <a:r>
              <a:rPr lang="cs-CZ" i="1" dirty="0" err="1" smtClean="0"/>
              <a:t>mancilla</a:t>
            </a:r>
            <a:r>
              <a:rPr lang="pt-PT" i="1" dirty="0" smtClean="0"/>
              <a:t> (bi</a:t>
            </a:r>
            <a:r>
              <a:rPr lang="cs-CZ" i="1" dirty="0" smtClean="0"/>
              <a:t>č), </a:t>
            </a:r>
            <a:r>
              <a:rPr lang="cs-CZ" i="1" dirty="0" err="1"/>
              <a:t>salitre</a:t>
            </a:r>
            <a:r>
              <a:rPr lang="cs-CZ" i="1" dirty="0"/>
              <a:t>, </a:t>
            </a:r>
            <a:r>
              <a:rPr lang="cs-CZ" i="1" dirty="0" smtClean="0"/>
              <a:t>trigo, </a:t>
            </a:r>
            <a:r>
              <a:rPr lang="cs-CZ" i="1" dirty="0" err="1" smtClean="0"/>
              <a:t>belido</a:t>
            </a:r>
            <a:r>
              <a:rPr lang="pt-PT" i="1" dirty="0" smtClean="0"/>
              <a:t>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796063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Vocabulário do português antigo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A </a:t>
            </a:r>
            <a:r>
              <a:rPr lang="pt-PT" dirty="0" smtClean="0"/>
              <a:t>poesia </a:t>
            </a:r>
            <a:r>
              <a:rPr lang="cs-CZ" dirty="0" err="1" smtClean="0"/>
              <a:t>proven</a:t>
            </a:r>
            <a:r>
              <a:rPr lang="pt-PT" dirty="0" smtClean="0"/>
              <a:t>çal penetrou cedo em Portugal, talvez pouco depois de os condes Raimundo e Henrique de Borgonha terem vindo do Sul da França, </a:t>
            </a:r>
            <a:r>
              <a:rPr lang="pt-PT" dirty="0" smtClean="0"/>
              <a:t>com grande número de cavaleiros,  </a:t>
            </a:r>
            <a:r>
              <a:rPr lang="pt-PT" dirty="0" smtClean="0"/>
              <a:t> para a Galiza e Norte de Portugal, a fim de tomarem parte nas guerras dos reis de Castela e Leão contra os Mouros e nas suas conquistas. </a:t>
            </a:r>
          </a:p>
        </p:txBody>
      </p:sp>
    </p:spTree>
    <p:extLst>
      <p:ext uri="{BB962C8B-B14F-4D97-AF65-F5344CB8AC3E}">
        <p14:creationId xmlns:p14="http://schemas.microsoft.com/office/powerpoint/2010/main" val="277105262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Vocabulário do português antigo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Ao mesmo tempo, a importação da forma e do estilo da poesia provençal, deus-se a de muitas palavras, formas e frases:</a:t>
            </a:r>
          </a:p>
          <a:p>
            <a:endParaRPr lang="pt-PT" dirty="0"/>
          </a:p>
          <a:p>
            <a:pPr algn="ctr"/>
            <a:r>
              <a:rPr lang="cs-CZ" i="1" dirty="0"/>
              <a:t>dom, </a:t>
            </a:r>
            <a:r>
              <a:rPr lang="cs-CZ" i="1" dirty="0" err="1"/>
              <a:t>linhage</a:t>
            </a:r>
            <a:r>
              <a:rPr lang="cs-CZ" i="1" dirty="0"/>
              <a:t>, </a:t>
            </a:r>
            <a:r>
              <a:rPr lang="cs-CZ" i="1" dirty="0" err="1"/>
              <a:t>roussinol</a:t>
            </a:r>
            <a:r>
              <a:rPr lang="cs-CZ" i="1" dirty="0"/>
              <a:t>, </a:t>
            </a:r>
            <a:r>
              <a:rPr lang="cs-CZ" i="1" dirty="0" err="1"/>
              <a:t>talan</a:t>
            </a:r>
            <a:r>
              <a:rPr lang="cs-CZ" i="1" dirty="0"/>
              <a:t>, </a:t>
            </a:r>
            <a:r>
              <a:rPr lang="cs-CZ" i="1" dirty="0" err="1"/>
              <a:t>trobar</a:t>
            </a:r>
            <a:r>
              <a:rPr lang="cs-CZ" i="1" dirty="0"/>
              <a:t>, </a:t>
            </a:r>
            <a:r>
              <a:rPr lang="cs-CZ" i="1" dirty="0" err="1"/>
              <a:t>avol</a:t>
            </a:r>
            <a:r>
              <a:rPr lang="cs-CZ" i="1" dirty="0"/>
              <a:t>, </a:t>
            </a:r>
            <a:r>
              <a:rPr lang="cs-CZ" i="1" dirty="0" err="1"/>
              <a:t>afam</a:t>
            </a:r>
            <a:r>
              <a:rPr lang="cs-CZ" i="1" dirty="0"/>
              <a:t>, </a:t>
            </a:r>
            <a:r>
              <a:rPr lang="cs-CZ" i="1" dirty="0" err="1"/>
              <a:t>anel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7106520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Vocabulário do português antigo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b="1" dirty="0" smtClean="0"/>
              <a:t>Elementos franceses: </a:t>
            </a:r>
          </a:p>
          <a:p>
            <a:pPr algn="just"/>
            <a:r>
              <a:rPr lang="pt-PT" dirty="0" smtClean="0"/>
              <a:t>Já em época muito recuada existiam relações entre Portugal e a França. A este respeito destaque-se a posição de </a:t>
            </a:r>
            <a:r>
              <a:rPr lang="pt-PT" b="1" dirty="0" smtClean="0"/>
              <a:t>Henrique de Borgonha</a:t>
            </a:r>
            <a:r>
              <a:rPr lang="pt-PT" dirty="0" smtClean="0"/>
              <a:t>, que veio para Portugal com numeroso séquito (doprovod). Tornou-se genro de </a:t>
            </a:r>
            <a:r>
              <a:rPr lang="pt-PT" b="1" dirty="0" smtClean="0"/>
              <a:t>Afonso VI </a:t>
            </a:r>
            <a:r>
              <a:rPr lang="pt-PT" dirty="0" smtClean="0"/>
              <a:t>ao casar-se com a filha natural deste, </a:t>
            </a:r>
            <a:r>
              <a:rPr lang="pt-PT" b="1" dirty="0" smtClean="0"/>
              <a:t>Tareja</a:t>
            </a:r>
            <a:r>
              <a:rPr lang="pt-PT" dirty="0" smtClean="0"/>
              <a:t>, e m como administrador da região entre Minho e Tejo ficou ocom o título de </a:t>
            </a:r>
            <a:r>
              <a:rPr lang="pt-PT" b="1" dirty="0" smtClean="0"/>
              <a:t>Conde de Portugal</a:t>
            </a:r>
            <a:r>
              <a:rPr lang="pt-PT" dirty="0" smtClean="0"/>
              <a:t>.</a:t>
            </a:r>
          </a:p>
          <a:p>
            <a:pPr algn="ctr"/>
            <a:r>
              <a:rPr lang="pt-PT" dirty="0" smtClean="0"/>
              <a:t>g</a:t>
            </a:r>
            <a:r>
              <a:rPr lang="cs-CZ" i="1" dirty="0" err="1" smtClean="0"/>
              <a:t>raal</a:t>
            </a:r>
            <a:r>
              <a:rPr lang="cs-CZ" i="1" dirty="0"/>
              <a:t>, </a:t>
            </a:r>
            <a:r>
              <a:rPr lang="cs-CZ" i="1" dirty="0" err="1"/>
              <a:t>achatar</a:t>
            </a:r>
            <a:r>
              <a:rPr lang="cs-CZ" i="1" dirty="0"/>
              <a:t>, </a:t>
            </a:r>
            <a:r>
              <a:rPr lang="cs-CZ" i="1" dirty="0" err="1"/>
              <a:t>albadonar</a:t>
            </a:r>
            <a:r>
              <a:rPr lang="cs-CZ" i="1" dirty="0"/>
              <a:t>, </a:t>
            </a:r>
            <a:r>
              <a:rPr lang="cs-CZ" i="1" dirty="0" err="1"/>
              <a:t>dama</a:t>
            </a:r>
            <a:r>
              <a:rPr lang="cs-CZ" i="1" dirty="0"/>
              <a:t>, </a:t>
            </a:r>
            <a:r>
              <a:rPr lang="cs-CZ" i="1" dirty="0" err="1"/>
              <a:t>domage</a:t>
            </a:r>
            <a:r>
              <a:rPr lang="cs-CZ" i="1" dirty="0"/>
              <a:t>, </a:t>
            </a:r>
            <a:r>
              <a:rPr lang="cs-CZ" i="1" dirty="0" err="1"/>
              <a:t>mester</a:t>
            </a:r>
            <a:r>
              <a:rPr lang="cs-CZ" i="1" dirty="0"/>
              <a:t>, </a:t>
            </a:r>
            <a:r>
              <a:rPr lang="cs-CZ" i="1" dirty="0" err="1"/>
              <a:t>orje</a:t>
            </a:r>
            <a:r>
              <a:rPr lang="cs-CZ" i="1" dirty="0"/>
              <a:t>, par </a:t>
            </a:r>
            <a:r>
              <a:rPr lang="cs-CZ" i="1" dirty="0" err="1"/>
              <a:t>vague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04623450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Vocabulário do português antigo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dirty="0" smtClean="0"/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 smtClean="0"/>
              <a:t>Elementos </a:t>
            </a:r>
            <a:r>
              <a:rPr lang="pt-PT" dirty="0" smtClean="0"/>
              <a:t>italianos muito poucos: </a:t>
            </a:r>
          </a:p>
          <a:p>
            <a:pPr marL="0" indent="0" algn="ctr">
              <a:buNone/>
            </a:pPr>
            <a:r>
              <a:rPr lang="cs-CZ" i="1" dirty="0" err="1"/>
              <a:t>baldoquim</a:t>
            </a:r>
            <a:r>
              <a:rPr lang="cs-CZ" i="1" dirty="0"/>
              <a:t>, </a:t>
            </a:r>
            <a:r>
              <a:rPr lang="cs-CZ" i="1" dirty="0" err="1"/>
              <a:t>artesano,alteza</a:t>
            </a:r>
            <a:r>
              <a:rPr lang="cs-CZ" dirty="0"/>
              <a:t> </a:t>
            </a: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146205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/>
              <a:t>Confusão das grafias</a:t>
            </a:r>
            <a:br>
              <a:rPr lang="pt-PT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t-PT" dirty="0" smtClean="0"/>
              <a:t>  </a:t>
            </a:r>
            <a:r>
              <a:rPr lang="pt-PT" b="1" dirty="0" smtClean="0"/>
              <a:t>QUE</a:t>
            </a:r>
            <a:r>
              <a:rPr lang="pt-PT" dirty="0" smtClean="0"/>
              <a:t> e </a:t>
            </a:r>
            <a:r>
              <a:rPr lang="pt-PT" b="1" dirty="0" smtClean="0"/>
              <a:t>C </a:t>
            </a:r>
          </a:p>
          <a:p>
            <a:pPr marL="0" indent="0" algn="ctr">
              <a:buNone/>
            </a:pPr>
            <a:r>
              <a:rPr lang="pt-PT" i="1" dirty="0" smtClean="0"/>
              <a:t>Exemplificação:</a:t>
            </a:r>
          </a:p>
          <a:p>
            <a:pPr marL="0" indent="0" algn="ctr">
              <a:buNone/>
            </a:pPr>
            <a:r>
              <a:rPr lang="pt-PT" dirty="0" smtClean="0"/>
              <a:t>cin</a:t>
            </a:r>
            <a:r>
              <a:rPr lang="pt-PT" b="1" dirty="0" smtClean="0"/>
              <a:t>quo</a:t>
            </a:r>
            <a:r>
              <a:rPr lang="pt-PT" dirty="0" smtClean="0"/>
              <a:t> por cin</a:t>
            </a:r>
            <a:r>
              <a:rPr lang="pt-PT" b="1" dirty="0" smtClean="0"/>
              <a:t>co</a:t>
            </a:r>
          </a:p>
          <a:p>
            <a:pPr marL="0" indent="0" algn="ctr">
              <a:buNone/>
            </a:pPr>
            <a:r>
              <a:rPr lang="pt-PT" dirty="0" smtClean="0"/>
              <a:t>pe</a:t>
            </a:r>
            <a:r>
              <a:rPr lang="pt-PT" b="1" dirty="0" smtClean="0"/>
              <a:t>ce</a:t>
            </a:r>
            <a:r>
              <a:rPr lang="pt-PT" dirty="0" smtClean="0"/>
              <a:t>na por pe</a:t>
            </a:r>
            <a:r>
              <a:rPr lang="pt-PT" b="1" dirty="0" smtClean="0"/>
              <a:t>que</a:t>
            </a:r>
            <a:r>
              <a:rPr lang="pt-PT" dirty="0" smtClean="0"/>
              <a:t>na</a:t>
            </a:r>
          </a:p>
          <a:p>
            <a:pPr marL="0" indent="0" algn="ctr">
              <a:buNone/>
            </a:pPr>
            <a:r>
              <a:rPr lang="pt-PT" dirty="0" smtClean="0"/>
              <a:t>es</a:t>
            </a:r>
            <a:r>
              <a:rPr lang="pt-PT" b="1" dirty="0" smtClean="0"/>
              <a:t>cee</a:t>
            </a:r>
            <a:r>
              <a:rPr lang="pt-PT" dirty="0" smtClean="0"/>
              <a:t>çidas por es</a:t>
            </a:r>
            <a:r>
              <a:rPr lang="pt-PT" b="1" dirty="0" smtClean="0"/>
              <a:t>que</a:t>
            </a:r>
            <a:r>
              <a:rPr lang="pt-PT" dirty="0" smtClean="0"/>
              <a:t>ecidas</a:t>
            </a:r>
          </a:p>
          <a:p>
            <a:pPr marL="0" indent="0" algn="ctr">
              <a:buNone/>
            </a:pPr>
            <a:endParaRPr lang="pt-PT" dirty="0" smtClean="0"/>
          </a:p>
          <a:p>
            <a:pPr marL="0" indent="0" algn="ctr">
              <a:buNone/>
            </a:pPr>
            <a:endParaRPr lang="pt-PT" b="1" dirty="0"/>
          </a:p>
          <a:p>
            <a:pPr marL="0" indent="0" algn="ctr">
              <a:buNone/>
            </a:pPr>
            <a:r>
              <a:rPr lang="pt-PT" dirty="0" smtClean="0"/>
              <a:t> </a:t>
            </a:r>
            <a:r>
              <a:rPr lang="pt-PT" b="1" dirty="0" smtClean="0"/>
              <a:t>GU </a:t>
            </a:r>
            <a:r>
              <a:rPr lang="pt-PT" dirty="0" smtClean="0"/>
              <a:t>e </a:t>
            </a:r>
            <a:r>
              <a:rPr lang="pt-PT" b="1" dirty="0" smtClean="0"/>
              <a:t>G </a:t>
            </a:r>
          </a:p>
          <a:p>
            <a:pPr marL="0" indent="0" algn="ctr">
              <a:buNone/>
            </a:pPr>
            <a:r>
              <a:rPr lang="pt-PT" i="1" dirty="0" smtClean="0"/>
              <a:t>Exemplificação:</a:t>
            </a:r>
          </a:p>
          <a:p>
            <a:pPr marL="0" indent="0" algn="ctr">
              <a:buNone/>
            </a:pPr>
            <a:r>
              <a:rPr lang="pt-PT" dirty="0" smtClean="0"/>
              <a:t>al</a:t>
            </a:r>
            <a:r>
              <a:rPr lang="pt-PT" b="1" dirty="0"/>
              <a:t>g</a:t>
            </a:r>
            <a:r>
              <a:rPr lang="pt-PT" b="1" dirty="0" smtClean="0"/>
              <a:t>uo</a:t>
            </a:r>
            <a:r>
              <a:rPr lang="pt-PT" dirty="0" smtClean="0"/>
              <a:t> por al</a:t>
            </a:r>
            <a:r>
              <a:rPr lang="pt-PT" b="1" dirty="0" smtClean="0"/>
              <a:t>g</a:t>
            </a:r>
            <a:r>
              <a:rPr lang="pt-PT" b="1" dirty="0" smtClean="0"/>
              <a:t>o</a:t>
            </a:r>
          </a:p>
          <a:p>
            <a:pPr marL="0" indent="0" algn="ctr">
              <a:buNone/>
            </a:pPr>
            <a:r>
              <a:rPr lang="pt-PT" dirty="0" smtClean="0"/>
              <a:t>ami</a:t>
            </a:r>
            <a:r>
              <a:rPr lang="pt-PT" b="1" dirty="0" smtClean="0"/>
              <a:t>gua</a:t>
            </a:r>
            <a:r>
              <a:rPr lang="pt-PT" dirty="0" smtClean="0"/>
              <a:t> por ami</a:t>
            </a:r>
            <a:r>
              <a:rPr lang="pt-PT" b="1" dirty="0" smtClean="0"/>
              <a:t>ga</a:t>
            </a:r>
          </a:p>
          <a:p>
            <a:pPr marL="0" indent="0" algn="ctr">
              <a:buNone/>
            </a:pPr>
            <a:r>
              <a:rPr lang="pt-PT" dirty="0" smtClean="0"/>
              <a:t>alg</a:t>
            </a:r>
            <a:r>
              <a:rPr lang="pt-PT" b="1" dirty="0" smtClean="0"/>
              <a:t>em</a:t>
            </a:r>
            <a:r>
              <a:rPr lang="pt-PT" dirty="0" smtClean="0"/>
              <a:t> por al</a:t>
            </a:r>
            <a:r>
              <a:rPr lang="pt-PT" b="1" dirty="0" smtClean="0"/>
              <a:t>gué</a:t>
            </a:r>
            <a:r>
              <a:rPr lang="pt-PT" dirty="0" smtClean="0"/>
              <a:t>m</a:t>
            </a:r>
          </a:p>
          <a:p>
            <a:pPr marL="0" indent="0" algn="ctr">
              <a:buNone/>
            </a:pPr>
            <a:r>
              <a:rPr lang="pt-PT" b="1" dirty="0" smtClean="0"/>
              <a:t>ge</a:t>
            </a:r>
            <a:r>
              <a:rPr lang="pt-PT" dirty="0" smtClean="0"/>
              <a:t>rra por </a:t>
            </a:r>
            <a:r>
              <a:rPr lang="pt-PT" b="1" dirty="0" smtClean="0"/>
              <a:t>gue</a:t>
            </a:r>
            <a:r>
              <a:rPr lang="pt-PT" dirty="0" smtClean="0"/>
              <a:t>rra</a:t>
            </a:r>
          </a:p>
          <a:p>
            <a:pPr marL="0" indent="0" algn="ctr">
              <a:buNone/>
            </a:pPr>
            <a:r>
              <a:rPr lang="pt-PT" dirty="0" smtClean="0"/>
              <a:t>Linguoa, aguoa, guordar</a:t>
            </a:r>
            <a:endParaRPr lang="cs-CZ" dirty="0" smtClean="0"/>
          </a:p>
          <a:p>
            <a:pPr marL="0" indent="0" algn="ctr">
              <a:buNone/>
            </a:pP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832701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Confusão das grafias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dirty="0" smtClean="0"/>
              <a:t> </a:t>
            </a:r>
            <a:r>
              <a:rPr lang="pt-PT" b="1" dirty="0" smtClean="0"/>
              <a:t>G, GI </a:t>
            </a:r>
            <a:r>
              <a:rPr lang="pt-PT" dirty="0" smtClean="0"/>
              <a:t>e </a:t>
            </a:r>
            <a:r>
              <a:rPr lang="pt-PT" b="1" dirty="0"/>
              <a:t>J</a:t>
            </a:r>
            <a:r>
              <a:rPr lang="pt-PT" b="1" dirty="0" smtClean="0"/>
              <a:t> </a:t>
            </a:r>
          </a:p>
          <a:p>
            <a:pPr marL="0" indent="0" algn="ctr">
              <a:buNone/>
            </a:pPr>
            <a:r>
              <a:rPr lang="pt-PT" i="1" dirty="0" smtClean="0"/>
              <a:t>Exemplificação:</a:t>
            </a:r>
          </a:p>
          <a:p>
            <a:pPr marL="0" indent="0" algn="ctr">
              <a:buNone/>
            </a:pPr>
            <a:r>
              <a:rPr lang="pt-PT" dirty="0" smtClean="0"/>
              <a:t>a</a:t>
            </a:r>
            <a:r>
              <a:rPr lang="pt-PT" b="1" dirty="0" smtClean="0"/>
              <a:t>gia</a:t>
            </a:r>
            <a:r>
              <a:rPr lang="pt-PT" dirty="0" smtClean="0"/>
              <a:t> por a</a:t>
            </a:r>
            <a:r>
              <a:rPr lang="pt-PT" b="1" dirty="0" smtClean="0"/>
              <a:t>ja</a:t>
            </a:r>
            <a:endParaRPr lang="pt-PT" b="1" dirty="0" smtClean="0"/>
          </a:p>
          <a:p>
            <a:pPr marL="0" indent="0" algn="ctr">
              <a:buNone/>
            </a:pPr>
            <a:r>
              <a:rPr lang="pt-PT" dirty="0" smtClean="0"/>
              <a:t>se</a:t>
            </a:r>
            <a:r>
              <a:rPr lang="pt-PT" b="1" dirty="0" smtClean="0"/>
              <a:t>ga </a:t>
            </a:r>
            <a:r>
              <a:rPr lang="pt-PT" dirty="0" smtClean="0"/>
              <a:t>por se</a:t>
            </a:r>
            <a:r>
              <a:rPr lang="pt-PT" b="1" dirty="0" smtClean="0"/>
              <a:t>j</a:t>
            </a:r>
            <a:r>
              <a:rPr lang="pt-PT" dirty="0" smtClean="0"/>
              <a:t>a</a:t>
            </a:r>
          </a:p>
          <a:p>
            <a:pPr marL="0" indent="0" algn="ctr">
              <a:buNone/>
            </a:pPr>
            <a:r>
              <a:rPr lang="pt-PT" dirty="0" smtClean="0"/>
              <a:t>man</a:t>
            </a:r>
            <a:r>
              <a:rPr lang="pt-PT" b="1" dirty="0" smtClean="0"/>
              <a:t>g</a:t>
            </a:r>
            <a:r>
              <a:rPr lang="pt-PT" dirty="0" smtClean="0"/>
              <a:t>ar</a:t>
            </a:r>
            <a:r>
              <a:rPr lang="pt-PT" dirty="0" smtClean="0"/>
              <a:t> por man</a:t>
            </a:r>
            <a:r>
              <a:rPr lang="pt-PT" b="1" dirty="0" smtClean="0"/>
              <a:t>j</a:t>
            </a:r>
            <a:r>
              <a:rPr lang="pt-PT" dirty="0" smtClean="0"/>
              <a:t>ar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0568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Confusão das grafias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0079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Confusão das grafias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b="1" dirty="0" smtClean="0"/>
              <a:t>I,Y </a:t>
            </a:r>
            <a:r>
              <a:rPr lang="pt-PT" dirty="0" smtClean="0"/>
              <a:t>e </a:t>
            </a:r>
            <a:r>
              <a:rPr lang="pt-PT" b="1" dirty="0" smtClean="0"/>
              <a:t>J </a:t>
            </a:r>
          </a:p>
          <a:p>
            <a:pPr marL="0" indent="0" algn="ctr">
              <a:buNone/>
            </a:pPr>
            <a:r>
              <a:rPr lang="pt-PT" i="1" dirty="0" smtClean="0"/>
              <a:t>Exemplificação:</a:t>
            </a:r>
          </a:p>
          <a:p>
            <a:pPr marL="0" indent="0" algn="ctr">
              <a:buNone/>
            </a:pPr>
            <a:r>
              <a:rPr lang="pt-PT" dirty="0" smtClean="0"/>
              <a:t>a</a:t>
            </a:r>
            <a:r>
              <a:rPr lang="pt-PT" b="1" dirty="0"/>
              <a:t>y</a:t>
            </a:r>
            <a:r>
              <a:rPr lang="pt-PT" b="1" dirty="0" smtClean="0"/>
              <a:t>a</a:t>
            </a:r>
            <a:r>
              <a:rPr lang="pt-PT" dirty="0" smtClean="0"/>
              <a:t> por ha</a:t>
            </a:r>
            <a:r>
              <a:rPr lang="pt-PT" b="1" dirty="0" smtClean="0"/>
              <a:t>ja</a:t>
            </a:r>
          </a:p>
          <a:p>
            <a:pPr marL="0" indent="0" algn="ctr">
              <a:buNone/>
            </a:pPr>
            <a:r>
              <a:rPr lang="pt-PT" b="1" dirty="0" smtClean="0"/>
              <a:t>i</a:t>
            </a:r>
            <a:r>
              <a:rPr lang="pt-PT" dirty="0" smtClean="0"/>
              <a:t>ulgar</a:t>
            </a:r>
            <a:r>
              <a:rPr lang="pt-PT" b="1" dirty="0" smtClean="0"/>
              <a:t> </a:t>
            </a:r>
            <a:r>
              <a:rPr lang="pt-PT" dirty="0" smtClean="0"/>
              <a:t>por </a:t>
            </a:r>
            <a:r>
              <a:rPr lang="pt-PT" b="1" dirty="0" smtClean="0"/>
              <a:t>j</a:t>
            </a:r>
            <a:r>
              <a:rPr lang="pt-PT" dirty="0" smtClean="0"/>
              <a:t>ulgar</a:t>
            </a:r>
            <a:endParaRPr lang="pt-PT" dirty="0" smtClean="0"/>
          </a:p>
          <a:p>
            <a:pPr marL="0" indent="0" algn="ctr">
              <a:buNone/>
            </a:pPr>
            <a:r>
              <a:rPr lang="pt-PT" dirty="0" smtClean="0"/>
              <a:t>o</a:t>
            </a:r>
            <a:r>
              <a:rPr lang="pt-PT" b="1" dirty="0" smtClean="0"/>
              <a:t>y</a:t>
            </a:r>
            <a:r>
              <a:rPr lang="pt-PT" dirty="0" smtClean="0"/>
              <a:t>e por ho</a:t>
            </a:r>
            <a:r>
              <a:rPr lang="pt-PT" b="1" dirty="0" smtClean="0"/>
              <a:t>j</a:t>
            </a:r>
            <a:r>
              <a:rPr lang="pt-PT" dirty="0" smtClean="0"/>
              <a:t>e</a:t>
            </a:r>
          </a:p>
          <a:p>
            <a:pPr marL="0" indent="0" algn="ctr">
              <a:buNone/>
            </a:pPr>
            <a:r>
              <a:rPr lang="pt-PT" dirty="0" smtClean="0"/>
              <a:t>mu</a:t>
            </a:r>
            <a:r>
              <a:rPr lang="pt-PT" b="1" dirty="0" smtClean="0"/>
              <a:t>i</a:t>
            </a:r>
            <a:r>
              <a:rPr lang="pt-PT" dirty="0" smtClean="0"/>
              <a:t>to por mu</a:t>
            </a:r>
            <a:r>
              <a:rPr lang="pt-PT" b="1" dirty="0" smtClean="0"/>
              <a:t>j</a:t>
            </a:r>
            <a:r>
              <a:rPr lang="pt-PT" dirty="0" smtClean="0"/>
              <a:t>to</a:t>
            </a:r>
          </a:p>
          <a:p>
            <a:pPr marL="0" indent="0" algn="ctr">
              <a:buNone/>
            </a:pPr>
            <a:r>
              <a:rPr lang="pt-PT" b="1" dirty="0" smtClean="0"/>
              <a:t>y</a:t>
            </a:r>
            <a:r>
              <a:rPr lang="pt-PT" dirty="0" smtClean="0"/>
              <a:t>dade por </a:t>
            </a:r>
            <a:r>
              <a:rPr lang="pt-PT" b="1" dirty="0" smtClean="0"/>
              <a:t>i</a:t>
            </a:r>
            <a:r>
              <a:rPr lang="pt-PT" dirty="0" smtClean="0"/>
              <a:t>dade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3848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Confusão das grafias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b="1" dirty="0"/>
              <a:t>U</a:t>
            </a:r>
            <a:r>
              <a:rPr lang="pt-PT" b="1" dirty="0" smtClean="0"/>
              <a:t> </a:t>
            </a:r>
            <a:r>
              <a:rPr lang="pt-PT" dirty="0" smtClean="0"/>
              <a:t>por </a:t>
            </a:r>
            <a:r>
              <a:rPr lang="pt-PT" b="1" dirty="0"/>
              <a:t>V</a:t>
            </a:r>
            <a:r>
              <a:rPr lang="pt-PT" b="1" dirty="0" smtClean="0"/>
              <a:t> </a:t>
            </a:r>
          </a:p>
          <a:p>
            <a:pPr marL="0" indent="0" algn="ctr">
              <a:buNone/>
            </a:pPr>
            <a:r>
              <a:rPr lang="pt-PT" i="1" dirty="0" smtClean="0"/>
              <a:t>Exemplificação:</a:t>
            </a:r>
          </a:p>
          <a:p>
            <a:pPr marL="0" indent="0" algn="ctr">
              <a:buNone/>
            </a:pPr>
            <a:r>
              <a:rPr lang="pt-PT" i="1" dirty="0" smtClean="0"/>
              <a:t>a</a:t>
            </a:r>
            <a:r>
              <a:rPr lang="pt-PT" b="1" i="1" dirty="0" smtClean="0"/>
              <a:t>u</a:t>
            </a:r>
            <a:r>
              <a:rPr lang="pt-PT" i="1" dirty="0" smtClean="0"/>
              <a:t>er por ha</a:t>
            </a:r>
            <a:r>
              <a:rPr lang="pt-PT" b="1" i="1" dirty="0" smtClean="0"/>
              <a:t>v</a:t>
            </a:r>
            <a:r>
              <a:rPr lang="pt-PT" i="1" dirty="0" smtClean="0"/>
              <a:t>er</a:t>
            </a:r>
          </a:p>
          <a:p>
            <a:pPr marL="0" indent="0" algn="ctr">
              <a:buNone/>
            </a:pPr>
            <a:r>
              <a:rPr lang="pt-PT" b="1" i="1" dirty="0" smtClean="0"/>
              <a:t>u</a:t>
            </a:r>
            <a:r>
              <a:rPr lang="pt-PT" i="1" dirty="0" smtClean="0"/>
              <a:t>sar por </a:t>
            </a:r>
            <a:r>
              <a:rPr lang="pt-PT" b="1" i="1" dirty="0" smtClean="0"/>
              <a:t>v</a:t>
            </a:r>
            <a:r>
              <a:rPr lang="pt-PT" i="1" dirty="0" smtClean="0"/>
              <a:t>sar</a:t>
            </a:r>
          </a:p>
          <a:p>
            <a:pPr marL="0" indent="0" algn="ctr">
              <a:buNone/>
            </a:pPr>
            <a:r>
              <a:rPr lang="pt-PT" i="1" dirty="0" smtClean="0"/>
              <a:t>ov</a:t>
            </a:r>
            <a:r>
              <a:rPr lang="pt-PT" b="1" i="1" dirty="0" smtClean="0"/>
              <a:t>u</a:t>
            </a:r>
            <a:r>
              <a:rPr lang="pt-PT" i="1" dirty="0" smtClean="0"/>
              <a:t>ir por ou</a:t>
            </a:r>
            <a:r>
              <a:rPr lang="pt-PT" b="1" i="1" dirty="0" smtClean="0"/>
              <a:t>v</a:t>
            </a:r>
            <a:r>
              <a:rPr lang="pt-PT" i="1" dirty="0" smtClean="0"/>
              <a:t>ir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22228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2768</Words>
  <Application>Microsoft Office PowerPoint</Application>
  <PresentationFormat>Předvádění na obrazovce (4:3)</PresentationFormat>
  <Paragraphs>272</Paragraphs>
  <Slides>47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48" baseType="lpstr">
      <vt:lpstr>Motiv systému Office</vt:lpstr>
      <vt:lpstr>História da Língua Portuguesa </vt:lpstr>
      <vt:lpstr>ÍNDICE</vt:lpstr>
      <vt:lpstr> Confusão das grafias </vt:lpstr>
      <vt:lpstr> Confusão das grafias </vt:lpstr>
      <vt:lpstr> Confusão das grafias </vt:lpstr>
      <vt:lpstr>Confusão das grafias </vt:lpstr>
      <vt:lpstr>Confusão das grafias </vt:lpstr>
      <vt:lpstr>Confusão das grafias </vt:lpstr>
      <vt:lpstr>Confusão das grafias </vt:lpstr>
      <vt:lpstr>Confusão das grafias </vt:lpstr>
      <vt:lpstr>Confusão das grafias </vt:lpstr>
      <vt:lpstr>Confusão das grafias </vt:lpstr>
      <vt:lpstr>Confusão das grafias </vt:lpstr>
      <vt:lpstr>Confusão das grafias </vt:lpstr>
      <vt:lpstr>Confusão das grafias </vt:lpstr>
      <vt:lpstr>Confusão das grafias </vt:lpstr>
      <vt:lpstr>Confusão das grafias </vt:lpstr>
      <vt:lpstr>Confusão das grafias </vt:lpstr>
      <vt:lpstr>Confusão das grafias </vt:lpstr>
      <vt:lpstr>Confusão das grafias </vt:lpstr>
      <vt:lpstr>Confusão das grafias </vt:lpstr>
      <vt:lpstr>Confusão das grafias </vt:lpstr>
      <vt:lpstr>Confusão das grafias </vt:lpstr>
      <vt:lpstr>Confusão das grafias </vt:lpstr>
      <vt:lpstr>Confusão das grafias </vt:lpstr>
      <vt:lpstr>Os monumentos linguísticos portugueses </vt:lpstr>
      <vt:lpstr>Os monumentos linguísticos portugueses </vt:lpstr>
      <vt:lpstr>Os monumentos linguísticos portugueses </vt:lpstr>
      <vt:lpstr>Os monumentos linguísticos portugueses </vt:lpstr>
      <vt:lpstr>Os monumentos linguísticos portugueses </vt:lpstr>
      <vt:lpstr>Os monumentos linguísticos portugueses </vt:lpstr>
      <vt:lpstr>Os monumentos linguísticos portugueses </vt:lpstr>
      <vt:lpstr>Vocabulário do português antigo</vt:lpstr>
      <vt:lpstr>Vocabulário do português antigo</vt:lpstr>
      <vt:lpstr>Vocabulário do português antigo</vt:lpstr>
      <vt:lpstr>Vocabulário do português antigo</vt:lpstr>
      <vt:lpstr>Vocabulário do português antigo</vt:lpstr>
      <vt:lpstr>Vocabulário do português antigo</vt:lpstr>
      <vt:lpstr>Vocabulário do português antigo</vt:lpstr>
      <vt:lpstr>Vocabulário do português antigo</vt:lpstr>
      <vt:lpstr>Vocabulário do português antigo</vt:lpstr>
      <vt:lpstr>Vocabulário do português antigo</vt:lpstr>
      <vt:lpstr>Vocabulário do português antigo</vt:lpstr>
      <vt:lpstr>Vocabulário do português antigo</vt:lpstr>
      <vt:lpstr>Vocabulário do português antigo</vt:lpstr>
      <vt:lpstr>Vocabulário do português antigo</vt:lpstr>
      <vt:lpstr>Vocabulário do português antigo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História da Língua Portuguesa</dc:title>
  <dc:creator>Iva Svobodová</dc:creator>
  <cp:lastModifiedBy>Iva Svobodová</cp:lastModifiedBy>
  <cp:revision>26</cp:revision>
  <dcterms:created xsi:type="dcterms:W3CDTF">2015-03-04T07:49:17Z</dcterms:created>
  <dcterms:modified xsi:type="dcterms:W3CDTF">2015-03-04T13:29:28Z</dcterms:modified>
</cp:coreProperties>
</file>