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6" r:id="rId34"/>
    <p:sldId id="289" r:id="rId35"/>
    <p:sldId id="290" r:id="rId36"/>
    <p:sldId id="291" r:id="rId37"/>
    <p:sldId id="292" r:id="rId38"/>
    <p:sldId id="295" r:id="rId39"/>
    <p:sldId id="293" r:id="rId40"/>
    <p:sldId id="294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2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83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44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7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1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19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89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01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50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76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6A54-B812-45DC-BD40-ACFF3D84DE95}" type="datetimeFigureOut">
              <a:rPr lang="cs-CZ" smtClean="0"/>
              <a:t>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568A5-F794-4C2C-B707-FF860C760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90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Organiza</a:t>
            </a:r>
            <a:r>
              <a:rPr lang="pt-PT" b="1" smtClean="0">
                <a:solidFill>
                  <a:srgbClr val="FF0000"/>
                </a:solidFill>
              </a:rPr>
              <a:t>ção textual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smtClean="0"/>
              <a:t>M.H.M.Mateus</a:t>
            </a:r>
            <a:r>
              <a:rPr lang="cs-CZ" smtClean="0"/>
              <a:t> et.al. </a:t>
            </a:r>
          </a:p>
          <a:p>
            <a:r>
              <a:rPr lang="cs-CZ" b="1" i="1" smtClean="0"/>
              <a:t>Gramática da Língua Portuguesa</a:t>
            </a:r>
          </a:p>
          <a:p>
            <a:r>
              <a:rPr lang="cs-CZ" b="1" smtClean="0"/>
              <a:t>pp. </a:t>
            </a:r>
            <a:r>
              <a:rPr lang="cs-CZ" smtClean="0"/>
              <a:t>87-123</a:t>
            </a:r>
          </a:p>
        </p:txBody>
      </p:sp>
    </p:spTree>
    <p:extLst>
      <p:ext uri="{BB962C8B-B14F-4D97-AF65-F5344CB8AC3E}">
        <p14:creationId xmlns:p14="http://schemas.microsoft.com/office/powerpoint/2010/main" val="616414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i="1" smtClean="0"/>
              <a:t>Exemplificação</a:t>
            </a:r>
            <a:endParaRPr lang="cs-CZ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smtClean="0"/>
              <a:t> </a:t>
            </a:r>
            <a:r>
              <a:rPr lang="pt-BR" smtClean="0"/>
              <a:t>a forma de frase interrogativa, por exemplo, pode nem sempre corresponder à função de uma pergunta, como quando alguém diz </a:t>
            </a:r>
          </a:p>
          <a:p>
            <a:pPr marL="0" indent="0">
              <a:buNone/>
            </a:pPr>
            <a:endParaRPr lang="pt-BR"/>
          </a:p>
          <a:p>
            <a:pPr marL="0" indent="0" algn="ctr">
              <a:buNone/>
            </a:pPr>
            <a:r>
              <a:rPr lang="pt-BR" b="1" smtClean="0"/>
              <a:t>“Não acham que está muito calor aqui dentro?”</a:t>
            </a:r>
          </a:p>
          <a:p>
            <a:pPr marL="0" indent="0" algn="ctr">
              <a:buNone/>
            </a:pPr>
            <a:r>
              <a:rPr lang="pt-BR" b="1" smtClean="0"/>
              <a:t> </a:t>
            </a:r>
            <a:r>
              <a:rPr lang="pt-BR" smtClean="0"/>
              <a:t>querendo com isso dizer </a:t>
            </a:r>
          </a:p>
          <a:p>
            <a:pPr marL="0" indent="0" algn="ctr">
              <a:buNone/>
            </a:pPr>
            <a:r>
              <a:rPr lang="pt-BR" smtClean="0"/>
              <a:t>“</a:t>
            </a:r>
            <a:r>
              <a:rPr lang="pt-BR" b="1" smtClean="0"/>
              <a:t>Seria bom que alguém abrisse uma janela”.</a:t>
            </a:r>
          </a:p>
          <a:p>
            <a:pPr marL="0" indent="0" algn="ctr">
              <a:buNone/>
            </a:pPr>
            <a:endParaRPr lang="pt-BR" b="1"/>
          </a:p>
          <a:p>
            <a:pPr marL="0" indent="0" algn="ctr">
              <a:buNone/>
            </a:pPr>
            <a:r>
              <a:rPr lang="pt-BR" b="1" smtClean="0"/>
              <a:t>“Tem horas?”</a:t>
            </a:r>
          </a:p>
          <a:p>
            <a:pPr marL="0" indent="0" algn="ctr">
              <a:buNone/>
            </a:pPr>
            <a:r>
              <a:rPr lang="pt-BR" b="1" smtClean="0"/>
              <a:t> </a:t>
            </a:r>
            <a:r>
              <a:rPr lang="pt-BR" smtClean="0"/>
              <a:t>ninguém espera uma resposta como</a:t>
            </a:r>
          </a:p>
          <a:p>
            <a:pPr marL="0" indent="0" algn="ctr">
              <a:buNone/>
            </a:pPr>
            <a:r>
              <a:rPr lang="pt-BR" smtClean="0"/>
              <a:t> “</a:t>
            </a:r>
            <a:r>
              <a:rPr lang="pt-BR" b="1" smtClean="0"/>
              <a:t>Sim, tenho”,</a:t>
            </a:r>
          </a:p>
          <a:p>
            <a:pPr marL="0" indent="0" algn="ctr">
              <a:buNone/>
            </a:pPr>
            <a:r>
              <a:rPr lang="pt-BR" smtClean="0"/>
              <a:t>sem que haja qualquer tentativa de enunciação das horas, também à pergunta </a:t>
            </a:r>
          </a:p>
          <a:p>
            <a:pPr marL="0" indent="0">
              <a:buNone/>
            </a:pPr>
            <a:endParaRPr lang="pt-BR" b="1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775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smtClean="0"/>
              <a:t>Intencionalidade e Convenção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mtClean="0"/>
              <a:t>A intencionalidade e a convenção são dois aspectos relevantes na produção do significado: </a:t>
            </a:r>
          </a:p>
          <a:p>
            <a:pPr marL="0" indent="0" algn="ctr">
              <a:buNone/>
            </a:pPr>
            <a:r>
              <a:rPr lang="pt-BR" b="1" smtClean="0"/>
              <a:t>em primeiro lugar</a:t>
            </a:r>
            <a:r>
              <a:rPr lang="pt-BR" smtClean="0"/>
              <a:t>:  </a:t>
            </a:r>
          </a:p>
          <a:p>
            <a:pPr marL="0" indent="0" algn="ctr">
              <a:buNone/>
            </a:pPr>
            <a:r>
              <a:rPr lang="pt-BR" smtClean="0"/>
              <a:t>porque aquilo que “</a:t>
            </a:r>
            <a:r>
              <a:rPr lang="pt-BR" b="1" smtClean="0"/>
              <a:t>queremos dizer</a:t>
            </a:r>
            <a:r>
              <a:rPr lang="pt-BR" smtClean="0"/>
              <a:t>” (</a:t>
            </a:r>
            <a:r>
              <a:rPr lang="pt-BR" b="1" smtClean="0"/>
              <a:t>função ou significado pragmático</a:t>
            </a:r>
            <a:r>
              <a:rPr lang="pt-BR" smtClean="0"/>
              <a:t>) nem sempre corresponde ao que “</a:t>
            </a:r>
            <a:r>
              <a:rPr lang="pt-BR" b="1" smtClean="0"/>
              <a:t>dizemos</a:t>
            </a:r>
            <a:r>
              <a:rPr lang="pt-BR" smtClean="0"/>
              <a:t>” (</a:t>
            </a:r>
            <a:r>
              <a:rPr lang="pt-BR" b="1" smtClean="0"/>
              <a:t>forma ou significado literal</a:t>
            </a:r>
            <a:r>
              <a:rPr lang="pt-BR" smtClean="0"/>
              <a:t>); 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b="1" smtClean="0"/>
              <a:t>em segundo lugar</a:t>
            </a:r>
            <a:r>
              <a:rPr lang="pt-BR" smtClean="0"/>
              <a:t>: </a:t>
            </a:r>
          </a:p>
          <a:p>
            <a:pPr marL="0" indent="0" algn="ctr">
              <a:buNone/>
            </a:pPr>
            <a:r>
              <a:rPr lang="pt-BR" smtClean="0"/>
              <a:t>porque as </a:t>
            </a:r>
            <a:r>
              <a:rPr lang="pt-BR" b="1" smtClean="0"/>
              <a:t>trocas conversacionais </a:t>
            </a:r>
            <a:r>
              <a:rPr lang="pt-BR" smtClean="0"/>
              <a:t>e a </a:t>
            </a:r>
            <a:r>
              <a:rPr lang="pt-BR" b="1" smtClean="0"/>
              <a:t>interacção verbal </a:t>
            </a:r>
            <a:r>
              <a:rPr lang="pt-BR" smtClean="0"/>
              <a:t>em geral são fortemente determinadas por </a:t>
            </a:r>
            <a:r>
              <a:rPr lang="pt-BR" b="1" smtClean="0"/>
              <a:t>condições sociais e culturais </a:t>
            </a:r>
            <a:r>
              <a:rPr lang="pt-BR" smtClean="0"/>
              <a:t>que nada têm de linguístico e que onvencionalmente se manifestam no significado expresso.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13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i="1" smtClean="0"/>
              <a:t>Pragmática</a:t>
            </a:r>
            <a:r>
              <a:rPr lang="pt-PT" smtClean="0"/>
              <a:t> e a teoria dos </a:t>
            </a:r>
            <a:r>
              <a:rPr lang="pt-PT" i="1" smtClean="0"/>
              <a:t>Actos de Fala</a:t>
            </a:r>
            <a:endParaRPr lang="cs-CZ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Uma das áreas que mais se tem preocupado com o estudo dos factores reguladores da actividade verbal tem sido a </a:t>
            </a:r>
            <a:r>
              <a:rPr lang="pt-BR" b="1" smtClean="0"/>
              <a:t>pragmática</a:t>
            </a:r>
            <a:r>
              <a:rPr lang="pt-BR" smtClean="0"/>
              <a:t> e, dentro desta, uma teoria em particular: a chamada teoria dos </a:t>
            </a:r>
            <a:r>
              <a:rPr lang="pt-BR" b="1" smtClean="0"/>
              <a:t>actos de fala</a:t>
            </a:r>
            <a:r>
              <a:rPr lang="pt-BR" smtClean="0"/>
              <a:t>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21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Acto de fala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Por acto de fala entende-se </a:t>
            </a:r>
            <a:r>
              <a:rPr lang="pt-BR" b="1" smtClean="0"/>
              <a:t>o uso de um enunciado, </a:t>
            </a:r>
            <a:r>
              <a:rPr lang="pt-BR" smtClean="0"/>
              <a:t>linguisticamente funcional, para </a:t>
            </a:r>
            <a:r>
              <a:rPr lang="pt-BR" b="1" smtClean="0"/>
              <a:t>realizar uma acção</a:t>
            </a:r>
            <a:r>
              <a:rPr lang="pt-BR" smtClean="0"/>
              <a:t>, como, por exemplo, prometer, avisar, informar, ordenar, etc., considerada </a:t>
            </a:r>
            <a:r>
              <a:rPr lang="pt-BR" b="1" smtClean="0"/>
              <a:t>apropriada às circunstâncias </a:t>
            </a:r>
            <a:r>
              <a:rPr lang="pt-BR" smtClean="0"/>
              <a:t>de uma situação de comunicação particular.</a:t>
            </a:r>
            <a:endParaRPr lang="cs-CZ" smtClean="0"/>
          </a:p>
          <a:p>
            <a:pPr algn="just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80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forma </a:t>
            </a:r>
            <a:r>
              <a:rPr lang="pt-PT" smtClean="0">
                <a:latin typeface="Times New Roman"/>
                <a:cs typeface="Times New Roman"/>
              </a:rPr>
              <a:t>≠ </a:t>
            </a:r>
            <a:r>
              <a:rPr lang="pt-PT" smtClean="0"/>
              <a:t>conteúdo de uma frase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mtClean="0"/>
              <a:t>Os actos de fala são, portanto, </a:t>
            </a:r>
            <a:r>
              <a:rPr lang="pt-BR" b="1" smtClean="0"/>
              <a:t>acções realizadas linguisticamente </a:t>
            </a:r>
            <a:r>
              <a:rPr lang="pt-BR" smtClean="0"/>
              <a:t>e a sua descrição tipológica corresponde a uma </a:t>
            </a:r>
            <a:r>
              <a:rPr lang="pt-BR" b="1" smtClean="0"/>
              <a:t>tentativa de categorização dessas acções</a:t>
            </a:r>
            <a:r>
              <a:rPr lang="pt-BR" smtClean="0"/>
              <a:t>. </a:t>
            </a:r>
          </a:p>
          <a:p>
            <a:pPr marL="0" indent="0" algn="just">
              <a:buNone/>
            </a:pPr>
            <a:r>
              <a:rPr lang="pt-BR" smtClean="0"/>
              <a:t>Para a caracterização dos diferentes tipos de actos ilocutórios, e considerando, como vimos, que </a:t>
            </a:r>
            <a:r>
              <a:rPr lang="pt-BR" b="1" smtClean="0"/>
              <a:t>a funcionalidade de uma frase no discurso não está claramente associada a um tipo particular de frase </a:t>
            </a:r>
            <a:r>
              <a:rPr lang="pt-BR" smtClean="0"/>
              <a:t>(declarativa, interrogativa, exclamativa e imperativa), a partir de uma relação unívoca, a tradição descritiva </a:t>
            </a:r>
            <a:r>
              <a:rPr lang="pt-BR" b="1" smtClean="0"/>
              <a:t>distingue entre forma e conteúdo de uma frase</a:t>
            </a:r>
            <a:r>
              <a:rPr lang="pt-BR" smtClean="0"/>
              <a:t>, fazendo realçar nessa distinção que </a:t>
            </a:r>
            <a:r>
              <a:rPr lang="pt-BR" b="1" smtClean="0"/>
              <a:t>a intenção </a:t>
            </a:r>
            <a:r>
              <a:rPr lang="pt-BR" smtClean="0"/>
              <a:t>com que um enunciado é produzido está intimamente ligada à função assumida por esse mesmo enunciado no contexto da sua enunciação.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081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/>
              <a:t>objectivo ilocutório, força ilocutória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À intenção chamamos </a:t>
            </a:r>
            <a:r>
              <a:rPr lang="pt-BR" b="1" smtClean="0"/>
              <a:t>objectivo ilocutório </a:t>
            </a:r>
            <a:r>
              <a:rPr lang="pt-BR" smtClean="0"/>
              <a:t>do enunciado ou acto, à função chamamos </a:t>
            </a:r>
            <a:r>
              <a:rPr lang="pt-BR" b="1" smtClean="0"/>
              <a:t>força ilocutória </a:t>
            </a:r>
            <a:r>
              <a:rPr lang="pt-BR" smtClean="0"/>
              <a:t>desse mesmo enunciado ou acto. O objectivo ilocutório é parte integrante da força ilocutória, mas é ele que a regula.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22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Tipologia dos Actos de Fala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smtClean="0"/>
              <a:t>A </a:t>
            </a:r>
            <a:r>
              <a:rPr lang="pt-BR" b="1" smtClean="0"/>
              <a:t>tipologia</a:t>
            </a:r>
            <a:r>
              <a:rPr lang="pt-BR" smtClean="0"/>
              <a:t> mais importante e de maior divulgação foi proposta pelo filósofo norte-americano </a:t>
            </a:r>
            <a:r>
              <a:rPr lang="pt-BR" b="1" smtClean="0"/>
              <a:t>John R. Searle</a:t>
            </a:r>
            <a:r>
              <a:rPr lang="pt-BR" smtClean="0"/>
              <a:t>, e  divide os </a:t>
            </a:r>
            <a:r>
              <a:rPr lang="pt-BR" b="1" smtClean="0"/>
              <a:t>actos de fala </a:t>
            </a:r>
            <a:r>
              <a:rPr lang="pt-BR" smtClean="0"/>
              <a:t>(ou </a:t>
            </a:r>
            <a:r>
              <a:rPr lang="pt-BR" b="1" smtClean="0"/>
              <a:t>actos ilocutórios</a:t>
            </a:r>
            <a:r>
              <a:rPr lang="pt-BR" smtClean="0"/>
              <a:t>) em </a:t>
            </a:r>
            <a:r>
              <a:rPr lang="pt-BR" b="1" smtClean="0"/>
              <a:t>seis categorias diferentes: </a:t>
            </a:r>
          </a:p>
          <a:p>
            <a:pPr marL="514350" indent="-514350">
              <a:buFont typeface="+mj-lt"/>
              <a:buAutoNum type="arabicPeriod"/>
            </a:pPr>
            <a:r>
              <a:rPr lang="pt-BR" smtClean="0"/>
              <a:t>assertivos</a:t>
            </a:r>
          </a:p>
          <a:p>
            <a:pPr marL="514350" indent="-514350">
              <a:buFont typeface="+mj-lt"/>
              <a:buAutoNum type="arabicPeriod"/>
            </a:pPr>
            <a:r>
              <a:rPr lang="pt-BR" smtClean="0"/>
              <a:t>directivos</a:t>
            </a:r>
          </a:p>
          <a:p>
            <a:pPr marL="514350" indent="-514350">
              <a:buFont typeface="+mj-lt"/>
              <a:buAutoNum type="arabicPeriod"/>
            </a:pPr>
            <a:r>
              <a:rPr lang="pt-BR" smtClean="0"/>
              <a:t>compromissivos</a:t>
            </a:r>
          </a:p>
          <a:p>
            <a:pPr marL="514350" indent="-514350">
              <a:buFont typeface="+mj-lt"/>
              <a:buAutoNum type="arabicPeriod"/>
            </a:pPr>
            <a:r>
              <a:rPr lang="pt-BR" smtClean="0"/>
              <a:t>expressivos</a:t>
            </a:r>
          </a:p>
          <a:p>
            <a:pPr marL="514350" indent="-514350">
              <a:buFont typeface="+mj-lt"/>
              <a:buAutoNum type="arabicPeriod"/>
            </a:pPr>
            <a:r>
              <a:rPr lang="pt-BR" smtClean="0"/>
              <a:t>declarativos (ou declarações) </a:t>
            </a:r>
          </a:p>
          <a:p>
            <a:pPr marL="514350" indent="-514350">
              <a:buFont typeface="+mj-lt"/>
              <a:buAutoNum type="arabicPeriod"/>
            </a:pPr>
            <a:r>
              <a:rPr lang="pt-BR" smtClean="0"/>
              <a:t>declarativos assertivos (ou declarações assertivas)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808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smtClean="0"/>
              <a:t>ACTO DE FALA ASSERTIVO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mtClean="0"/>
              <a:t>O objectivo ilocutório é relacionar o locutor com a verdade daquilo que ele próprio expressa no seu enunciado. </a:t>
            </a:r>
          </a:p>
          <a:p>
            <a:r>
              <a:rPr lang="pt-BR" smtClean="0"/>
              <a:t>Ex.: </a:t>
            </a:r>
            <a:r>
              <a:rPr lang="pt-BR" b="1" i="1" smtClean="0"/>
              <a:t>O meu carro é amarelo.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2325873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smtClean="0"/>
              <a:t>ACTO DE FALA DIRECTIVO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mtClean="0"/>
              <a:t>O objectivo ilocutório é levar o alocutário a realizar a acção (verbal ou não verbal) que o locutor expressa no seu enunciado. </a:t>
            </a:r>
          </a:p>
          <a:p>
            <a:r>
              <a:rPr lang="pt-BR" smtClean="0"/>
              <a:t>Ex.: </a:t>
            </a:r>
            <a:r>
              <a:rPr lang="pt-BR" b="1" i="1" smtClean="0"/>
              <a:t>Passa-me esse livro</a:t>
            </a:r>
            <a:r>
              <a:rPr lang="pt-BR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124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smtClean="0"/>
              <a:t>ACTO DE FALA COMPROMISSIVO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mtClean="0"/>
              <a:t>O objectivo ilocutório é comprometer o locutor com a realização da acção (futura) expressa</a:t>
            </a:r>
          </a:p>
          <a:p>
            <a:pPr marL="0" indent="0">
              <a:buNone/>
            </a:pPr>
            <a:r>
              <a:rPr lang="pt-BR" smtClean="0"/>
              <a:t>no seu enunciado. </a:t>
            </a:r>
          </a:p>
          <a:p>
            <a:r>
              <a:rPr lang="pt-BR" smtClean="0"/>
              <a:t>Ex.: </a:t>
            </a:r>
            <a:r>
              <a:rPr lang="pt-BR" b="1" i="1" smtClean="0"/>
              <a:t>Trago-te o livro amanhã.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38556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ÍNDICE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smtClean="0"/>
              <a:t>PROPRIEDADES TEXTUAIS</a:t>
            </a:r>
            <a:r>
              <a:rPr lang="pt-PT" smtClean="0"/>
              <a:t>: </a:t>
            </a:r>
          </a:p>
          <a:p>
            <a:pPr marL="400050" lvl="1" indent="0">
              <a:buNone/>
            </a:pPr>
            <a:r>
              <a:rPr lang="pt-PT" smtClean="0"/>
              <a:t>TEXTUALIDADE, ACEITABILIDADE, SITUACIONALIDADE, INTERTEXTUALIDADE, INFORMATIVIDADE, CONECTIVICADE</a:t>
            </a:r>
          </a:p>
          <a:p>
            <a:pPr marL="0" indent="0">
              <a:buNone/>
            </a:pPr>
            <a:endParaRPr lang="pt-PT" smtClean="0"/>
          </a:p>
          <a:p>
            <a:r>
              <a:rPr lang="pt-PT" b="1" smtClean="0"/>
              <a:t>ASPECTOS LINGUÍSTICOS </a:t>
            </a:r>
            <a:r>
              <a:rPr lang="pt-PT" smtClean="0"/>
              <a:t>DA ORGANIZAÇÃO TEXTUAL: COESÃO, COERÊNCIA, INFORMAÇÃO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660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smtClean="0"/>
              <a:t>ACTO DE FALA EXPRESSIVO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mtClean="0"/>
              <a:t>O objectivo ilocutório é exprimir o estado psicológico do locutor acerca da realidade expressa no seu enunciado. </a:t>
            </a:r>
          </a:p>
          <a:p>
            <a:r>
              <a:rPr lang="pt-BR" smtClean="0"/>
              <a:t>Ex.: </a:t>
            </a:r>
            <a:r>
              <a:rPr lang="pt-BR" b="1" i="1" smtClean="0"/>
              <a:t>Parabéns pelo prémio.  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1472605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/>
              <a:t>ACTO DE FALA DECLARATIVO- DECLARAÇÕES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mtClean="0"/>
              <a:t>O objectivo ilocutório é trazer uma nova realidade à existência; alterar a realidade das coisas, por meio da realização do acto. </a:t>
            </a:r>
          </a:p>
          <a:p>
            <a:r>
              <a:rPr lang="pt-BR" smtClean="0"/>
              <a:t>Ex.: </a:t>
            </a:r>
            <a:r>
              <a:rPr lang="pt-BR" b="1" i="1" smtClean="0"/>
              <a:t>Declaro-vos marido e mulher</a:t>
            </a:r>
            <a:r>
              <a:rPr lang="pt-BR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035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>
                <a:solidFill>
                  <a:srgbClr val="FF0000"/>
                </a:solidFill>
              </a:rPr>
              <a:t/>
            </a:r>
            <a:br>
              <a:rPr lang="pt-BR" smtClean="0">
                <a:solidFill>
                  <a:srgbClr val="FF0000"/>
                </a:solidFill>
              </a:rPr>
            </a:br>
            <a:r>
              <a:rPr lang="pt-BR" smtClean="0"/>
              <a:t>ACTO DE FALA DECLARATIVO- ASSERTIVO </a:t>
            </a:r>
            <a:br>
              <a:rPr lang="pt-BR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mtClean="0"/>
              <a:t>O objectivo ilocutório é trazer uma nova realidade à existência; alterar a realidade das coisas, por meio da realização do acto, mas  relacionando o locutor com a verdade daquilo que ele próprio expressa no seu enunciado. </a:t>
            </a:r>
          </a:p>
          <a:p>
            <a:r>
              <a:rPr lang="pt-BR" smtClean="0"/>
              <a:t>Ex.: </a:t>
            </a:r>
            <a:r>
              <a:rPr lang="pt-BR" b="1" i="1" smtClean="0"/>
              <a:t>Declaro o réu culpado das acusações que lhe são impuatadas.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1701357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>
                <a:solidFill>
                  <a:srgbClr val="FF0000"/>
                </a:solidFill>
              </a:rPr>
              <a:t/>
            </a:r>
            <a:br>
              <a:rPr lang="pt-BR" smtClean="0">
                <a:solidFill>
                  <a:srgbClr val="FF0000"/>
                </a:solidFill>
              </a:rPr>
            </a:br>
            <a:r>
              <a:rPr lang="pt-BR" smtClean="0"/>
              <a:t>Actos de fala indirectos </a:t>
            </a:r>
            <a:br>
              <a:rPr lang="pt-BR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mtClean="0"/>
              <a:t>A realização destas acções, porém, nem sempre se faz de uma forma directa e imediata, não ambígua. Por vezes acontece que o falante realiza </a:t>
            </a:r>
            <a:r>
              <a:rPr lang="pt-BR" b="1" smtClean="0"/>
              <a:t>mais do que um acto ilocutório </a:t>
            </a:r>
            <a:r>
              <a:rPr lang="pt-BR" smtClean="0"/>
              <a:t>de uma só vez. Na prática, o que faz é </a:t>
            </a:r>
            <a:r>
              <a:rPr lang="pt-BR" b="1" smtClean="0"/>
              <a:t>mascarar um acto sob a capa de outro</a:t>
            </a:r>
            <a:r>
              <a:rPr lang="pt-BR" smtClean="0"/>
              <a:t>, como acontece no exemplo atrás referido, 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mtClean="0"/>
              <a:t>“</a:t>
            </a:r>
            <a:r>
              <a:rPr lang="pt-BR" b="1" i="1" smtClean="0"/>
              <a:t>Não acham que está muito calor aqui dentro</a:t>
            </a:r>
            <a:r>
              <a:rPr lang="pt-BR" smtClean="0"/>
              <a:t>?”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em que </a:t>
            </a:r>
            <a:r>
              <a:rPr lang="pt-BR" b="1" smtClean="0"/>
              <a:t>sob a aparência de um acto ilocutório directivo </a:t>
            </a:r>
            <a:r>
              <a:rPr lang="pt-BR" smtClean="0"/>
              <a:t>(levar o alocutário a realizar a acção verbal de concordar ou discordar com o que está expresso no enunciado), o locutor pode estar a realizar o </a:t>
            </a:r>
            <a:r>
              <a:rPr lang="pt-BR" b="1" smtClean="0"/>
              <a:t>acto ilocutório assertivo </a:t>
            </a:r>
            <a:r>
              <a:rPr lang="pt-BR" smtClean="0"/>
              <a:t>equivalente a 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mtClean="0"/>
              <a:t>“</a:t>
            </a:r>
            <a:r>
              <a:rPr lang="pt-BR" b="1" i="1" smtClean="0"/>
              <a:t>Seria bom que alguém abrisse uma janela</a:t>
            </a:r>
            <a:r>
              <a:rPr lang="pt-BR" smtClean="0"/>
              <a:t>” 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(relacionando-se com a verdade daquilo que expressa no enunciado e constituindo-o como uma epresentação da realidade), sem qualquer outra intenção, ou um outro </a:t>
            </a:r>
            <a:r>
              <a:rPr lang="pt-BR" b="1" smtClean="0"/>
              <a:t>acto directivo</a:t>
            </a:r>
            <a:r>
              <a:rPr lang="pt-BR" smtClean="0"/>
              <a:t>, equivalente a 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mtClean="0"/>
              <a:t>“</a:t>
            </a:r>
            <a:r>
              <a:rPr lang="pt-BR" b="1" i="1" smtClean="0"/>
              <a:t>Por favor, alguém abra uma janela</a:t>
            </a:r>
            <a:r>
              <a:rPr lang="pt-BR" smtClean="0"/>
              <a:t>” </a:t>
            </a:r>
          </a:p>
          <a:p>
            <a:pPr marL="0" indent="0" algn="ctr">
              <a:buNone/>
            </a:pPr>
            <a:r>
              <a:rPr lang="pt-BR" smtClean="0"/>
              <a:t>(levar o alocutário a realizar a acção física expressa no enunciado: abrir a janela).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383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Contexto e relações sociais </a:t>
            </a:r>
            <a:r>
              <a:rPr lang="pt-BR" smtClean="0">
                <a:solidFill>
                  <a:srgbClr val="FF0000"/>
                </a:solidFill>
              </a:rPr>
              <a:t/>
            </a:r>
            <a:br>
              <a:rPr lang="pt-BR" smtClean="0">
                <a:solidFill>
                  <a:srgbClr val="FF0000"/>
                </a:solidFill>
              </a:rPr>
            </a:b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mtClean="0"/>
              <a:t>Como já foi referido, o significado é uma </a:t>
            </a:r>
            <a:r>
              <a:rPr lang="pt-BR" b="1" smtClean="0"/>
              <a:t>propriedade das pessoas, coisas e eventos da situação discursiva</a:t>
            </a:r>
            <a:r>
              <a:rPr lang="pt-BR" smtClean="0"/>
              <a:t>, pelo que nem sempre a forma linguística é suficiente para determinar qual o valor de uso de uma dada frase, de um enunciado. Frequentemente somos tentados a considerar o significado como </a:t>
            </a:r>
            <a:r>
              <a:rPr lang="pt-BR" b="1" smtClean="0"/>
              <a:t>decorrente da forma de frase usada</a:t>
            </a:r>
            <a:r>
              <a:rPr lang="pt-BR" smtClean="0"/>
              <a:t>; por exemplo, a forma de </a:t>
            </a:r>
            <a:r>
              <a:rPr lang="pt-BR" b="1" smtClean="0"/>
              <a:t>frase imperativa </a:t>
            </a:r>
            <a:r>
              <a:rPr lang="pt-BR" smtClean="0"/>
              <a:t>está fortemente associada à </a:t>
            </a:r>
            <a:r>
              <a:rPr lang="pt-BR" b="1" smtClean="0"/>
              <a:t>expressão da ordem</a:t>
            </a:r>
            <a:r>
              <a:rPr lang="pt-BR" smtClean="0"/>
              <a:t>, de tal forma que a sua ocorrência nos leva de imediato a pensar que </a:t>
            </a:r>
            <a:r>
              <a:rPr lang="pt-BR" b="1" smtClean="0"/>
              <a:t>uma ordem deve ser realizada</a:t>
            </a:r>
            <a:r>
              <a:rPr lang="pt-BR" smtClean="0"/>
              <a:t>, quando pode não ser esse o caso. O inverso, aliás, também é verdadeiro, isto é, muitas vezes achamos que a única forma possível de realização de uma ordem é por meio de uma frase imperativa e não temos o espírito crítico suficiente para reconhecer que há muitas outras formas, indirectas, para a sua realização.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2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Contexto e relações situacionais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Para a compreensão plena deste fenómeno temos que considerar, primeiro, a </a:t>
            </a:r>
            <a:r>
              <a:rPr lang="pt-BR" b="1" smtClean="0"/>
              <a:t>diferença entre objectivo ilocutório e força ilocutória </a:t>
            </a:r>
            <a:r>
              <a:rPr lang="pt-BR" smtClean="0"/>
              <a:t>e, segundo, o </a:t>
            </a:r>
            <a:r>
              <a:rPr lang="pt-BR" b="1" smtClean="0"/>
              <a:t>contexto situacional e as relações sociais</a:t>
            </a:r>
            <a:r>
              <a:rPr lang="pt-BR" smtClean="0"/>
              <a:t>, </a:t>
            </a:r>
            <a:r>
              <a:rPr lang="pt-BR" b="1" smtClean="0"/>
              <a:t>de poder</a:t>
            </a:r>
            <a:r>
              <a:rPr lang="pt-BR" smtClean="0"/>
              <a:t>, mantidas pelos </a:t>
            </a:r>
            <a:r>
              <a:rPr lang="pt-BR" b="1" smtClean="0"/>
              <a:t>intervenientes da situação de comunicação</a:t>
            </a:r>
            <a:r>
              <a:rPr lang="pt-BR" smtClean="0"/>
              <a:t>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i="1" smtClean="0"/>
              <a:t>Exemplificação</a:t>
            </a:r>
            <a:endParaRPr lang="cs-CZ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mtClean="0"/>
              <a:t> </a:t>
            </a:r>
            <a:r>
              <a:rPr lang="pt-BR" b="1" i="1" smtClean="0"/>
              <a:t>Passa-me essa caneta!                          ORDEM</a:t>
            </a:r>
          </a:p>
          <a:p>
            <a:pPr marL="0" indent="0" algn="ctr">
              <a:buNone/>
            </a:pPr>
            <a:r>
              <a:rPr lang="pt-BR" b="1" i="1" smtClean="0"/>
              <a:t>Podes passar-me essa caneta, por favo</a:t>
            </a:r>
            <a:r>
              <a:rPr lang="pt-BR" smtClean="0"/>
              <a:t>r? </a:t>
            </a:r>
            <a:r>
              <a:rPr lang="pt-BR" b="1" i="1" smtClean="0"/>
              <a:t>PEDIDO</a:t>
            </a:r>
          </a:p>
          <a:p>
            <a:pPr marL="0" indent="0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Ambas as frases têm  o mesmo objectivo ilocutório – tentar que alguém </a:t>
            </a:r>
            <a:r>
              <a:rPr lang="pt-BR" b="1" smtClean="0"/>
              <a:t>faça algo, </a:t>
            </a:r>
            <a:r>
              <a:rPr lang="pt-BR" smtClean="0"/>
              <a:t>que, no caso, é </a:t>
            </a:r>
            <a:r>
              <a:rPr lang="pt-BR" b="1" smtClean="0"/>
              <a:t>passar uma caneta ao locutor</a:t>
            </a:r>
            <a:r>
              <a:rPr lang="pt-BR" smtClean="0"/>
              <a:t>; todavia, o primeiro acto tem a força ilocutória de uma ordem, o </a:t>
            </a:r>
            <a:r>
              <a:rPr lang="pt-BR" b="1" smtClean="0"/>
              <a:t>segundo</a:t>
            </a:r>
            <a:r>
              <a:rPr lang="pt-BR" smtClean="0"/>
              <a:t> tem a força de um </a:t>
            </a:r>
            <a:r>
              <a:rPr lang="pt-BR" b="1" smtClean="0"/>
              <a:t>pedido</a:t>
            </a:r>
            <a:r>
              <a:rPr lang="pt-BR" smtClean="0"/>
              <a:t>. </a:t>
            </a:r>
          </a:p>
          <a:p>
            <a:pPr marL="0" indent="0" algn="just">
              <a:buNone/>
            </a:pPr>
            <a:endParaRPr lang="pt-BR"/>
          </a:p>
          <a:p>
            <a:pPr marL="0" indent="0" algn="just">
              <a:buNone/>
            </a:pPr>
            <a:r>
              <a:rPr lang="pt-BR" b="1" smtClean="0"/>
              <a:t>as ordens -  </a:t>
            </a:r>
            <a:r>
              <a:rPr lang="pt-BR" smtClean="0"/>
              <a:t>são normalmente expressas, embora não necessariamente, pelo modo imperativo ou por mecanismos seus substitutos;</a:t>
            </a:r>
          </a:p>
          <a:p>
            <a:pPr marL="0" indent="0" algn="just">
              <a:buNone/>
            </a:pPr>
            <a:r>
              <a:rPr lang="pt-BR" smtClean="0"/>
              <a:t> </a:t>
            </a:r>
            <a:r>
              <a:rPr lang="pt-BR" b="1" smtClean="0"/>
              <a:t>os pedidos - </a:t>
            </a:r>
            <a:r>
              <a:rPr lang="pt-BR" smtClean="0"/>
              <a:t>podem ser expressos e são-no normalmente, sob a forma interrogativa.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701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Coercibilidade</a:t>
            </a:r>
            <a:r>
              <a:rPr lang="cs-CZ" smtClean="0"/>
              <a:t> (capacidade de reprimir)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mtClean="0"/>
              <a:t>O </a:t>
            </a:r>
            <a:r>
              <a:rPr lang="pt-BR" b="1" smtClean="0"/>
              <a:t>factor determinante </a:t>
            </a:r>
            <a:r>
              <a:rPr lang="pt-BR" smtClean="0"/>
              <a:t>do significado dos enunciados é </a:t>
            </a:r>
            <a:r>
              <a:rPr lang="pt-BR" b="1" smtClean="0"/>
              <a:t>o contexto situacional e as relações sociais </a:t>
            </a:r>
            <a:r>
              <a:rPr lang="pt-BR" smtClean="0"/>
              <a:t>entre os participantes da situação comunicativa – o que distingue uma ordem de um pedido </a:t>
            </a:r>
            <a:r>
              <a:rPr lang="pt-BR" b="1" smtClean="0"/>
              <a:t>não é a forma do enunciado nem o grau da sua força ilocutória</a:t>
            </a:r>
            <a:r>
              <a:rPr lang="pt-BR" smtClean="0"/>
              <a:t>, já que não existe uma gradação que vá do pedido à ordem. O traço que permite a distinção entre os dois tipos de actos é a </a:t>
            </a:r>
            <a:r>
              <a:rPr lang="pt-BR" b="1" smtClean="0"/>
              <a:t>coercibilidade</a:t>
            </a:r>
            <a:r>
              <a:rPr lang="pt-BR" smtClean="0"/>
              <a:t> e essa é dada pela </a:t>
            </a:r>
            <a:r>
              <a:rPr lang="pt-BR" b="1" smtClean="0"/>
              <a:t>relação de poder dos participantes</a:t>
            </a:r>
            <a:r>
              <a:rPr lang="pt-BR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633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/>
              <a:t>Força da Coercibilidade </a:t>
            </a:r>
            <a:br>
              <a:rPr lang="pt-BR" smtClean="0"/>
            </a:br>
            <a:r>
              <a:rPr lang="pt-BR" smtClean="0"/>
              <a:t>de quem tem poder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mtClean="0"/>
              <a:t>Efectivamente, uma ordem legítima carrega consigo a </a:t>
            </a:r>
            <a:r>
              <a:rPr lang="pt-BR" b="1" smtClean="0"/>
              <a:t>força da coercibilidade de quem tem poder </a:t>
            </a:r>
            <a:r>
              <a:rPr lang="pt-BR" smtClean="0"/>
              <a:t>para fazer com que outrem realize uma acção por si determinada, sob pena de alguma sanção ocorrer, se a ordem não for cumprida. Quer isto dizer que sempre que o locutário possa, sem sanção, satisfazer ou não a vontade do locutor, não estamos perante uma ordem, mas perante um pedido.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015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Avaliação Positiva e Negativa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mtClean="0"/>
              <a:t>Nestes casos de relação entre </a:t>
            </a:r>
            <a:r>
              <a:rPr lang="pt-BR" b="1" smtClean="0"/>
              <a:t>ordem e pedido</a:t>
            </a:r>
            <a:r>
              <a:rPr lang="pt-BR" smtClean="0"/>
              <a:t>, a forma de frase, não sendo determinante para a caracterização do acto, é, porém, determinante para a construção discursiva das relações entre os participantes, já que é a forma de frase que </a:t>
            </a:r>
            <a:r>
              <a:rPr lang="pt-BR" b="1" smtClean="0"/>
              <a:t>veicula traços de uso identitário dos participantes</a:t>
            </a:r>
            <a:r>
              <a:rPr lang="pt-BR" smtClean="0"/>
              <a:t>. Repare-se, a esse propósito, no modo como, na nossa sociedade, os </a:t>
            </a:r>
            <a:r>
              <a:rPr lang="pt-BR" b="1" smtClean="0"/>
              <a:t>patrões que no exercício da sua autoridade realizam todas as suas ordens de forma indirecta</a:t>
            </a:r>
            <a:r>
              <a:rPr lang="pt-BR" smtClean="0"/>
              <a:t>, isto é, como se fossem pedidos </a:t>
            </a:r>
          </a:p>
          <a:p>
            <a:pPr marL="0" indent="0" algn="ctr">
              <a:buNone/>
            </a:pPr>
            <a:r>
              <a:rPr lang="pt-BR" b="1" i="1" smtClean="0"/>
              <a:t>Importa-se de me tirar estas fotocópias?</a:t>
            </a:r>
          </a:p>
          <a:p>
            <a:pPr marL="0" indent="0" algn="ctr">
              <a:buNone/>
            </a:pPr>
            <a:r>
              <a:rPr lang="pt-BR" b="1" i="1" smtClean="0"/>
              <a:t>Tire-me estas fotocópias, por favor</a:t>
            </a:r>
            <a:r>
              <a:rPr lang="pt-BR" smtClean="0"/>
              <a:t>.</a:t>
            </a:r>
          </a:p>
          <a:p>
            <a:pPr marL="0" indent="0">
              <a:buNone/>
            </a:pPr>
            <a:r>
              <a:rPr lang="pt-BR" smtClean="0"/>
              <a:t>são </a:t>
            </a:r>
            <a:r>
              <a:rPr lang="pt-BR" b="1" i="1" smtClean="0"/>
              <a:t>avaliados positivamente, </a:t>
            </a:r>
            <a:r>
              <a:rPr lang="pt-BR" smtClean="0"/>
              <a:t>contrariamente aos patrões que usam as formas directas </a:t>
            </a:r>
          </a:p>
          <a:p>
            <a:pPr marL="0" indent="0" algn="ctr">
              <a:buNone/>
            </a:pPr>
            <a:r>
              <a:rPr lang="pt-BR" b="1" i="1" smtClean="0"/>
              <a:t>Vá tirar estas fotocópias</a:t>
            </a:r>
          </a:p>
          <a:p>
            <a:pPr marL="0" indent="0" algn="ctr">
              <a:buNone/>
            </a:pPr>
            <a:r>
              <a:rPr lang="pt-BR" b="1" i="1" smtClean="0"/>
              <a:t> Não deixe de tirar estas cópias</a:t>
            </a:r>
            <a:r>
              <a:rPr lang="pt-BR" smtClean="0"/>
              <a:t>.</a:t>
            </a:r>
          </a:p>
          <a:p>
            <a:pPr marL="0" indent="0" algn="ctr">
              <a:buNone/>
            </a:pPr>
            <a:r>
              <a:rPr lang="pt-BR" smtClean="0"/>
              <a:t> os quais são avaliados negativamente, como </a:t>
            </a:r>
            <a:r>
              <a:rPr lang="pt-BR" b="1" i="1" smtClean="0"/>
              <a:t>autoritários e rudes</a:t>
            </a:r>
            <a:r>
              <a:rPr lang="pt-BR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2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 </a:t>
            </a:r>
            <a:r>
              <a:rPr lang="pt-PT" sz="4900" b="1" smtClean="0">
                <a:solidFill>
                  <a:srgbClr val="FF0000"/>
                </a:solidFill>
              </a:rPr>
              <a:t>propriedades textuais</a:t>
            </a:r>
            <a:br>
              <a:rPr lang="pt-PT" sz="4900" b="1" smtClean="0">
                <a:solidFill>
                  <a:srgbClr val="FF0000"/>
                </a:solidFill>
              </a:rPr>
            </a:br>
            <a:r>
              <a:rPr lang="pt-PT" sz="4900" b="1" smtClean="0">
                <a:solidFill>
                  <a:srgbClr val="FF0000"/>
                </a:solidFill>
              </a:rPr>
              <a:t>TEXTUALIDADE  </a:t>
            </a:r>
            <a:endParaRPr lang="cs-CZ" sz="4900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mtClean="0"/>
              <a:t>o </a:t>
            </a:r>
            <a:r>
              <a:rPr lang="cs-CZ" b="1" smtClean="0"/>
              <a:t>conjunto de propriedades </a:t>
            </a:r>
            <a:r>
              <a:rPr lang="cs-CZ" smtClean="0"/>
              <a:t>que uma manifesta</a:t>
            </a:r>
            <a:r>
              <a:rPr lang="pt-PT" smtClean="0"/>
              <a:t>ção de linguagem humana deve possuir para ser reconhecida </a:t>
            </a:r>
            <a:r>
              <a:rPr lang="pt-PT" b="1" smtClean="0"/>
              <a:t>como um texto</a:t>
            </a:r>
            <a:r>
              <a:rPr lang="pt-PT" smtClean="0"/>
              <a:t>. </a:t>
            </a:r>
          </a:p>
          <a:p>
            <a:pPr marL="0" indent="0" algn="ctr">
              <a:buNone/>
            </a:pPr>
            <a:r>
              <a:rPr lang="pt-PT"/>
              <a:t/>
            </a:r>
            <a:br>
              <a:rPr lang="pt-PT"/>
            </a:br>
            <a:r>
              <a:rPr lang="pt-PT" smtClean="0"/>
              <a:t>As principais propriedades de um texto coeso e coerente são</a:t>
            </a:r>
            <a:r>
              <a:rPr lang="cs-CZ" smtClean="0"/>
              <a:t>:</a:t>
            </a:r>
          </a:p>
          <a:p>
            <a:pPr marL="0" indent="0" algn="ctr">
              <a:buNone/>
            </a:pPr>
            <a:r>
              <a:rPr lang="pt-PT" smtClean="0"/>
              <a:t> </a:t>
            </a:r>
            <a:r>
              <a:rPr lang="pt-PT" b="1" smtClean="0"/>
              <a:t>aceitabilidade</a:t>
            </a:r>
            <a:endParaRPr lang="cs-CZ" b="1" smtClean="0"/>
          </a:p>
          <a:p>
            <a:pPr marL="0" indent="0" algn="ctr">
              <a:buNone/>
            </a:pPr>
            <a:r>
              <a:rPr lang="pt-PT" b="1" smtClean="0"/>
              <a:t>situacionalidade</a:t>
            </a:r>
            <a:endParaRPr lang="cs-CZ" b="1" smtClean="0"/>
          </a:p>
          <a:p>
            <a:pPr marL="0" indent="0" algn="ctr">
              <a:buNone/>
            </a:pPr>
            <a:r>
              <a:rPr lang="pt-PT" b="1" smtClean="0"/>
              <a:t> </a:t>
            </a:r>
            <a:r>
              <a:rPr lang="cs-CZ" b="1" smtClean="0"/>
              <a:t>i</a:t>
            </a:r>
            <a:r>
              <a:rPr lang="pt-PT" b="1" smtClean="0"/>
              <a:t>ntertextualidade</a:t>
            </a:r>
            <a:endParaRPr lang="cs-CZ" b="1" smtClean="0"/>
          </a:p>
          <a:p>
            <a:pPr marL="0" indent="0" algn="ctr">
              <a:buNone/>
            </a:pPr>
            <a:r>
              <a:rPr lang="pt-PT" b="1" smtClean="0"/>
              <a:t>informatividade </a:t>
            </a:r>
            <a:endParaRPr lang="cs-CZ" b="1" smtClean="0"/>
          </a:p>
          <a:p>
            <a:pPr marL="0" indent="0" algn="ctr">
              <a:buNone/>
            </a:pPr>
            <a:r>
              <a:rPr lang="pt-PT" b="1" smtClean="0"/>
              <a:t> conectividade</a:t>
            </a:r>
            <a:r>
              <a:rPr lang="pt-PT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4937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Intertextualidade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mtClean="0"/>
              <a:t>designa a </a:t>
            </a:r>
            <a:r>
              <a:rPr lang="cs-CZ" smtClean="0"/>
              <a:t>rela</a:t>
            </a:r>
            <a:r>
              <a:rPr lang="pt-PT" smtClean="0"/>
              <a:t>ção entre um determinado texto e outros textos relevantes, que fazem parte da experiência anterior do locutor e alocutário. Esta propriedade relacion um texto concreto com a memória textual . Tal relação é um dos factores estruturantes de cada texto concreto e nela se baseia a definição dos </a:t>
            </a:r>
            <a:r>
              <a:rPr lang="pt-PT" b="1" i="1" smtClean="0"/>
              <a:t>modelos - gêneros textuais</a:t>
            </a:r>
            <a:r>
              <a:rPr lang="pt-PT" smtClean="0"/>
              <a:t>.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194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/>
              <a:t>O gênero textual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b="1"/>
              <a:t>O gênero textual </a:t>
            </a:r>
            <a:r>
              <a:rPr lang="pt-BR"/>
              <a:t>é a forma como a língua é empregada nos textos em suas diversas situações de </a:t>
            </a:r>
            <a:r>
              <a:rPr lang="pt-BR" smtClean="0"/>
              <a:t>comunicação</a:t>
            </a:r>
          </a:p>
          <a:p>
            <a:pPr marL="0" indent="0" algn="just">
              <a:buNone/>
            </a:pPr>
            <a:endParaRPr lang="pt-BR"/>
          </a:p>
          <a:p>
            <a:pPr algn="just"/>
            <a:r>
              <a:rPr lang="pt-BR"/>
              <a:t>Os textos, tanto </a:t>
            </a:r>
            <a:r>
              <a:rPr lang="pt-BR" b="1"/>
              <a:t>orais</a:t>
            </a:r>
            <a:r>
              <a:rPr lang="pt-BR"/>
              <a:t> quanto </a:t>
            </a:r>
            <a:r>
              <a:rPr lang="pt-BR" b="1" smtClean="0"/>
              <a:t>escritos</a:t>
            </a:r>
            <a:r>
              <a:rPr lang="pt-BR" smtClean="0"/>
              <a:t> </a:t>
            </a:r>
            <a:r>
              <a:rPr lang="pt-BR"/>
              <a:t>possuem algumas características </a:t>
            </a:r>
            <a:r>
              <a:rPr lang="pt-BR" smtClean="0"/>
              <a:t>básicas que se prendem com: </a:t>
            </a:r>
          </a:p>
          <a:p>
            <a:pPr lvl="1" algn="just"/>
            <a:r>
              <a:rPr lang="pt-BR" smtClean="0"/>
              <a:t>o </a:t>
            </a:r>
            <a:r>
              <a:rPr lang="pt-BR"/>
              <a:t>tipo de assunto </a:t>
            </a:r>
            <a:r>
              <a:rPr lang="pt-BR" smtClean="0"/>
              <a:t>abordado</a:t>
            </a:r>
          </a:p>
          <a:p>
            <a:pPr lvl="1" algn="just"/>
            <a:r>
              <a:rPr lang="pt-BR" smtClean="0"/>
              <a:t>quem é o locutor e quem é o ouvinte </a:t>
            </a:r>
          </a:p>
          <a:p>
            <a:pPr lvl="1" algn="just"/>
            <a:r>
              <a:rPr lang="pt-BR" smtClean="0"/>
              <a:t>a </a:t>
            </a:r>
            <a:r>
              <a:rPr lang="pt-BR"/>
              <a:t>finalidade do </a:t>
            </a:r>
            <a:r>
              <a:rPr lang="pt-BR" smtClean="0"/>
              <a:t>texto</a:t>
            </a:r>
          </a:p>
          <a:p>
            <a:pPr lvl="1" algn="just"/>
            <a:r>
              <a:rPr lang="pt-BR" smtClean="0"/>
              <a:t>o </a:t>
            </a:r>
            <a:r>
              <a:rPr lang="pt-BR"/>
              <a:t>tipo do texto (narrativo, argumentativo, </a:t>
            </a:r>
            <a:r>
              <a:rPr lang="pt-BR" smtClean="0"/>
              <a:t>instrucional).</a:t>
            </a:r>
            <a:endParaRPr lang="pt-PT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5302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/>
              <a:t>Distinguindo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b="1"/>
          </a:p>
          <a:p>
            <a:pPr marL="0" indent="0" algn="just">
              <a:buNone/>
            </a:pPr>
            <a:r>
              <a:rPr lang="pt-BR"/>
              <a:t>É essencial saber distinguir o que é </a:t>
            </a:r>
            <a:r>
              <a:rPr lang="pt-BR" b="1"/>
              <a:t>gênero textual</a:t>
            </a:r>
            <a:r>
              <a:rPr lang="pt-BR"/>
              <a:t>, </a:t>
            </a:r>
            <a:r>
              <a:rPr lang="pt-BR" b="1"/>
              <a:t>gênero literário </a:t>
            </a:r>
            <a:r>
              <a:rPr lang="pt-BR"/>
              <a:t>e </a:t>
            </a:r>
            <a:r>
              <a:rPr lang="pt-BR" b="1"/>
              <a:t>tipo textual.</a:t>
            </a:r>
            <a:r>
              <a:rPr lang="pt-BR"/>
              <a:t> Cada uma dessas classificações é referente aos textos, porém é preciso ter atenção, cada uma possui um significado totalmente diferente da </a:t>
            </a:r>
            <a:r>
              <a:rPr lang="pt-BR" smtClean="0"/>
              <a:t>outra.:</a:t>
            </a:r>
          </a:p>
          <a:p>
            <a:pPr algn="just"/>
            <a:r>
              <a:rPr lang="pt-BR" b="1" smtClean="0">
                <a:solidFill>
                  <a:srgbClr val="FF0000"/>
                </a:solidFill>
              </a:rPr>
              <a:t>Gênero </a:t>
            </a:r>
            <a:r>
              <a:rPr lang="pt-BR" b="1">
                <a:solidFill>
                  <a:srgbClr val="FF0000"/>
                </a:solidFill>
              </a:rPr>
              <a:t>Literário </a:t>
            </a:r>
            <a:r>
              <a:rPr lang="pt-BR"/>
              <a:t>– nestes os textos abordados são </a:t>
            </a:r>
            <a:r>
              <a:rPr lang="pt-BR" b="1"/>
              <a:t>apenas os </a:t>
            </a:r>
            <a:r>
              <a:rPr lang="pt-BR" b="1" smtClean="0"/>
              <a:t>literários</a:t>
            </a:r>
            <a:r>
              <a:rPr lang="pt-BR" smtClean="0"/>
              <a:t>. O </a:t>
            </a:r>
            <a:r>
              <a:rPr lang="pt-BR"/>
              <a:t>gênero literário é classificado de acordo com a sua forma, podendo ser do gênero </a:t>
            </a:r>
            <a:r>
              <a:rPr lang="pt-BR" b="1" i="1"/>
              <a:t>líricos, dramático, épico, narrativo</a:t>
            </a:r>
            <a:r>
              <a:rPr lang="pt-BR"/>
              <a:t> </a:t>
            </a:r>
            <a:r>
              <a:rPr lang="pt-BR" smtClean="0"/>
              <a:t>e</a:t>
            </a:r>
          </a:p>
          <a:p>
            <a:pPr algn="just"/>
            <a:r>
              <a:rPr lang="pt-BR" b="1" smtClean="0">
                <a:solidFill>
                  <a:srgbClr val="FF0000"/>
                </a:solidFill>
              </a:rPr>
              <a:t>Gênero </a:t>
            </a:r>
            <a:r>
              <a:rPr lang="pt-BR" b="1">
                <a:solidFill>
                  <a:srgbClr val="FF0000"/>
                </a:solidFill>
              </a:rPr>
              <a:t>textual</a:t>
            </a:r>
            <a:r>
              <a:rPr lang="pt-BR" b="1"/>
              <a:t>, </a:t>
            </a:r>
            <a:r>
              <a:rPr lang="pt-BR"/>
              <a:t>que </a:t>
            </a:r>
            <a:r>
              <a:rPr lang="pt-BR" b="1"/>
              <a:t>abrange </a:t>
            </a:r>
            <a:r>
              <a:rPr lang="pt-BR" b="1" i="1" smtClean="0"/>
              <a:t>todo o  </a:t>
            </a:r>
            <a:r>
              <a:rPr lang="pt-BR" b="1" i="1"/>
              <a:t>tipo </a:t>
            </a:r>
            <a:r>
              <a:rPr lang="pt-BR"/>
              <a:t>de texto. </a:t>
            </a:r>
          </a:p>
          <a:p>
            <a:pPr algn="just"/>
            <a:r>
              <a:rPr lang="pt-BR" b="1">
                <a:solidFill>
                  <a:srgbClr val="FF0000"/>
                </a:solidFill>
              </a:rPr>
              <a:t>Tipo textual </a:t>
            </a:r>
            <a:r>
              <a:rPr lang="pt-BR"/>
              <a:t>– este é a forma como o texto se apresenta, podendo ser classificado como </a:t>
            </a:r>
            <a:r>
              <a:rPr lang="pt-BR" b="1" i="1"/>
              <a:t>narrativo, argumentativo, dissertativo, </a:t>
            </a:r>
            <a:r>
              <a:rPr lang="pt-BR" b="1" i="1" smtClean="0"/>
              <a:t>descritivo, informativo ou </a:t>
            </a:r>
            <a:r>
              <a:rPr lang="pt-BR" b="1" i="1"/>
              <a:t>injuntivo</a:t>
            </a:r>
            <a:r>
              <a:rPr lang="pt-BR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570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Tipos </a:t>
            </a:r>
            <a:r>
              <a:rPr lang="pt-BR"/>
              <a:t>de gêneros textuais</a:t>
            </a:r>
            <a:br>
              <a:rPr lang="pt-BR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smtClean="0"/>
              <a:t>Existem </a:t>
            </a:r>
            <a:r>
              <a:rPr lang="pt-BR"/>
              <a:t>muitos tipos de gêneros textuais, eles podem ser:</a:t>
            </a:r>
          </a:p>
          <a:p>
            <a:pPr marL="0" indent="0" algn="just">
              <a:buNone/>
            </a:pPr>
            <a:r>
              <a:rPr lang="pt-BR" b="1" i="1" smtClean="0"/>
              <a:t>romance, conto,artigo de opinião,receita culinária, lista </a:t>
            </a:r>
            <a:r>
              <a:rPr lang="pt-BR" b="1" i="1"/>
              <a:t>de </a:t>
            </a:r>
            <a:r>
              <a:rPr lang="pt-BR" b="1" i="1" smtClean="0"/>
              <a:t>compras, carta, telefonema, aula expositiva, debate,  reunião de condomínio, E-mail, relato </a:t>
            </a:r>
            <a:r>
              <a:rPr lang="pt-BR" b="1" i="1"/>
              <a:t>de </a:t>
            </a:r>
            <a:r>
              <a:rPr lang="pt-BR" b="1" i="1" smtClean="0"/>
              <a:t>viagem, lenda, fábula, biografia, seminário, piada, relatório científico</a:t>
            </a:r>
            <a:r>
              <a:rPr lang="pt-BR" smtClean="0"/>
              <a:t>, etc..</a:t>
            </a:r>
            <a:endParaRPr lang="pt-BR"/>
          </a:p>
          <a:p>
            <a:pPr marL="0" indent="0" algn="just">
              <a:buNone/>
            </a:pPr>
            <a:r>
              <a:rPr lang="pt-BR"/>
              <a:t>Os gêneros textuais </a:t>
            </a:r>
            <a:r>
              <a:rPr lang="pt-BR" b="1"/>
              <a:t>são infinitos</a:t>
            </a:r>
            <a:r>
              <a:rPr lang="pt-BR"/>
              <a:t> e cada um deles possui o seu próprio </a:t>
            </a:r>
            <a:r>
              <a:rPr lang="pt-BR" u="sng" smtClean="0"/>
              <a:t>estilo </a:t>
            </a:r>
            <a:r>
              <a:rPr lang="pt-BR" smtClean="0"/>
              <a:t>de </a:t>
            </a:r>
            <a:r>
              <a:rPr lang="pt-BR"/>
              <a:t>escrita e de estrutura. Desta forma fica mais fácil compreender as diferenças entre cada um deles e poder </a:t>
            </a:r>
            <a:r>
              <a:rPr lang="pt-BR" smtClean="0"/>
              <a:t>classificá-los </a:t>
            </a:r>
            <a:r>
              <a:rPr lang="pt-BR"/>
              <a:t>de acordo com suas características.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890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Informatividade 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smtClean="0"/>
              <a:t>designa o grau de incerteza das ocorrências textuais. O </a:t>
            </a:r>
            <a:r>
              <a:rPr lang="pt-PT" b="1" smtClean="0"/>
              <a:t>grau de informatividade </a:t>
            </a:r>
            <a:r>
              <a:rPr lang="pt-PT" smtClean="0"/>
              <a:t>é tanto maior </a:t>
            </a:r>
            <a:r>
              <a:rPr lang="pt-PT" b="1" smtClean="0"/>
              <a:t>quanto mais inesperada </a:t>
            </a:r>
            <a:r>
              <a:rPr lang="pt-PT" smtClean="0"/>
              <a:t>for uma dada ocorrência textual.</a:t>
            </a:r>
          </a:p>
          <a:p>
            <a:pPr algn="just"/>
            <a:r>
              <a:rPr lang="pt-PT" smtClean="0"/>
              <a:t>um texto com </a:t>
            </a:r>
            <a:r>
              <a:rPr lang="pt-PT" b="1" smtClean="0"/>
              <a:t>um baixo grau de informatividade </a:t>
            </a:r>
            <a:r>
              <a:rPr lang="pt-PT" smtClean="0"/>
              <a:t>tem </a:t>
            </a:r>
            <a:r>
              <a:rPr lang="pt-PT" b="1" smtClean="0"/>
              <a:t>efeitos negativos</a:t>
            </a:r>
            <a:r>
              <a:rPr lang="pt-PT" smtClean="0"/>
              <a:t> sobre a atenção do alocutário, enquanto um texto com </a:t>
            </a:r>
            <a:r>
              <a:rPr lang="pt-PT" b="1" smtClean="0"/>
              <a:t>um elevado grau de informatividade</a:t>
            </a:r>
            <a:r>
              <a:rPr lang="pt-PT" smtClean="0"/>
              <a:t> potencia, em geral, a </a:t>
            </a:r>
            <a:r>
              <a:rPr lang="pt-PT" b="1" smtClean="0"/>
              <a:t>concentração dos recursos de processamento</a:t>
            </a:r>
            <a:r>
              <a:rPr lang="pt-PT" smtClean="0"/>
              <a:t>.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957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Conectividade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PT" smtClean="0"/>
          </a:p>
          <a:p>
            <a:pPr algn="just"/>
            <a:r>
              <a:rPr lang="pt-PT" smtClean="0"/>
              <a:t>designa uma </a:t>
            </a:r>
            <a:r>
              <a:rPr lang="pt-PT" b="1" smtClean="0"/>
              <a:t>propriedade relacional </a:t>
            </a:r>
            <a:r>
              <a:rPr lang="pt-PT" smtClean="0"/>
              <a:t>que pode ser definida nos seguintes termos: existe conectividade entre uma ocorrênca textual </a:t>
            </a:r>
            <a:r>
              <a:rPr lang="pt-PT" b="1" smtClean="0"/>
              <a:t>A</a:t>
            </a:r>
            <a:r>
              <a:rPr lang="pt-PT" smtClean="0"/>
              <a:t> e uma ocorrência textual </a:t>
            </a:r>
            <a:r>
              <a:rPr lang="pt-PT" b="1" smtClean="0"/>
              <a:t>B</a:t>
            </a:r>
            <a:r>
              <a:rPr lang="pt-PT" smtClean="0"/>
              <a:t> se as intepretações A e B forem </a:t>
            </a:r>
            <a:r>
              <a:rPr lang="pt-PT" b="1" smtClean="0"/>
              <a:t>semanticamente interdependentes</a:t>
            </a:r>
            <a:r>
              <a:rPr lang="pt-PT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8021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coesão e coerência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mtClean="0"/>
              <a:t>Existem dois tipos de conectividade: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COESÃO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COERÊNCIA</a:t>
            </a:r>
          </a:p>
        </p:txBody>
      </p:sp>
    </p:spTree>
    <p:extLst>
      <p:ext uri="{BB962C8B-B14F-4D97-AF65-F5344CB8AC3E}">
        <p14:creationId xmlns:p14="http://schemas.microsoft.com/office/powerpoint/2010/main" val="22542087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COESÃO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PT" b="1" smtClean="0"/>
          </a:p>
          <a:p>
            <a:pPr marL="0" indent="0" algn="just">
              <a:buNone/>
            </a:pPr>
            <a:r>
              <a:rPr lang="pt-PT" b="1" smtClean="0"/>
              <a:t>coesão</a:t>
            </a:r>
            <a:r>
              <a:rPr lang="pt-PT" smtClean="0"/>
              <a:t> </a:t>
            </a:r>
            <a:r>
              <a:rPr lang="pt-PT"/>
              <a:t>= </a:t>
            </a:r>
            <a:r>
              <a:rPr lang="pt-PT" b="1"/>
              <a:t>conectividade sequencial </a:t>
            </a:r>
            <a:r>
              <a:rPr lang="pt-PT"/>
              <a:t>– ou seja, a interdependência </a:t>
            </a:r>
            <a:r>
              <a:rPr lang="pt-PT" smtClean="0"/>
              <a:t>semântica das ocorrências textuais resulta de processos linguísticos de </a:t>
            </a:r>
            <a:r>
              <a:rPr lang="pt-PT" b="1" smtClean="0"/>
              <a:t>sequencialização</a:t>
            </a:r>
            <a:r>
              <a:rPr lang="pt-PT" smtClean="0"/>
              <a:t> – i.e.  da </a:t>
            </a:r>
            <a:r>
              <a:rPr lang="pt-PT" b="1" smtClean="0"/>
              <a:t>ordenação linear </a:t>
            </a:r>
            <a:r>
              <a:rPr lang="pt-PT" smtClean="0"/>
              <a:t>dos elementos linguísticos: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025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i="1"/>
              <a:t>Exemplificação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smtClean="0"/>
              <a:t> </a:t>
            </a:r>
            <a:endParaRPr lang="pt-PT"/>
          </a:p>
          <a:p>
            <a:pPr marL="0" indent="0" algn="ctr">
              <a:buNone/>
            </a:pPr>
            <a:r>
              <a:rPr lang="pt-PT" i="1"/>
              <a:t>Alinhei com a esperança de vencer, </a:t>
            </a:r>
            <a:r>
              <a:rPr lang="pt-PT" b="1" i="1"/>
              <a:t>mas</a:t>
            </a:r>
            <a:r>
              <a:rPr lang="pt-PT" i="1"/>
              <a:t> só se vence quando se corta a linha de chegada</a:t>
            </a:r>
            <a:r>
              <a:rPr lang="pt-PT"/>
              <a:t>. </a:t>
            </a:r>
          </a:p>
          <a:p>
            <a:pPr marL="0" indent="0" algn="ctr">
              <a:buNone/>
            </a:pPr>
            <a:r>
              <a:rPr lang="pt-PT"/>
              <a:t>(ideias de </a:t>
            </a:r>
            <a:r>
              <a:rPr lang="pt-PT" u="sng"/>
              <a:t>contraste – mas</a:t>
            </a:r>
            <a:r>
              <a:rPr lang="pt-PT"/>
              <a:t>)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...</a:t>
            </a:r>
            <a:r>
              <a:rPr lang="pt-PT" i="1"/>
              <a:t>gritou, quase imporlando para </a:t>
            </a:r>
            <a:r>
              <a:rPr lang="pt-PT" i="1" u="sng"/>
              <a:t>o chefe da banda</a:t>
            </a:r>
            <a:r>
              <a:rPr lang="pt-PT" i="1"/>
              <a:t>: - Música, música, </a:t>
            </a:r>
            <a:r>
              <a:rPr lang="pt-PT" i="1" u="sng"/>
              <a:t>mestre Camoesas</a:t>
            </a:r>
            <a:r>
              <a:rPr lang="pt-PT" i="1"/>
              <a:t>!</a:t>
            </a:r>
          </a:p>
          <a:p>
            <a:pPr marL="0" indent="0" algn="ctr">
              <a:buNone/>
            </a:pPr>
            <a:r>
              <a:rPr lang="pt-PT"/>
              <a:t>(relãção anafórica:  </a:t>
            </a:r>
            <a:r>
              <a:rPr lang="pt-PT" u="sng"/>
              <a:t>mestre Camoesas = chefe da banda</a:t>
            </a:r>
            <a:r>
              <a:rPr lang="pt-PT"/>
              <a:t>)</a:t>
            </a:r>
          </a:p>
          <a:p>
            <a:pPr marL="0" indent="0" algn="ctr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4006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COERÊNCIA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coerência = </a:t>
            </a:r>
            <a:r>
              <a:rPr lang="pt-PT" b="1" smtClean="0"/>
              <a:t>conectividade conceptual </a:t>
            </a:r>
            <a:r>
              <a:rPr lang="pt-PT" smtClean="0"/>
              <a:t>= a interdependência semântica das ocorrências textuais resulta dos </a:t>
            </a:r>
            <a:r>
              <a:rPr lang="pt-PT" b="1" smtClean="0"/>
              <a:t>processos mentais </a:t>
            </a:r>
            <a:r>
              <a:rPr lang="pt-PT" smtClean="0"/>
              <a:t>de apropriação do real e da configuralção dos esqumas congitivos que define, o nosso sabre sobre o mundo.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17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Aceitabilidade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a unidade é dotada de sentido e d</a:t>
            </a:r>
            <a:r>
              <a:rPr lang="pt-PT" b="1" smtClean="0"/>
              <a:t>e </a:t>
            </a:r>
            <a:r>
              <a:rPr lang="cs-CZ" b="1" smtClean="0"/>
              <a:t>outros valores estilísticos</a:t>
            </a:r>
            <a:r>
              <a:rPr lang="cs-CZ" smtClean="0"/>
              <a:t>: </a:t>
            </a:r>
            <a:endParaRPr lang="pt-PT" smtClean="0"/>
          </a:p>
          <a:p>
            <a:pPr lvl="1"/>
            <a:r>
              <a:rPr lang="pt-PT" smtClean="0"/>
              <a:t>instituição  em que o texto é produzido</a:t>
            </a:r>
          </a:p>
          <a:p>
            <a:pPr lvl="1"/>
            <a:r>
              <a:rPr lang="pt-PT" smtClean="0"/>
              <a:t>a posição dos participantes</a:t>
            </a:r>
            <a:endParaRPr lang="pt-PT"/>
          </a:p>
          <a:p>
            <a:pPr lvl="1"/>
            <a:r>
              <a:rPr lang="pt-PT" smtClean="0"/>
              <a:t>a relação entre os participantes</a:t>
            </a:r>
          </a:p>
          <a:p>
            <a:pPr lvl="1"/>
            <a:r>
              <a:rPr lang="pt-PT" smtClean="0"/>
              <a:t>o assunto do texto</a:t>
            </a:r>
          </a:p>
          <a:p>
            <a:pPr lvl="1"/>
            <a:r>
              <a:rPr lang="pt-PT" smtClean="0"/>
              <a:t>o tipo de texto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2721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i="1" smtClean="0"/>
              <a:t>Exemplificação </a:t>
            </a:r>
            <a:endParaRPr lang="cs-CZ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i="1" smtClean="0"/>
              <a:t>Se esse animal respira por pulmões, não é peixe</a:t>
            </a:r>
            <a:r>
              <a:rPr lang="pt-PT" smtClean="0"/>
              <a:t>.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reflecte o nosso saber </a:t>
            </a:r>
            <a:r>
              <a:rPr lang="pt-PT" smtClean="0"/>
              <a:t>sobre </a:t>
            </a:r>
            <a:r>
              <a:rPr lang="pt-PT" smtClean="0"/>
              <a:t>o </a:t>
            </a:r>
            <a:r>
              <a:rPr lang="pt-PT" smtClean="0"/>
              <a:t>mundo</a:t>
            </a:r>
            <a:r>
              <a:rPr lang="cs-CZ" smtClean="0"/>
              <a:t> e a hierarquiza</a:t>
            </a:r>
            <a:r>
              <a:rPr lang="pt-PT" smtClean="0"/>
              <a:t>ção das ideias indivuduais.</a:t>
            </a:r>
            <a:endParaRPr lang="pt-PT" smtClean="0"/>
          </a:p>
        </p:txBody>
      </p:sp>
    </p:spTree>
    <p:extLst>
      <p:ext uri="{BB962C8B-B14F-4D97-AF65-F5344CB8AC3E}">
        <p14:creationId xmlns:p14="http://schemas.microsoft.com/office/powerpoint/2010/main" val="357827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Tolerância relativamente à aceitabilidade do texto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mtClean="0"/>
          </a:p>
          <a:p>
            <a:r>
              <a:rPr lang="pt-PT" smtClean="0"/>
              <a:t>dependendo destes factores, são tolerados </a:t>
            </a:r>
            <a:r>
              <a:rPr lang="pt-PT" b="1" smtClean="0"/>
              <a:t>em maior ou menor grau </a:t>
            </a:r>
            <a:r>
              <a:rPr lang="pt-PT" smtClean="0"/>
              <a:t>desvios, rupturas, reformulações, imprecisões.</a:t>
            </a:r>
          </a:p>
          <a:p>
            <a:endParaRPr lang="pt-PT" smtClean="0"/>
          </a:p>
          <a:p>
            <a:r>
              <a:rPr lang="pt-PT" smtClean="0"/>
              <a:t>quando se trata de um texto falado ou escrito </a:t>
            </a:r>
            <a:r>
              <a:rPr lang="pt-PT" b="1" smtClean="0"/>
              <a:t>informal</a:t>
            </a:r>
            <a:r>
              <a:rPr lang="pt-PT" smtClean="0"/>
              <a:t>, o </a:t>
            </a:r>
            <a:r>
              <a:rPr lang="pt-PT" b="1" smtClean="0"/>
              <a:t>grau de tolerância </a:t>
            </a:r>
            <a:r>
              <a:rPr lang="pt-PT" smtClean="0"/>
              <a:t>relativamente à aceitabilidade é </a:t>
            </a:r>
            <a:r>
              <a:rPr lang="pt-PT" b="1" smtClean="0"/>
              <a:t>maior.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230138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Situacionalidade 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 smtClean="0"/>
          </a:p>
          <a:p>
            <a:pPr algn="just"/>
            <a:r>
              <a:rPr lang="pt-PT" b="1" i="1" smtClean="0"/>
              <a:t> </a:t>
            </a:r>
            <a:r>
              <a:rPr lang="pt-PT" smtClean="0"/>
              <a:t>o texto tem que ser </a:t>
            </a:r>
            <a:r>
              <a:rPr lang="pt-PT" b="1" smtClean="0"/>
              <a:t>relevante</a:t>
            </a:r>
            <a:r>
              <a:rPr lang="pt-PT" smtClean="0"/>
              <a:t> </a:t>
            </a:r>
            <a:r>
              <a:rPr lang="pt-PT" b="1" smtClean="0"/>
              <a:t>para uma dada situação </a:t>
            </a:r>
            <a:r>
              <a:rPr lang="pt-PT" smtClean="0"/>
              <a:t>e tem que levar em conta: </a:t>
            </a:r>
          </a:p>
          <a:p>
            <a:pPr lvl="1" algn="just"/>
            <a:r>
              <a:rPr lang="pt-PT" smtClean="0"/>
              <a:t>o papel social dosparticipantes</a:t>
            </a:r>
          </a:p>
          <a:p>
            <a:pPr lvl="1" algn="just"/>
            <a:r>
              <a:rPr lang="pt-PT" smtClean="0"/>
              <a:t>factores da interacção verbal (no slide seguinte).</a:t>
            </a:r>
          </a:p>
          <a:p>
            <a:pPr marL="457200" lvl="1" indent="0" algn="just">
              <a:buNone/>
            </a:pPr>
            <a:endParaRPr lang="pt-PT"/>
          </a:p>
          <a:p>
            <a:pPr marL="457200" lvl="1" indent="0" algn="just">
              <a:buNone/>
            </a:pPr>
            <a:r>
              <a:rPr lang="pt-PT"/>
              <a:t>S</a:t>
            </a:r>
            <a:r>
              <a:rPr lang="pt-PT" smtClean="0"/>
              <a:t>e um texto é relevante para uma dada situação, diz-se que é </a:t>
            </a:r>
            <a:r>
              <a:rPr lang="pt-PT" b="1" smtClean="0"/>
              <a:t>apropriado ou adequado</a:t>
            </a:r>
            <a:r>
              <a:rPr lang="pt-PT" smtClean="0"/>
              <a:t>.</a:t>
            </a:r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endParaRPr lang="pt-PT" b="1" smtClean="0"/>
          </a:p>
        </p:txBody>
      </p:sp>
    </p:spTree>
    <p:extLst>
      <p:ext uri="{BB962C8B-B14F-4D97-AF65-F5344CB8AC3E}">
        <p14:creationId xmlns:p14="http://schemas.microsoft.com/office/powerpoint/2010/main" val="214006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Factores reguladores da interacção verbal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3800" smtClean="0"/>
              <a:t>na </a:t>
            </a:r>
            <a:r>
              <a:rPr lang="pt-BR" sz="3800" b="1" smtClean="0"/>
              <a:t>produção e transmissão de significado </a:t>
            </a:r>
            <a:r>
              <a:rPr lang="pt-BR" sz="3800" smtClean="0"/>
              <a:t>factores, de índole linguística, envolvem, necessariamente,:</a:t>
            </a:r>
          </a:p>
          <a:p>
            <a:pPr marL="742950" indent="-742950">
              <a:buAutoNum type="arabicPeriod"/>
            </a:pPr>
            <a:r>
              <a:rPr lang="pt-BR" sz="3800" smtClean="0"/>
              <a:t>o que é dito</a:t>
            </a:r>
          </a:p>
          <a:p>
            <a:pPr marL="742950" indent="-742950">
              <a:buAutoNum type="arabicPeriod"/>
            </a:pPr>
            <a:r>
              <a:rPr lang="pt-BR" sz="3800" smtClean="0"/>
              <a:t> o modo como é dito </a:t>
            </a:r>
          </a:p>
          <a:p>
            <a:pPr marL="742950" indent="-742950">
              <a:buAutoNum type="arabicPeriod"/>
            </a:pPr>
            <a:r>
              <a:rPr lang="pt-BR" sz="3800" smtClean="0"/>
              <a:t>a intenção com que é dito; </a:t>
            </a:r>
          </a:p>
          <a:p>
            <a:pPr marL="742950" indent="-742950">
              <a:buAutoNum type="arabicPeriod"/>
            </a:pPr>
            <a:r>
              <a:rPr lang="pt-BR" sz="3800" smtClean="0"/>
              <a:t>o posicionamento físico do participante</a:t>
            </a:r>
          </a:p>
          <a:p>
            <a:pPr marL="742950" indent="-742950">
              <a:buAutoNum type="arabicPeriod"/>
            </a:pPr>
            <a:r>
              <a:rPr lang="pt-BR" sz="3800" smtClean="0"/>
              <a:t>os papéis sociais que estão a desempenhar</a:t>
            </a:r>
          </a:p>
          <a:p>
            <a:pPr marL="742950" indent="-742950">
              <a:buAutoNum type="arabicPeriod"/>
            </a:pPr>
            <a:r>
              <a:rPr lang="pt-BR" sz="3800" smtClean="0"/>
              <a:t>as suas identidade</a:t>
            </a:r>
          </a:p>
          <a:p>
            <a:pPr marL="742950" indent="-742950">
              <a:buAutoNum type="arabicPeriod"/>
            </a:pPr>
            <a:r>
              <a:rPr lang="pt-BR" sz="3800" smtClean="0"/>
              <a:t>as suas atitudes, comportamentos e crenças</a:t>
            </a:r>
          </a:p>
          <a:p>
            <a:pPr marL="742950" indent="-742950">
              <a:buAutoNum type="arabicPeriod"/>
            </a:pPr>
            <a:r>
              <a:rPr lang="pt-BR" sz="3800" smtClean="0"/>
              <a:t>as relações </a:t>
            </a:r>
          </a:p>
          <a:p>
            <a:pPr marL="742950" indent="-742950">
              <a:buAutoNum type="arabicPeriod"/>
            </a:pPr>
            <a:endParaRPr lang="pt-BR" sz="3800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079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mtClean="0"/>
              <a:t>o significado = conjunto das propriedaddes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Por outras palavras, </a:t>
            </a:r>
            <a:r>
              <a:rPr lang="pt-BR" b="1" smtClean="0"/>
              <a:t>o significado </a:t>
            </a:r>
            <a:r>
              <a:rPr lang="pt-BR" smtClean="0"/>
              <a:t>é um conjunto de propriedades das pessoas, coisas e eventos da </a:t>
            </a:r>
            <a:r>
              <a:rPr lang="pt-BR" b="1" smtClean="0"/>
              <a:t>situação discursiva </a:t>
            </a:r>
            <a:r>
              <a:rPr lang="pt-BR" smtClean="0"/>
              <a:t>relevantes para, e respectivas à situação em que é utilizado. 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94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/>
              <a:t>Contexto situacional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mtClean="0"/>
              <a:t>Da interacção desta multiplicidade de factores pode resultar, e muitas vezes resulta, que o </a:t>
            </a:r>
            <a:r>
              <a:rPr lang="pt-BR" b="1" smtClean="0"/>
              <a:t>significado pragmático</a:t>
            </a:r>
            <a:r>
              <a:rPr lang="pt-BR" smtClean="0"/>
              <a:t>, isto é, aquilo que o falante </a:t>
            </a:r>
            <a:r>
              <a:rPr lang="pt-BR" b="1" smtClean="0"/>
              <a:t>quer dizer</a:t>
            </a:r>
            <a:r>
              <a:rPr lang="pt-BR" smtClean="0"/>
              <a:t>, não coincida, sempre e exactamente, com o </a:t>
            </a:r>
            <a:r>
              <a:rPr lang="pt-BR" b="1" smtClean="0"/>
              <a:t>significado da frase. </a:t>
            </a:r>
            <a:r>
              <a:rPr lang="pt-BR" smtClean="0"/>
              <a:t>Daí que neste quadro de estudos seja fundamental a </a:t>
            </a:r>
          </a:p>
          <a:p>
            <a:pPr marL="0" indent="0" algn="just">
              <a:buNone/>
            </a:pPr>
            <a:r>
              <a:rPr lang="pt-BR" smtClean="0"/>
              <a:t>distinção entre forma e função dos enunciados.</a:t>
            </a:r>
          </a:p>
          <a:p>
            <a:pPr marL="0" indent="0" algn="just">
              <a:buNone/>
            </a:pPr>
            <a:r>
              <a:rPr lang="pt-BR" b="1" smtClean="0">
                <a:solidFill>
                  <a:srgbClr val="FF0000"/>
                </a:solidFill>
              </a:rPr>
              <a:t>significado pragmático</a:t>
            </a:r>
            <a:r>
              <a:rPr lang="pt-BR" smtClean="0">
                <a:solidFill>
                  <a:srgbClr val="FF0000"/>
                </a:solidFill>
              </a:rPr>
              <a:t> </a:t>
            </a:r>
            <a:r>
              <a:rPr lang="pt-BR" smtClean="0">
                <a:solidFill>
                  <a:srgbClr val="FF0000"/>
                </a:solidFill>
                <a:latin typeface="Times New Roman"/>
                <a:cs typeface="Times New Roman"/>
              </a:rPr>
              <a:t>≠ </a:t>
            </a:r>
            <a:r>
              <a:rPr lang="pt-BR" b="1" smtClean="0">
                <a:solidFill>
                  <a:srgbClr val="FF0000"/>
                </a:solidFill>
              </a:rPr>
              <a:t>significado da frase</a:t>
            </a:r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9157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2454</Words>
  <Application>Microsoft Office PowerPoint</Application>
  <PresentationFormat>Předvádění na obrazovce (4:3)</PresentationFormat>
  <Paragraphs>197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Motiv systému Office</vt:lpstr>
      <vt:lpstr>Organização textual</vt:lpstr>
      <vt:lpstr>ÍNDICE</vt:lpstr>
      <vt:lpstr> propriedades textuais TEXTUALIDADE  </vt:lpstr>
      <vt:lpstr>Aceitabilidade</vt:lpstr>
      <vt:lpstr>Tolerância relativamente à aceitabilidade do texto</vt:lpstr>
      <vt:lpstr>Situacionalidade </vt:lpstr>
      <vt:lpstr>Factores reguladores da interacção verbal</vt:lpstr>
      <vt:lpstr>o significado = conjunto das propriedaddes</vt:lpstr>
      <vt:lpstr>Contexto situacional</vt:lpstr>
      <vt:lpstr>Exemplificação</vt:lpstr>
      <vt:lpstr>Intencionalidade e Convenção</vt:lpstr>
      <vt:lpstr>Pragmática e a teoria dos Actos de Fala</vt:lpstr>
      <vt:lpstr>Acto de fala</vt:lpstr>
      <vt:lpstr>forma ≠ conteúdo de uma frase</vt:lpstr>
      <vt:lpstr>objectivo ilocutório, força ilocutória</vt:lpstr>
      <vt:lpstr>Tipologia dos Actos de Fala</vt:lpstr>
      <vt:lpstr>ACTO DE FALA ASSERTIVO </vt:lpstr>
      <vt:lpstr>ACTO DE FALA DIRECTIVO </vt:lpstr>
      <vt:lpstr>ACTO DE FALA COMPROMISSIVO </vt:lpstr>
      <vt:lpstr>ACTO DE FALA EXPRESSIVO </vt:lpstr>
      <vt:lpstr>ACTO DE FALA DECLARATIVO- DECLARAÇÕES </vt:lpstr>
      <vt:lpstr> ACTO DE FALA DECLARATIVO- ASSERTIVO  </vt:lpstr>
      <vt:lpstr> Actos de fala indirectos  </vt:lpstr>
      <vt:lpstr> Contexto e relações sociais  </vt:lpstr>
      <vt:lpstr>Contexto e relações situacionais</vt:lpstr>
      <vt:lpstr>Exemplificação</vt:lpstr>
      <vt:lpstr>Coercibilidade (capacidade de reprimir)</vt:lpstr>
      <vt:lpstr>Força da Coercibilidade  de quem tem poder</vt:lpstr>
      <vt:lpstr>Avaliação Positiva e Negativa</vt:lpstr>
      <vt:lpstr>Intertextualidade</vt:lpstr>
      <vt:lpstr>O gênero textual</vt:lpstr>
      <vt:lpstr>Distinguindo</vt:lpstr>
      <vt:lpstr> Tipos de gêneros textuais </vt:lpstr>
      <vt:lpstr>Informatividade </vt:lpstr>
      <vt:lpstr>Conectividade</vt:lpstr>
      <vt:lpstr>coesão e coerência</vt:lpstr>
      <vt:lpstr>COESÃO</vt:lpstr>
      <vt:lpstr>Exemplificação</vt:lpstr>
      <vt:lpstr>COERÊNCIA</vt:lpstr>
      <vt:lpstr>Exemplificação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textual</dc:title>
  <dc:creator>Iva Svobodová</dc:creator>
  <cp:lastModifiedBy>Iva Svobodová</cp:lastModifiedBy>
  <cp:revision>25</cp:revision>
  <dcterms:created xsi:type="dcterms:W3CDTF">2015-05-05T10:23:28Z</dcterms:created>
  <dcterms:modified xsi:type="dcterms:W3CDTF">2015-05-06T11:15:11Z</dcterms:modified>
</cp:coreProperties>
</file>