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49" r:id="rId3"/>
    <p:sldId id="353" r:id="rId4"/>
    <p:sldId id="358" r:id="rId5"/>
    <p:sldId id="365" r:id="rId6"/>
    <p:sldId id="360" r:id="rId7"/>
    <p:sldId id="366" r:id="rId8"/>
    <p:sldId id="367" r:id="rId9"/>
    <p:sldId id="368" r:id="rId10"/>
    <p:sldId id="369" r:id="rId11"/>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24" autoAdjust="0"/>
    <p:restoredTop sz="94660"/>
  </p:normalViewPr>
  <p:slideViewPr>
    <p:cSldViewPr>
      <p:cViewPr>
        <p:scale>
          <a:sx n="66" d="100"/>
          <a:sy n="66" d="100"/>
        </p:scale>
        <p:origin x="-1566"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8" name="Nadpis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sk-SK" smtClean="0"/>
              <a:t>Kliknite sem a upravte štýl predlohy nadpisov.</a:t>
            </a:r>
            <a:endParaRPr kumimoji="0" lang="en-US"/>
          </a:p>
        </p:txBody>
      </p:sp>
      <p:sp>
        <p:nvSpPr>
          <p:cNvPr id="28" name="Zástupný symbol dátumu 27"/>
          <p:cNvSpPr>
            <a:spLocks noGrp="1"/>
          </p:cNvSpPr>
          <p:nvPr>
            <p:ph type="dt" sz="half" idx="10"/>
          </p:nvPr>
        </p:nvSpPr>
        <p:spPr/>
        <p:txBody>
          <a:bodyPr/>
          <a:lstStyle/>
          <a:p>
            <a:fld id="{042C0F4F-465F-45A1-B581-C282E8D7820C}" type="datetimeFigureOut">
              <a:rPr lang="en-US" smtClean="0"/>
              <a:pPr/>
              <a:t>2/18/2015</a:t>
            </a:fld>
            <a:endParaRPr lang="en-US"/>
          </a:p>
        </p:txBody>
      </p:sp>
      <p:sp>
        <p:nvSpPr>
          <p:cNvPr id="17" name="Zástupný symbol päty 16"/>
          <p:cNvSpPr>
            <a:spLocks noGrp="1"/>
          </p:cNvSpPr>
          <p:nvPr>
            <p:ph type="ftr" sz="quarter" idx="11"/>
          </p:nvPr>
        </p:nvSpPr>
        <p:spPr/>
        <p:txBody>
          <a:bodyPr/>
          <a:lstStyle/>
          <a:p>
            <a:endParaRPr lang="en-US"/>
          </a:p>
        </p:txBody>
      </p:sp>
      <p:sp>
        <p:nvSpPr>
          <p:cNvPr id="29" name="Zástupný symbol čísla snímky 28"/>
          <p:cNvSpPr>
            <a:spLocks noGrp="1"/>
          </p:cNvSpPr>
          <p:nvPr>
            <p:ph type="sldNum" sz="quarter" idx="12"/>
          </p:nvPr>
        </p:nvSpPr>
        <p:spPr/>
        <p:txBody>
          <a:bodyPr/>
          <a:lstStyle/>
          <a:p>
            <a:fld id="{9E0CFAF8-B0B3-4B11-B44B-4AE24874546C}" type="slidenum">
              <a:rPr lang="en-US" smtClean="0"/>
              <a:pPr/>
              <a:t>‹#›</a:t>
            </a:fld>
            <a:endParaRPr lang="en-US"/>
          </a:p>
        </p:txBody>
      </p:sp>
      <p:sp>
        <p:nvSpPr>
          <p:cNvPr id="9" name="Podnadpis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Kliknite sem a upravte štýl predlohy podnadpisov.</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042C0F4F-465F-45A1-B581-C282E8D7820C}" type="datetimeFigureOut">
              <a:rPr lang="en-US" smtClean="0"/>
              <a:pPr/>
              <a:t>2/18/2015</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8"/>
            <a:ext cx="2057400" cy="5851525"/>
          </a:xfrm>
        </p:spPr>
        <p:txBody>
          <a:bodyPr vert="eaVer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042C0F4F-465F-45A1-B581-C282E8D7820C}" type="datetimeFigureOut">
              <a:rPr lang="en-US" smtClean="0"/>
              <a:pPr/>
              <a:t>2/18/2015</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obsahu 2"/>
          <p:cNvSpPr>
            <a:spLocks noGrp="1"/>
          </p:cNvSpPr>
          <p:nvPr>
            <p:ph idx="1"/>
          </p:nvPr>
        </p:nvSpPr>
        <p:spPr/>
        <p:txBody>
          <a:body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042C0F4F-465F-45A1-B581-C282E8D7820C}" type="datetimeFigureOut">
              <a:rPr lang="en-US" smtClean="0"/>
              <a:pPr/>
              <a:t>2/18/2015</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Kliknite sem a upravte štýly predlohy textu.</a:t>
            </a:r>
          </a:p>
        </p:txBody>
      </p:sp>
      <p:sp>
        <p:nvSpPr>
          <p:cNvPr id="4" name="Zástupný symbol dátumu 3"/>
          <p:cNvSpPr>
            <a:spLocks noGrp="1"/>
          </p:cNvSpPr>
          <p:nvPr>
            <p:ph type="dt" sz="half" idx="10"/>
          </p:nvPr>
        </p:nvSpPr>
        <p:spPr/>
        <p:txBody>
          <a:bodyPr/>
          <a:lstStyle/>
          <a:p>
            <a:fld id="{042C0F4F-465F-45A1-B581-C282E8D7820C}" type="datetimeFigureOut">
              <a:rPr lang="en-US" smtClean="0"/>
              <a:pPr/>
              <a:t>2/18/2015</a:t>
            </a:fld>
            <a:endParaRPr lang="en-US"/>
          </a:p>
        </p:txBody>
      </p:sp>
      <p:sp>
        <p:nvSpPr>
          <p:cNvPr id="5" name="Zástupný symbol päty 4"/>
          <p:cNvSpPr>
            <a:spLocks noGrp="1"/>
          </p:cNvSpPr>
          <p:nvPr>
            <p:ph type="ftr" sz="quarter" idx="11"/>
          </p:nvPr>
        </p:nvSpPr>
        <p:spPr/>
        <p:txBody>
          <a:bodyPr/>
          <a:lstStyle/>
          <a:p>
            <a:endParaRPr lang="en-US"/>
          </a:p>
        </p:txBody>
      </p:sp>
      <p:sp>
        <p:nvSpPr>
          <p:cNvPr id="6" name="Zástupný symbol čísla snímky 5"/>
          <p:cNvSpPr>
            <a:spLocks noGrp="1"/>
          </p:cNvSpPr>
          <p:nvPr>
            <p:ph type="sldNum" sz="quarter" idx="12"/>
          </p:nvPr>
        </p:nvSpPr>
        <p:spPr>
          <a:xfrm>
            <a:off x="7924800" y="6416675"/>
            <a:ext cx="762000" cy="365125"/>
          </a:xfrm>
        </p:spPr>
        <p:txBody>
          <a:bodyPr/>
          <a:lstStyle/>
          <a:p>
            <a:fld id="{9E0CFAF8-B0B3-4B11-B44B-4AE2487454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obsah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042C0F4F-465F-45A1-B581-C282E8D7820C}" type="datetimeFigureOut">
              <a:rPr lang="en-US" smtClean="0"/>
              <a:pPr/>
              <a:t>2/18/2015</a:t>
            </a:fld>
            <a:endParaRPr lang="en-US"/>
          </a:p>
        </p:txBody>
      </p:sp>
      <p:sp>
        <p:nvSpPr>
          <p:cNvPr id="6" name="Zástupný symbol päty 5"/>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4" name="Zástupný symbol textu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Kliknite sem a upravte štýly predlohy textu.</a:t>
            </a:r>
          </a:p>
        </p:txBody>
      </p:sp>
      <p:sp>
        <p:nvSpPr>
          <p:cNvPr id="5" name="Zástupný symbol obsah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0"/>
          </p:nvPr>
        </p:nvSpPr>
        <p:spPr/>
        <p:txBody>
          <a:bodyPr/>
          <a:lstStyle/>
          <a:p>
            <a:fld id="{042C0F4F-465F-45A1-B581-C282E8D7820C}" type="datetimeFigureOut">
              <a:rPr lang="en-US" smtClean="0"/>
              <a:pPr/>
              <a:t>2/18/2015</a:t>
            </a:fld>
            <a:endParaRPr lang="en-US"/>
          </a:p>
        </p:txBody>
      </p:sp>
      <p:sp>
        <p:nvSpPr>
          <p:cNvPr id="8" name="Zástupný symbol päty 7"/>
          <p:cNvSpPr>
            <a:spLocks noGrp="1"/>
          </p:cNvSpPr>
          <p:nvPr>
            <p:ph type="ftr" sz="quarter" idx="11"/>
          </p:nvPr>
        </p:nvSpPr>
        <p:spPr/>
        <p:txBody>
          <a:bodyPr/>
          <a:lstStyle/>
          <a:p>
            <a:endParaRPr lang="en-US"/>
          </a:p>
        </p:txBody>
      </p:sp>
      <p:sp>
        <p:nvSpPr>
          <p:cNvPr id="9" name="Zástupný symbol čísla snímky 8"/>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Kliknite sem a upravte štýl predlohy nadpisov.</a:t>
            </a:r>
            <a:endParaRPr kumimoji="0" lang="en-US"/>
          </a:p>
        </p:txBody>
      </p:sp>
      <p:sp>
        <p:nvSpPr>
          <p:cNvPr id="3" name="Zástupný symbol dátumu 2"/>
          <p:cNvSpPr>
            <a:spLocks noGrp="1"/>
          </p:cNvSpPr>
          <p:nvPr>
            <p:ph type="dt" sz="half" idx="10"/>
          </p:nvPr>
        </p:nvSpPr>
        <p:spPr/>
        <p:txBody>
          <a:bodyPr/>
          <a:lstStyle/>
          <a:p>
            <a:fld id="{042C0F4F-465F-45A1-B581-C282E8D7820C}" type="datetimeFigureOut">
              <a:rPr lang="en-US" smtClean="0"/>
              <a:pPr/>
              <a:t>2/18/2015</a:t>
            </a:fld>
            <a:endParaRPr lang="en-US"/>
          </a:p>
        </p:txBody>
      </p:sp>
      <p:sp>
        <p:nvSpPr>
          <p:cNvPr id="4" name="Zástupný symbol päty 3"/>
          <p:cNvSpPr>
            <a:spLocks noGrp="1"/>
          </p:cNvSpPr>
          <p:nvPr>
            <p:ph type="ftr" sz="quarter" idx="11"/>
          </p:nvPr>
        </p:nvSpPr>
        <p:spPr/>
        <p:txBody>
          <a:bodyPr/>
          <a:lstStyle/>
          <a:p>
            <a:endParaRPr lang="en-US"/>
          </a:p>
        </p:txBody>
      </p:sp>
      <p:sp>
        <p:nvSpPr>
          <p:cNvPr id="5" name="Zástupný symbol čísla snímky 4"/>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042C0F4F-465F-45A1-B581-C282E8D7820C}" type="datetimeFigureOut">
              <a:rPr lang="en-US" smtClean="0"/>
              <a:pPr/>
              <a:t>2/18/2015</a:t>
            </a:fld>
            <a:endParaRPr lang="en-US"/>
          </a:p>
        </p:txBody>
      </p:sp>
      <p:sp>
        <p:nvSpPr>
          <p:cNvPr id="3" name="Zástupný symbol päty 2"/>
          <p:cNvSpPr>
            <a:spLocks noGrp="1"/>
          </p:cNvSpPr>
          <p:nvPr>
            <p:ph type="ftr" sz="quarter" idx="11"/>
          </p:nvPr>
        </p:nvSpPr>
        <p:spPr/>
        <p:txBody>
          <a:bodyPr/>
          <a:lstStyle/>
          <a:p>
            <a:endParaRPr lang="en-US"/>
          </a:p>
        </p:txBody>
      </p:sp>
      <p:sp>
        <p:nvSpPr>
          <p:cNvPr id="4" name="Zástupný symbol čísla snímky 3"/>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sk-SK" smtClean="0"/>
              <a:t>Kliknite sem a upravte štýly predlohy textu.</a:t>
            </a:r>
          </a:p>
        </p:txBody>
      </p:sp>
      <p:sp>
        <p:nvSpPr>
          <p:cNvPr id="4" name="Zástupný symbol obsah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042C0F4F-465F-45A1-B581-C282E8D7820C}" type="datetimeFigureOut">
              <a:rPr lang="en-US" smtClean="0"/>
              <a:pPr/>
              <a:t>2/18/2015</a:t>
            </a:fld>
            <a:endParaRPr lang="en-US"/>
          </a:p>
        </p:txBody>
      </p:sp>
      <p:sp>
        <p:nvSpPr>
          <p:cNvPr id="6" name="Zástupný symbol päty 5"/>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sk-SK" smtClean="0"/>
              <a:t>Kliknite sem a upravte štýl predlohy nadpisov.</a:t>
            </a:r>
            <a:endParaRPr kumimoji="0" lang="en-US"/>
          </a:p>
        </p:txBody>
      </p:sp>
      <p:sp>
        <p:nvSpPr>
          <p:cNvPr id="3" name="Zástupný symbol obrázka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sk-SK" smtClean="0">
                <a:solidFill>
                  <a:schemeClr val="lt1"/>
                </a:solidFill>
                <a:latin typeface="+mn-lt"/>
                <a:ea typeface="+mn-ea"/>
                <a:cs typeface="+mn-cs"/>
              </a:rPr>
              <a:t>Ak chcete pridať obrázok, kliknite na ikonu</a:t>
            </a:r>
            <a:endParaRPr kumimoji="0" lang="en-US" dirty="0">
              <a:solidFill>
                <a:schemeClr val="lt1"/>
              </a:solidFill>
              <a:latin typeface="+mn-lt"/>
              <a:ea typeface="+mn-ea"/>
              <a:cs typeface="+mn-cs"/>
            </a:endParaRPr>
          </a:p>
        </p:txBody>
      </p:sp>
      <p:sp>
        <p:nvSpPr>
          <p:cNvPr id="4" name="Zástupný symbol textu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sk-SK" smtClean="0"/>
              <a:t>Kliknite sem a upravte štýly predlohy textu.</a:t>
            </a:r>
          </a:p>
        </p:txBody>
      </p:sp>
      <p:sp>
        <p:nvSpPr>
          <p:cNvPr id="5" name="Zástupný symbol dátumu 4"/>
          <p:cNvSpPr>
            <a:spLocks noGrp="1"/>
          </p:cNvSpPr>
          <p:nvPr>
            <p:ph type="dt" sz="half" idx="10"/>
          </p:nvPr>
        </p:nvSpPr>
        <p:spPr/>
        <p:txBody>
          <a:bodyPr/>
          <a:lstStyle/>
          <a:p>
            <a:fld id="{042C0F4F-465F-45A1-B581-C282E8D7820C}" type="datetimeFigureOut">
              <a:rPr lang="en-US" smtClean="0"/>
              <a:pPr/>
              <a:t>2/18/2015</a:t>
            </a:fld>
            <a:endParaRPr lang="en-US"/>
          </a:p>
        </p:txBody>
      </p:sp>
      <p:sp>
        <p:nvSpPr>
          <p:cNvPr id="6" name="Zástupný symbol päty 5"/>
          <p:cNvSpPr>
            <a:spLocks noGrp="1"/>
          </p:cNvSpPr>
          <p:nvPr>
            <p:ph type="ftr" sz="quarter" idx="11"/>
          </p:nvPr>
        </p:nvSpPr>
        <p:spPr/>
        <p:txBody>
          <a:bodyPr/>
          <a:lstStyle/>
          <a:p>
            <a:endParaRPr lang="en-US"/>
          </a:p>
        </p:txBody>
      </p:sp>
      <p:sp>
        <p:nvSpPr>
          <p:cNvPr id="7" name="Zástupný symbol čísla snímky 6"/>
          <p:cNvSpPr>
            <a:spLocks noGrp="1"/>
          </p:cNvSpPr>
          <p:nvPr>
            <p:ph type="sldNum" sz="quarter" idx="12"/>
          </p:nvPr>
        </p:nvSpPr>
        <p:spPr/>
        <p:txBody>
          <a:bodyPr/>
          <a:lstStyle/>
          <a:p>
            <a:fld id="{9E0CFAF8-B0B3-4B11-B44B-4AE24874546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2" name="Zástupný symbol nadpisu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sk-SK" smtClean="0"/>
              <a:t>Kliknite sem a upravte štýl predlohy nadpisov.</a:t>
            </a:r>
            <a:endParaRPr kumimoji="0" lang="en-US"/>
          </a:p>
        </p:txBody>
      </p:sp>
      <p:sp>
        <p:nvSpPr>
          <p:cNvPr id="13" name="Zástupný symbol textu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4" name="Zástupný symbol dátumu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42C0F4F-465F-45A1-B581-C282E8D7820C}" type="datetimeFigureOut">
              <a:rPr lang="en-US" smtClean="0"/>
              <a:pPr/>
              <a:t>2/18/2015</a:t>
            </a:fld>
            <a:endParaRPr lang="en-US"/>
          </a:p>
        </p:txBody>
      </p:sp>
      <p:sp>
        <p:nvSpPr>
          <p:cNvPr id="3" name="Zástupný symbol päty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Zástupný symbol čísla snímky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E0CFAF8-B0B3-4B11-B44B-4AE24874546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ĺžnik 3"/>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odnadpis 2"/>
          <p:cNvSpPr>
            <a:spLocks noGrp="1"/>
          </p:cNvSpPr>
          <p:nvPr>
            <p:ph type="subTitle" idx="1"/>
          </p:nvPr>
        </p:nvSpPr>
        <p:spPr>
          <a:xfrm>
            <a:off x="971600" y="836712"/>
            <a:ext cx="7272808" cy="2808312"/>
          </a:xfrm>
        </p:spPr>
        <p:txBody>
          <a:bodyPr>
            <a:noAutofit/>
          </a:bodyPr>
          <a:lstStyle/>
          <a:p>
            <a:r>
              <a:rPr lang="sk-SK" sz="6000" b="1" dirty="0" err="1"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Human</a:t>
            </a:r>
            <a:r>
              <a:rPr lang="sk-SK" sz="6000" b="1" dirty="0"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 </a:t>
            </a:r>
            <a:r>
              <a:rPr lang="sk-SK" sz="6000" b="1" dirty="0" err="1"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nature</a:t>
            </a:r>
            <a:endParaRPr lang="sk-SK" sz="6000" b="1" dirty="0"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endParaRPr>
          </a:p>
          <a:p>
            <a:r>
              <a:rPr lang="sk-SK" sz="3200" b="1" dirty="0" err="1"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Key</a:t>
            </a:r>
            <a:r>
              <a:rPr lang="sk-SK" sz="3200" b="1" dirty="0"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 </a:t>
            </a:r>
            <a:r>
              <a:rPr lang="sk-SK" sz="3200" b="1" dirty="0" err="1"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studies</a:t>
            </a:r>
            <a:r>
              <a:rPr lang="sk-SK" sz="3200" b="1" dirty="0"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 in </a:t>
            </a:r>
            <a:r>
              <a:rPr lang="sk-SK" sz="3200" b="1" dirty="0" err="1"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rPr>
              <a:t>psychology</a:t>
            </a:r>
            <a:endParaRPr lang="sk-SK" sz="3200" b="1" dirty="0" smtClean="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endParaRPr>
          </a:p>
          <a:p>
            <a:endParaRPr lang="en-US" sz="3600" b="1" dirty="0">
              <a:ln w="6350">
                <a:noFill/>
              </a:ln>
              <a:solidFill>
                <a:schemeClr val="tx2">
                  <a:lumMod val="50000"/>
                </a:schemeClr>
              </a:solidFill>
              <a:effectLst>
                <a:outerShdw blurRad="127000" dist="200000" dir="2700000" algn="tl" rotWithShape="0">
                  <a:srgbClr val="000000">
                    <a:alpha val="30000"/>
                  </a:srgbClr>
                </a:outerShdw>
              </a:effectLst>
              <a:latin typeface="Lucida Sans" pitchFamily="34" charset="0"/>
              <a:ea typeface="+mj-ea"/>
              <a:cs typeface="Lucida Sans" pitchFamily="34" charset="0"/>
            </a:endParaRPr>
          </a:p>
        </p:txBody>
      </p:sp>
      <p:sp>
        <p:nvSpPr>
          <p:cNvPr id="6" name="Nadpis 1"/>
          <p:cNvSpPr txBox="1">
            <a:spLocks/>
          </p:cNvSpPr>
          <p:nvPr/>
        </p:nvSpPr>
        <p:spPr>
          <a:xfrm>
            <a:off x="467544" y="3789040"/>
            <a:ext cx="8229600" cy="1143000"/>
          </a:xfrm>
          <a:prstGeom prst="rect">
            <a:avLst/>
          </a:prstGeom>
        </p:spPr>
        <p:txBody>
          <a:bodyPr vert="horz" lIns="45720" tIns="0" rIns="45720" bIns="0" anchor="b">
            <a:normAutofit/>
            <a:scene3d>
              <a:camera prst="orthographicFront"/>
              <a:lightRig rig="soft" dir="t">
                <a:rot lat="0" lon="0" rev="17220000"/>
              </a:lightRig>
            </a:scene3d>
            <a:sp3d prstMaterial="softEdge">
              <a:bevelT w="38100" h="38100"/>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sk-SK" sz="4800" i="0" u="none" strike="noStrike" kern="1200" cap="all" spc="0" normalizeH="0" baseline="0" noProof="0" dirty="0" err="1" smtClean="0">
                <a:ln w="6350">
                  <a:noFill/>
                </a:ln>
                <a:solidFill>
                  <a:schemeClr val="tx1">
                    <a:lumMod val="85000"/>
                    <a:lumOff val="15000"/>
                  </a:schemeClr>
                </a:solidFill>
                <a:effectLst>
                  <a:outerShdw blurRad="127000" dist="200000" dir="2700000" algn="tl" rotWithShape="0">
                    <a:srgbClr val="000000">
                      <a:alpha val="30000"/>
                    </a:srgbClr>
                  </a:outerShdw>
                </a:effectLst>
                <a:uLnTx/>
                <a:uFillTx/>
                <a:latin typeface="+mj-lt"/>
                <a:ea typeface="+mj-ea"/>
                <a:cs typeface="+mj-cs"/>
              </a:rPr>
              <a:t>Course</a:t>
            </a:r>
            <a:r>
              <a:rPr kumimoji="0" lang="sk-SK" sz="4800" i="0" u="none" strike="noStrike" kern="1200" cap="all" spc="0" normalizeH="0" baseline="0" noProof="0" dirty="0" smtClean="0">
                <a:ln w="6350">
                  <a:noFill/>
                </a:ln>
                <a:solidFill>
                  <a:schemeClr val="tx1">
                    <a:lumMod val="85000"/>
                    <a:lumOff val="15000"/>
                  </a:schemeClr>
                </a:solidFill>
                <a:effectLst>
                  <a:outerShdw blurRad="127000" dist="200000" dir="2700000" algn="tl" rotWithShape="0">
                    <a:srgbClr val="000000">
                      <a:alpha val="30000"/>
                    </a:srgbClr>
                  </a:outerShdw>
                </a:effectLst>
                <a:uLnTx/>
                <a:uFillTx/>
                <a:latin typeface="+mj-lt"/>
                <a:ea typeface="+mj-ea"/>
                <a:cs typeface="+mj-cs"/>
              </a:rPr>
              <a:t> </a:t>
            </a:r>
            <a:r>
              <a:rPr kumimoji="0" lang="en-US" sz="4800" i="0" u="none" strike="noStrike" kern="1200" cap="all" spc="0" normalizeH="0" baseline="0" noProof="0" dirty="0" smtClean="0">
                <a:ln w="6350">
                  <a:noFill/>
                </a:ln>
                <a:solidFill>
                  <a:schemeClr val="tx1">
                    <a:lumMod val="85000"/>
                    <a:lumOff val="15000"/>
                  </a:schemeClr>
                </a:solidFill>
                <a:effectLst>
                  <a:outerShdw blurRad="127000" dist="200000" dir="2700000" algn="tl" rotWithShape="0">
                    <a:srgbClr val="000000">
                      <a:alpha val="30000"/>
                    </a:srgbClr>
                  </a:outerShdw>
                </a:effectLst>
                <a:uLnTx/>
                <a:uFillTx/>
                <a:latin typeface="+mj-lt"/>
                <a:ea typeface="+mj-ea"/>
                <a:cs typeface="+mj-cs"/>
              </a:rPr>
              <a:t>information</a:t>
            </a:r>
            <a:endParaRPr kumimoji="0" lang="en-US" sz="4800" i="0" u="none" strike="noStrike" kern="1200" cap="all" spc="0" normalizeH="0" baseline="0" noProof="0" dirty="0">
              <a:ln w="6350">
                <a:noFill/>
              </a:ln>
              <a:solidFill>
                <a:schemeClr val="tx1">
                  <a:lumMod val="85000"/>
                  <a:lumOff val="15000"/>
                </a:schemeClr>
              </a:solidFill>
              <a:effectLst>
                <a:outerShdw blurRad="127000" dist="200000" dir="2700000" algn="tl" rotWithShape="0">
                  <a:srgbClr val="000000">
                    <a:alpha val="30000"/>
                  </a:srgbClr>
                </a:outerShdw>
              </a:effectLst>
              <a:uLnTx/>
              <a:uFillTx/>
              <a:latin typeface="+mj-lt"/>
              <a:ea typeface="+mj-ea"/>
              <a:cs typeface="+mj-cs"/>
            </a:endParaRPr>
          </a:p>
        </p:txBody>
      </p:sp>
      <p:pic>
        <p:nvPicPr>
          <p:cNvPr id="5" name="Picture 8" descr="C:\Documents and Settings\katarina\Dokumenty\Stažené soubory\logo_black.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0" y="0"/>
            <a:ext cx="1584176" cy="144059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Requests &amp; recommendations</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256584"/>
          </a:xfrm>
        </p:spPr>
        <p:txBody>
          <a:bodyPr>
            <a:normAutofit lnSpcReduction="10000"/>
          </a:bodyPr>
          <a:lstStyle/>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If you are having problems with a quiz (technical issues, mistyped questions, etc.), contact us </a:t>
            </a:r>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immediately</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The quizzes are short and simple. We recommend you take them right after the lectures if possible. </a:t>
            </a:r>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Do NOT wait with the first attempt until the last minute!!! </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Internet connection failures, health issues, etc., will not be accepted as excuses shortly before or after the deadline. </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If you expect problems with completing a quiz in the following weeks for serious reasons (e.g. very limited internet access), let us know </a:t>
            </a:r>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in advance</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or as soon as possible. </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You are welcome to contact us if you have any questions regarding the presented materials. </a:t>
            </a:r>
            <a:endPar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sk-SK" dirty="0" err="1" smtClean="0">
                <a:solidFill>
                  <a:schemeClr val="tx1">
                    <a:lumMod val="85000"/>
                    <a:lumOff val="15000"/>
                  </a:schemeClr>
                </a:solidFill>
              </a:rPr>
              <a:t>Course</a:t>
            </a:r>
            <a:r>
              <a:rPr lang="sk-SK" dirty="0" smtClean="0">
                <a:solidFill>
                  <a:schemeClr val="tx1">
                    <a:lumMod val="85000"/>
                    <a:lumOff val="15000"/>
                  </a:schemeClr>
                </a:solidFill>
              </a:rPr>
              <a:t> </a:t>
            </a:r>
            <a:r>
              <a:rPr lang="sk-SK" dirty="0" err="1" smtClean="0">
                <a:solidFill>
                  <a:schemeClr val="tx1">
                    <a:lumMod val="85000"/>
                    <a:lumOff val="15000"/>
                  </a:schemeClr>
                </a:solidFill>
              </a:rPr>
              <a:t>Description</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256584"/>
          </a:xfrm>
        </p:spPr>
        <p:txBody>
          <a:bodyPr>
            <a:normAutofit fontScale="92500"/>
          </a:bodyPr>
          <a:lstStyle/>
          <a:p>
            <a:r>
              <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Introduction to some of the most exciting research in psychology</a:t>
            </a:r>
            <a:endParaRPr lang="sk-SK"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endPar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Lectures every OTHER Wednesday</a:t>
            </a:r>
          </a:p>
          <a:p>
            <a:r>
              <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6 lectures:</a:t>
            </a:r>
          </a:p>
          <a:p>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Feb 18th – Irrationality &amp; </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d</a:t>
            </a:r>
            <a:r>
              <a:rPr lang="en-GB"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ecision</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making (T. </a:t>
            </a:r>
            <a:r>
              <a:rPr lang="en-GB"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Malatincová</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p>
          <a:p>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Mar 4th – Regulation of human action (T. </a:t>
            </a:r>
            <a:r>
              <a:rPr lang="en-GB"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Malatincová</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p>
          <a:p>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Mar 18th – Social behaviour (J. </a:t>
            </a:r>
            <a:r>
              <a:rPr lang="en-GB"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Čeněk</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p>
          <a:p>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Apr 1st – Human development (K. </a:t>
            </a:r>
            <a:r>
              <a:rPr lang="en-GB"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Bartošová</a:t>
            </a:r>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p>
          <a:p>
            <a:r>
              <a:rPr lang="en-GB"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Apr 15th – Cross-cultural psychology</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(J. </a:t>
            </a:r>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Čeněk</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t>
            </a:r>
          </a:p>
          <a:p>
            <a:r>
              <a:rPr lang="sk-SK"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Apr</a:t>
            </a:r>
            <a:r>
              <a:rPr lang="sk-SK"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29th – TBA</a:t>
            </a:r>
          </a:p>
          <a:p>
            <a:r>
              <a:rPr lang="sk-SK" sz="2400" b="1"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May</a:t>
            </a:r>
            <a:r>
              <a:rPr lang="sk-SK"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13th – </a:t>
            </a:r>
            <a:r>
              <a:rPr lang="sk-SK" sz="2400" b="1"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Colloquium</a:t>
            </a:r>
            <a:r>
              <a:rPr lang="sk-SK"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endPar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sk-SK" dirty="0" err="1" smtClean="0">
                <a:solidFill>
                  <a:schemeClr val="tx1">
                    <a:lumMod val="85000"/>
                    <a:lumOff val="15000"/>
                  </a:schemeClr>
                </a:solidFill>
              </a:rPr>
              <a:t>Course</a:t>
            </a:r>
            <a:r>
              <a:rPr lang="sk-SK" dirty="0" smtClean="0">
                <a:solidFill>
                  <a:schemeClr val="tx1">
                    <a:lumMod val="85000"/>
                    <a:lumOff val="15000"/>
                  </a:schemeClr>
                </a:solidFill>
              </a:rPr>
              <a:t> </a:t>
            </a:r>
            <a:r>
              <a:rPr lang="sk-SK" dirty="0" err="1" smtClean="0">
                <a:solidFill>
                  <a:schemeClr val="tx1">
                    <a:lumMod val="85000"/>
                    <a:lumOff val="15000"/>
                  </a:schemeClr>
                </a:solidFill>
              </a:rPr>
              <a:t>Requirements</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256584"/>
          </a:xfrm>
        </p:spPr>
        <p:txBody>
          <a:bodyPr>
            <a:normAutofit/>
          </a:bodyPr>
          <a:lstStyle/>
          <a:p>
            <a:r>
              <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Interactive syllabus in the IS:</a:t>
            </a:r>
          </a:p>
          <a:p>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Student </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sym typeface="Symbol"/>
              </a:rPr>
              <a:t></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Teaching </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sym typeface="Symbol"/>
              </a:rPr>
              <a:t></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Study Materials </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rPr>
              <a:t> </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sym typeface="Symbol"/>
              </a:rPr>
              <a:t></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rPr>
              <a:t> </a:t>
            </a:r>
            <a:r>
              <a:rPr lang="en-GB" sz="2400" i="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Interactive Syllabi</a:t>
            </a:r>
          </a:p>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2 basic requirements: QUIZZES &amp; FINAL EXAM (Colloquium)</a:t>
            </a:r>
            <a:endParaRPr lang="en-GB"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QUIZZES</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Accessible through the interactive syllabus after each lecture </a:t>
            </a:r>
            <a:r>
              <a:rPr lang="en-US" sz="20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until Tuesday before another lecture </a:t>
            </a:r>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(i.e., available for 2 weeks)</a:t>
            </a:r>
          </a:p>
          <a:p>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To test your understanding of the presented research</a:t>
            </a:r>
          </a:p>
          <a:p>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Can be attempted any time, anywhere, up to </a:t>
            </a:r>
            <a:r>
              <a:rPr lang="en-US" sz="20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three times</a:t>
            </a:r>
          </a:p>
          <a:p>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Simple multiple choice questions – some (not more than 50%) might differ in the subsequent attempts</a:t>
            </a:r>
          </a:p>
          <a:p>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You must earn an average of </a:t>
            </a:r>
            <a:r>
              <a:rPr lang="en-US" sz="20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75% </a:t>
            </a:r>
            <a:r>
              <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(of all highest scores); each quiz must be seriously attempted at least once</a:t>
            </a:r>
          </a:p>
          <a:p>
            <a:endPar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ALL MUST BE COMPLETED IN TIME!!! </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(only extreme case exceptions possible)</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Contact us if having problems accessing/ completing a quiz</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COLLOQUIUM</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Oral discussion-like “exam” in small groups</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We will provide </a:t>
            </a:r>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a set of questions </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(ca. 20) after the last lecture – descriptions of various life situations, examples of people’s </a:t>
            </a:r>
            <a:r>
              <a:rPr lang="en-US" sz="2400" dirty="0" err="1"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behaviour</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etc.</a:t>
            </a:r>
          </a:p>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Make sure you can respond to EVERY question </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using information presented in the lectures</a:t>
            </a:r>
          </a:p>
          <a:p>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During the oral exam (in 2 weeks or more), </a:t>
            </a:r>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each student will draw ONE question from the provided list and respond to it</a:t>
            </a:r>
            <a:endPar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Brief comments and discussion </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may follow regarding the topic with all students joining in</a:t>
            </a:r>
          </a:p>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Students unable to respond to their question will have to retake the exam!!!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COLLOQUIUM</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Example question</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r>
              <a:rPr lang="en-US" sz="2000" i="1" dirty="0" smtClean="0">
                <a:ln w="6350">
                  <a:noFill/>
                </a:ln>
                <a:solidFill>
                  <a:schemeClr val="tx1">
                    <a:lumMod val="85000"/>
                    <a:lumOff val="15000"/>
                  </a:schemeClr>
                </a:solidFill>
                <a:latin typeface="+mj-lt"/>
                <a:ea typeface="+mj-ea"/>
                <a:cs typeface="+mj-cs"/>
              </a:rPr>
              <a:t>Maria wishes to reduce her sugar intake to lose some weight. However, any time she enters the </a:t>
            </a:r>
            <a:r>
              <a:rPr lang="en-US" sz="2000" i="1" dirty="0" err="1" smtClean="0">
                <a:ln w="6350">
                  <a:noFill/>
                </a:ln>
                <a:solidFill>
                  <a:schemeClr val="tx1">
                    <a:lumMod val="85000"/>
                    <a:lumOff val="15000"/>
                  </a:schemeClr>
                </a:solidFill>
                <a:latin typeface="+mj-lt"/>
                <a:ea typeface="+mj-ea"/>
                <a:cs typeface="+mj-cs"/>
              </a:rPr>
              <a:t>neighbourhood</a:t>
            </a:r>
            <a:r>
              <a:rPr lang="en-US" sz="2000" i="1" dirty="0" smtClean="0">
                <a:ln w="6350">
                  <a:noFill/>
                </a:ln>
                <a:solidFill>
                  <a:schemeClr val="tx1">
                    <a:lumMod val="85000"/>
                    <a:lumOff val="15000"/>
                  </a:schemeClr>
                </a:solidFill>
                <a:latin typeface="+mj-lt"/>
                <a:ea typeface="+mj-ea"/>
                <a:cs typeface="+mj-cs"/>
              </a:rPr>
              <a:t> store she cannot resist the temptation to stop along the candy aisle and buy her </a:t>
            </a:r>
            <a:r>
              <a:rPr lang="en-US" sz="2000" i="1" dirty="0" err="1" smtClean="0">
                <a:ln w="6350">
                  <a:noFill/>
                </a:ln>
                <a:solidFill>
                  <a:schemeClr val="tx1">
                    <a:lumMod val="85000"/>
                    <a:lumOff val="15000"/>
                  </a:schemeClr>
                </a:solidFill>
                <a:latin typeface="+mj-lt"/>
                <a:ea typeface="+mj-ea"/>
                <a:cs typeface="+mj-cs"/>
              </a:rPr>
              <a:t>favourite</a:t>
            </a:r>
            <a:r>
              <a:rPr lang="en-US" sz="2000" i="1" dirty="0" smtClean="0">
                <a:ln w="6350">
                  <a:noFill/>
                </a:ln>
                <a:solidFill>
                  <a:schemeClr val="tx1">
                    <a:lumMod val="85000"/>
                    <a:lumOff val="15000"/>
                  </a:schemeClr>
                </a:solidFill>
                <a:latin typeface="+mj-lt"/>
                <a:ea typeface="+mj-ea"/>
                <a:cs typeface="+mj-cs"/>
              </a:rPr>
              <a:t> candy bar. Finally, when she moves to another </a:t>
            </a:r>
            <a:r>
              <a:rPr lang="en-US" sz="2000" i="1" dirty="0" err="1" smtClean="0">
                <a:ln w="6350">
                  <a:noFill/>
                </a:ln>
                <a:solidFill>
                  <a:schemeClr val="tx1">
                    <a:lumMod val="85000"/>
                    <a:lumOff val="15000"/>
                  </a:schemeClr>
                </a:solidFill>
                <a:latin typeface="+mj-lt"/>
                <a:ea typeface="+mj-ea"/>
                <a:cs typeface="+mj-cs"/>
              </a:rPr>
              <a:t>neighbourhood</a:t>
            </a:r>
            <a:r>
              <a:rPr lang="en-US" sz="2000" i="1" dirty="0" smtClean="0">
                <a:ln w="6350">
                  <a:noFill/>
                </a:ln>
                <a:solidFill>
                  <a:schemeClr val="tx1">
                    <a:lumMod val="85000"/>
                    <a:lumOff val="15000"/>
                  </a:schemeClr>
                </a:solidFill>
                <a:latin typeface="+mj-lt"/>
                <a:ea typeface="+mj-ea"/>
                <a:cs typeface="+mj-cs"/>
              </a:rPr>
              <a:t>, she suddenly finds it much easier to give up the candy bar – the urge she feels when walking along the candy aisle in the new store seems much weaker. Can you explain why this happens?</a:t>
            </a:r>
            <a:endParaRPr lang="en-US" sz="2000" dirty="0" smtClean="0">
              <a:ln w="6350">
                <a:noFill/>
              </a:ln>
              <a:solidFill>
                <a:schemeClr val="tx1">
                  <a:lumMod val="85000"/>
                  <a:lumOff val="15000"/>
                </a:schemeClr>
              </a:solidFill>
              <a:latin typeface="+mj-lt"/>
              <a:ea typeface="+mj-ea"/>
              <a:cs typeface="+mj-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COLLOQUIUM</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Example answer:</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r>
              <a:rPr lang="en-US" sz="2000" i="1" dirty="0" smtClean="0">
                <a:ln w="6350">
                  <a:noFill/>
                </a:ln>
                <a:solidFill>
                  <a:schemeClr val="tx1">
                    <a:lumMod val="85000"/>
                    <a:lumOff val="15000"/>
                  </a:schemeClr>
                </a:solidFill>
                <a:latin typeface="+mj-lt"/>
                <a:ea typeface="+mj-ea"/>
                <a:cs typeface="+mj-cs"/>
              </a:rPr>
              <a:t>Research on classical conditioning has shown that we can associate various clues and environments with emotional and motivational states that follow, so that next time we enter that environment or see that clue our brains remember how we felt and start to anticipate the same reward. This increases our need for that reward – our whole body and mind are automatically getting ready to get it, which makes it hard to resist. But when the environment is new and unfamiliar, although it may provide the same reward, we will not be automatically “reminded” of that reward, so we will not feel the urge to buy that candy bar unless we really feel like having one from the start.</a:t>
            </a:r>
            <a:endParaRPr lang="en-US" sz="20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COLLOQUIUM</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Example discussion questions</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r>
              <a:rPr lang="en-US" sz="2000" i="1" dirty="0" smtClean="0">
                <a:ln w="6350">
                  <a:noFill/>
                </a:ln>
                <a:solidFill>
                  <a:schemeClr val="tx1">
                    <a:lumMod val="85000"/>
                    <a:lumOff val="15000"/>
                  </a:schemeClr>
                </a:solidFill>
                <a:latin typeface="+mj-lt"/>
                <a:ea typeface="+mj-ea"/>
                <a:cs typeface="+mj-cs"/>
              </a:rPr>
              <a:t>Have you ever experienced a similar situation? What would you recommend to a friend who wants to stop smoking? Can you think of some examples when going to another store would not help to decrease the urge to buy candy bars? Does this mechanism also apply to negative stimuli and experience? Can you think of some examples? Etc.</a:t>
            </a:r>
          </a:p>
          <a:p>
            <a:endParaRPr lang="en-US" sz="2000" dirty="0" smtClean="0">
              <a:ln w="6350">
                <a:noFill/>
              </a:ln>
              <a:solidFill>
                <a:schemeClr val="tx1">
                  <a:lumMod val="85000"/>
                  <a:lumOff val="15000"/>
                </a:schemeClr>
              </a:solidFill>
              <a:latin typeface="+mj-lt"/>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a:spLocks noGrp="1"/>
          </p:cNvSpPr>
          <p:nvPr>
            <p:ph type="title"/>
          </p:nvPr>
        </p:nvSpPr>
        <p:spPr>
          <a:xfrm>
            <a:off x="457200" y="274638"/>
            <a:ext cx="8229600" cy="1143000"/>
          </a:xfrm>
        </p:spPr>
        <p:txBody>
          <a:bodyPr>
            <a:normAutofit/>
          </a:bodyPr>
          <a:lstStyle/>
          <a:p>
            <a:r>
              <a:rPr lang="en-US" dirty="0" smtClean="0">
                <a:solidFill>
                  <a:schemeClr val="tx1">
                    <a:lumMod val="85000"/>
                    <a:lumOff val="15000"/>
                  </a:schemeClr>
                </a:solidFill>
              </a:rPr>
              <a:t>COLLOQUIUM</a:t>
            </a:r>
            <a:endParaRPr lang="en-US" dirty="0">
              <a:solidFill>
                <a:schemeClr val="tx1">
                  <a:lumMod val="85000"/>
                  <a:lumOff val="15000"/>
                </a:schemeClr>
              </a:solidFill>
            </a:endParaRPr>
          </a:p>
        </p:txBody>
      </p:sp>
      <p:sp>
        <p:nvSpPr>
          <p:cNvPr id="5" name="Obdĺžnik 4"/>
          <p:cNvSpPr/>
          <p:nvPr/>
        </p:nvSpPr>
        <p:spPr>
          <a:xfrm>
            <a:off x="179512" y="188640"/>
            <a:ext cx="8640960" cy="6408712"/>
          </a:xfrm>
          <a:prstGeom prst="rect">
            <a:avLst/>
          </a:prstGeom>
          <a:noFill/>
          <a:ln>
            <a:solidFill>
              <a:schemeClr val="bg1">
                <a:lumMod val="50000"/>
              </a:schemeClr>
            </a:solidFill>
          </a:ln>
          <a:effectLst>
            <a:outerShdw blurRad="50800" dist="139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Zástupný symbol obsahu 2"/>
          <p:cNvSpPr>
            <a:spLocks noGrp="1"/>
          </p:cNvSpPr>
          <p:nvPr>
            <p:ph idx="1"/>
          </p:nvPr>
        </p:nvSpPr>
        <p:spPr>
          <a:xfrm>
            <a:off x="457200" y="1268760"/>
            <a:ext cx="8229600" cy="5589240"/>
          </a:xfrm>
        </p:spPr>
        <p:txBody>
          <a:bodyPr>
            <a:normAutofit/>
          </a:bodyPr>
          <a:lstStyle/>
          <a:p>
            <a:r>
              <a:rPr lang="en-US" sz="2400" b="1"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Other examples of questions</a:t>
            </a:r>
            <a:r>
              <a:rPr lang="en-US" sz="2400" dirty="0" smtClean="0">
                <a:ln w="6350">
                  <a:noFill/>
                </a:ln>
                <a:solidFill>
                  <a:schemeClr val="tx1">
                    <a:lumMod val="85000"/>
                    <a:lumOff val="15000"/>
                  </a:schemeClr>
                </a:solidFill>
                <a:effectLst>
                  <a:outerShdw blurRad="114300" dist="101600" dir="2700000" algn="tl" rotWithShape="0">
                    <a:srgbClr val="000000">
                      <a:alpha val="40000"/>
                    </a:srgbClr>
                  </a:outerShdw>
                </a:effectLst>
                <a:latin typeface="+mj-lt"/>
                <a:ea typeface="+mj-ea"/>
                <a:cs typeface="+mj-cs"/>
              </a:rPr>
              <a:t>: </a:t>
            </a:r>
          </a:p>
          <a:p>
            <a:r>
              <a:rPr lang="en-US" sz="2000" i="1" dirty="0" smtClean="0">
                <a:ln w="6350">
                  <a:noFill/>
                </a:ln>
                <a:solidFill>
                  <a:schemeClr val="tx1">
                    <a:lumMod val="85000"/>
                    <a:lumOff val="15000"/>
                  </a:schemeClr>
                </a:solidFill>
                <a:latin typeface="+mj-lt"/>
                <a:ea typeface="+mj-ea"/>
                <a:cs typeface="+mj-cs"/>
              </a:rPr>
              <a:t>Why do so many things in the shops cost 19,90? Why don’t sellers make the prices nice and round when it literally makes no difference for the buyers’ wallets?  </a:t>
            </a:r>
          </a:p>
          <a:p>
            <a:r>
              <a:rPr lang="en-US" sz="2000" i="1" dirty="0" smtClean="0">
                <a:ln w="6350">
                  <a:noFill/>
                </a:ln>
                <a:solidFill>
                  <a:schemeClr val="tx1">
                    <a:lumMod val="85000"/>
                    <a:lumOff val="15000"/>
                  </a:schemeClr>
                </a:solidFill>
                <a:latin typeface="+mj-lt"/>
                <a:ea typeface="+mj-ea"/>
                <a:cs typeface="+mj-cs"/>
              </a:rPr>
              <a:t>Why is eyewitness testimony not enough to convict someone of a crime? </a:t>
            </a:r>
            <a:endParaRPr lang="en-US" sz="2000" dirty="0" smtClean="0">
              <a:ln w="6350">
                <a:noFill/>
              </a:ln>
              <a:solidFill>
                <a:schemeClr val="tx1">
                  <a:lumMod val="85000"/>
                  <a:lumOff val="15000"/>
                </a:schemeClr>
              </a:solidFill>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Špička">
  <a:themeElements>
    <a:clrScheme name="Mediá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Špička">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Špička">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2769</TotalTime>
  <Words>801</Words>
  <Application>Microsoft Office PowerPoint</Application>
  <PresentationFormat>Předvádění na obrazovce (4:3)</PresentationFormat>
  <Paragraphs>50</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Špička</vt:lpstr>
      <vt:lpstr>Snímek 1</vt:lpstr>
      <vt:lpstr>Course Description</vt:lpstr>
      <vt:lpstr>Course Requirements</vt:lpstr>
      <vt:lpstr>QUIZZES</vt:lpstr>
      <vt:lpstr>COLLOQUIUM</vt:lpstr>
      <vt:lpstr>COLLOQUIUM</vt:lpstr>
      <vt:lpstr>COLLOQUIUM</vt:lpstr>
      <vt:lpstr>COLLOQUIUM</vt:lpstr>
      <vt:lpstr>COLLOQUIUM</vt:lpstr>
      <vt:lpstr>Requests &amp; recommendations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Snímka 1</dc:title>
  <dc:creator>Taaanique</dc:creator>
  <cp:lastModifiedBy>Taaanique</cp:lastModifiedBy>
  <cp:revision>398</cp:revision>
  <dcterms:created xsi:type="dcterms:W3CDTF">2012-08-22T09:17:43Z</dcterms:created>
  <dcterms:modified xsi:type="dcterms:W3CDTF">2015-02-17T23:59:18Z</dcterms:modified>
</cp:coreProperties>
</file>