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551AC-9190-4734-B0FD-0E9C5CF100E8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2FB64-4015-482C-A4E8-7197E8D25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30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75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45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9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06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00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84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53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00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23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1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D890-079C-42B8-BA81-B9FEC1521D96}" type="datetimeFigureOut">
              <a:rPr lang="cs-CZ" smtClean="0"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7B59-1037-4E47-8285-A4F91E3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86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Teorie, pojmy,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6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Aktualizace historických otázek v nezávislé Ukrajině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 vzniku samostatné Ukrajiny v roce 1991 vznikla silná potřeba „osamostatnit“ také ukrajinské dějiny.</a:t>
            </a:r>
            <a:endParaRPr lang="cs-CZ" sz="2400" dirty="0"/>
          </a:p>
          <a:p>
            <a:r>
              <a:rPr lang="cs-CZ" sz="2400" dirty="0" smtClean="0"/>
              <a:t>Přehodnocují se historické koncepce dominující v sovětské éře a v mnohém se navazuje na vlivná díla ukrajinské historiografie 19. a počátku 20. století.</a:t>
            </a:r>
            <a:endParaRPr lang="cs-CZ" sz="2400" dirty="0"/>
          </a:p>
          <a:p>
            <a:r>
              <a:rPr lang="cs-CZ" sz="2400" dirty="0" smtClean="0"/>
              <a:t>Neexistence ukrajinského státu v minulosti vedla a často i dnes vede ke zdůrazňování ukrajinského národa (etnicky chápaného) jako hlavního subjektu ukrajinských dějin. Dochází tak k „nacionalizaci“ ukrajinské historie.</a:t>
            </a:r>
          </a:p>
          <a:p>
            <a:r>
              <a:rPr lang="cs-CZ" sz="2400" dirty="0" smtClean="0"/>
              <a:t>Tento přístup se projevuje i v chápání „ukrajinského 19. století“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758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Vznik a vývoj národa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Primordialismus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Primordiální = pradávný, věčný. </a:t>
            </a:r>
          </a:p>
          <a:p>
            <a:r>
              <a:rPr lang="cs-CZ" dirty="0" smtClean="0"/>
              <a:t>Národ je přirozené starobylé společenství lidí, primární neměnná sociální entita</a:t>
            </a:r>
          </a:p>
          <a:p>
            <a:r>
              <a:rPr lang="cs-CZ" dirty="0" smtClean="0"/>
              <a:t>Větší důraz na objektivní faktory utvoření takového společenství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Modernistický 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Evropské národy jsou produktem moderní doby (kapitalismu, průmyslové revoluce, byrokratického státu)</a:t>
            </a:r>
          </a:p>
          <a:p>
            <a:r>
              <a:rPr lang="cs-CZ" dirty="0" smtClean="0"/>
              <a:t>Národ je sociální konstrukt („myšlené společenství“), začal se formovat nejdříve v 2. pol. 18. stol.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1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Ukrajinské národní „obrození“ vs. Ukrajinský projekt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současné Ukrajině převažuje </a:t>
            </a:r>
            <a:r>
              <a:rPr lang="cs-CZ" sz="2400" dirty="0" err="1" smtClean="0"/>
              <a:t>primordialistické</a:t>
            </a:r>
            <a:r>
              <a:rPr lang="cs-CZ" sz="2400" dirty="0" smtClean="0"/>
              <a:t> chápání národa, zdůrazňuje se plynulost a stálost etnogeneze a kontinuita vývoje národa</a:t>
            </a:r>
          </a:p>
          <a:p>
            <a:r>
              <a:rPr lang="cs-CZ" sz="2400" dirty="0" smtClean="0"/>
              <a:t>Termín „národní obrození/probuzení/znovuzrození“ je ideologický produkt 19. století, </a:t>
            </a:r>
            <a:r>
              <a:rPr lang="cs-CZ" sz="2400" dirty="0"/>
              <a:t>p</a:t>
            </a:r>
            <a:r>
              <a:rPr lang="cs-CZ" sz="2400" dirty="0" smtClean="0"/>
              <a:t>řesto i dnes běžně užívaný (podobně jako u nás). Sugeruje představu „spícího“ národa, který je třeba pouze „probudit“.</a:t>
            </a:r>
          </a:p>
          <a:p>
            <a:r>
              <a:rPr lang="cs-CZ" sz="2400" dirty="0" smtClean="0"/>
              <a:t>Modernistický přístup hovoří o začátku utváření moderního ukrajinského národa na přelomu 18. a 19. stol. s pokračováním až do 20. stol. Jako alternativa k pojmu obrození se užívá např. označení </a:t>
            </a:r>
            <a:r>
              <a:rPr lang="cs-CZ" sz="2400" i="1" dirty="0" smtClean="0"/>
              <a:t>ukrajinský projekt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077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Ukrajinské národní „obrození“ vs. Ukrajinský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Kompromisní pohled (</a:t>
            </a:r>
            <a:r>
              <a:rPr lang="cs-CZ" sz="2400" dirty="0" err="1" smtClean="0"/>
              <a:t>Ja</a:t>
            </a:r>
            <a:r>
              <a:rPr lang="cs-CZ" sz="2400" dirty="0" smtClean="0"/>
              <a:t>. </a:t>
            </a:r>
            <a:r>
              <a:rPr lang="cs-CZ" sz="2400" dirty="0" err="1" smtClean="0"/>
              <a:t>Hrycak</a:t>
            </a:r>
            <a:r>
              <a:rPr lang="cs-CZ" sz="2400" dirty="0" smtClean="0"/>
              <a:t>) nabízí dělení na dva typy národů: předmoderní a moderní. </a:t>
            </a:r>
            <a:r>
              <a:rPr lang="cs-CZ" sz="2400" dirty="0"/>
              <a:t>M</a:t>
            </a:r>
            <a:r>
              <a:rPr lang="cs-CZ" sz="2400" dirty="0" smtClean="0"/>
              <a:t>oderní ukrajinský </a:t>
            </a:r>
            <a:r>
              <a:rPr lang="cs-CZ" sz="2400" dirty="0"/>
              <a:t>národ se </a:t>
            </a:r>
            <a:r>
              <a:rPr lang="cs-CZ" sz="2400" dirty="0" smtClean="0"/>
              <a:t>podle něj utváří </a:t>
            </a:r>
            <a:r>
              <a:rPr lang="cs-CZ" sz="2400" dirty="0"/>
              <a:t>v 19. a 20. století a předmoderní (či raně moderní) národ je záležitostí 16. a 17. </a:t>
            </a:r>
            <a:r>
              <a:rPr lang="cs-CZ" sz="2400" dirty="0" smtClean="0"/>
              <a:t>století.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6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Ukrajinská identita v 19. století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utváření ukrajinského národního vědomí </a:t>
            </a:r>
            <a:r>
              <a:rPr lang="cs-CZ" sz="2800" dirty="0" smtClean="0"/>
              <a:t>byl komplikovaný </a:t>
            </a:r>
            <a:r>
              <a:rPr lang="cs-CZ" sz="2800" dirty="0"/>
              <a:t>proces s </a:t>
            </a:r>
            <a:r>
              <a:rPr lang="cs-CZ" sz="2800" dirty="0" smtClean="0"/>
              <a:t>nejistým </a:t>
            </a:r>
            <a:r>
              <a:rPr lang="cs-CZ" sz="2800" dirty="0"/>
              <a:t>výsledkem. </a:t>
            </a:r>
            <a:r>
              <a:rPr lang="cs-CZ" sz="2800" dirty="0" smtClean="0"/>
              <a:t>Vznik </a:t>
            </a:r>
            <a:r>
              <a:rPr lang="cs-CZ" sz="2800" dirty="0"/>
              <a:t>ukrajinského národa nebyl historicky „nevyhnutelný</a:t>
            </a:r>
            <a:r>
              <a:rPr lang="cs-CZ" sz="2800" dirty="0" smtClean="0"/>
              <a:t>“.</a:t>
            </a:r>
          </a:p>
          <a:p>
            <a:r>
              <a:rPr lang="cs-CZ" sz="2800" dirty="0" smtClean="0"/>
              <a:t>Je třeba rozlišovat identitu elity a identitu „mas“. První lze přibližně analyzovat, o druhé toho moc nevíme pro nedostatek pramenů.</a:t>
            </a:r>
          </a:p>
          <a:p>
            <a:r>
              <a:rPr lang="cs-CZ" sz="2800" dirty="0" smtClean="0"/>
              <a:t>Počet lidí, kteří se považovali v 19. stol. </a:t>
            </a:r>
            <a:r>
              <a:rPr lang="cs-CZ" sz="2800" dirty="0"/>
              <a:t>z</a:t>
            </a:r>
            <a:r>
              <a:rPr lang="cs-CZ" sz="2800" dirty="0" smtClean="0"/>
              <a:t>a Ukrajince byl velmi malý. Rapidně vzrostl až ve 20. století.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3029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Užívání etnonymu Ukrajinec/Ukrajinka v 19. stol.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ve 40. letech 19. st. používala označení Ukrajinec jen hrstka vzdělanců.  V 80. letech už to byly stovky (např. studenti a aktivisté </a:t>
            </a:r>
            <a:r>
              <a:rPr lang="cs-CZ" sz="2400" i="1" dirty="0" smtClean="0"/>
              <a:t>hromad</a:t>
            </a:r>
            <a:r>
              <a:rPr lang="cs-CZ" sz="2400" dirty="0" smtClean="0"/>
              <a:t>), kolem 1910 tisíce. </a:t>
            </a:r>
            <a:r>
              <a:rPr lang="cs-CZ" sz="2400" dirty="0"/>
              <a:t>T</a:t>
            </a:r>
            <a:r>
              <a:rPr lang="cs-CZ" sz="2400" dirty="0" smtClean="0"/>
              <a:t>ermín </a:t>
            </a:r>
            <a:r>
              <a:rPr lang="cs-CZ" sz="2400" dirty="0"/>
              <a:t>Ukrajina jako označení celého etnického území a obyvatel </a:t>
            </a:r>
            <a:r>
              <a:rPr lang="cs-CZ" sz="2400" dirty="0" smtClean="0"/>
              <a:t>začal </a:t>
            </a:r>
            <a:r>
              <a:rPr lang="cs-CZ" sz="2400" dirty="0"/>
              <a:t>být běžnější až v 70. letech 19. stol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Etnonymu </a:t>
            </a:r>
            <a:r>
              <a:rPr lang="cs-CZ" sz="2400" i="1" dirty="0" smtClean="0"/>
              <a:t>Ukrajinec </a:t>
            </a:r>
            <a:r>
              <a:rPr lang="cs-CZ" sz="2400" dirty="0" smtClean="0"/>
              <a:t>dlouho konkuroval </a:t>
            </a:r>
            <a:r>
              <a:rPr lang="cs-CZ" sz="2400" i="1" dirty="0" smtClean="0"/>
              <a:t>Malorus. </a:t>
            </a:r>
            <a:r>
              <a:rPr lang="cs-CZ" sz="2400" dirty="0" smtClean="0"/>
              <a:t>Maloruskou identitu měli vzdělaní </a:t>
            </a:r>
            <a:r>
              <a:rPr lang="cs-CZ" sz="2400" dirty="0"/>
              <a:t>„Ukrajinci“ </a:t>
            </a:r>
            <a:r>
              <a:rPr lang="cs-CZ" sz="2400" dirty="0" smtClean="0"/>
              <a:t>ve službách</a:t>
            </a:r>
            <a:r>
              <a:rPr lang="cs-CZ" sz="2400" dirty="0"/>
              <a:t> Ruské </a:t>
            </a:r>
            <a:r>
              <a:rPr lang="cs-CZ" sz="2400" dirty="0" smtClean="0"/>
              <a:t>říše (až </a:t>
            </a:r>
            <a:r>
              <a:rPr lang="cs-CZ" sz="2400" dirty="0"/>
              <a:t>do poč. 20. stol</a:t>
            </a:r>
            <a:r>
              <a:rPr lang="cs-CZ" sz="2400" dirty="0" smtClean="0"/>
              <a:t>.)</a:t>
            </a:r>
          </a:p>
          <a:p>
            <a:r>
              <a:rPr lang="cs-CZ" sz="2400" dirty="0" smtClean="0"/>
              <a:t>Další etnonymy: </a:t>
            </a:r>
            <a:r>
              <a:rPr lang="cs-CZ" sz="2400" dirty="0" err="1" smtClean="0"/>
              <a:t>Rusyn</a:t>
            </a:r>
            <a:r>
              <a:rPr lang="cs-CZ" sz="2400" dirty="0" smtClean="0"/>
              <a:t>, Chachol</a:t>
            </a:r>
          </a:p>
          <a:p>
            <a:r>
              <a:rPr lang="cs-CZ" sz="2400" dirty="0"/>
              <a:t>selské </a:t>
            </a:r>
            <a:r>
              <a:rPr lang="cs-CZ" sz="2400" dirty="0" smtClean="0"/>
              <a:t>„masy“ </a:t>
            </a:r>
            <a:r>
              <a:rPr lang="cs-CZ" sz="2400" dirty="0"/>
              <a:t>byly převážně negramotné a velká většina obyvatel Ukrajiny nepoužívala až do roku 1917 společné jméno. Vymezovala se spíš nábožensky </a:t>
            </a:r>
            <a:r>
              <a:rPr lang="cs-CZ" sz="2400" dirty="0" smtClean="0"/>
              <a:t>či </a:t>
            </a:r>
            <a:r>
              <a:rPr lang="cs-CZ" sz="2400" dirty="0" smtClean="0"/>
              <a:t>regionálně.</a:t>
            </a:r>
            <a:endParaRPr lang="cs-CZ" sz="2400" dirty="0"/>
          </a:p>
          <a:p>
            <a:endParaRPr lang="cs-CZ" sz="2400" i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81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Literatura: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BOECK</a:t>
            </a:r>
            <a:r>
              <a:rPr lang="en-US" sz="2400" dirty="0"/>
              <a:t>, Brian J. What’s in a Name? Semantic Separation and the Rise of the Ukrainian National </a:t>
            </a:r>
            <a:r>
              <a:rPr lang="en-US" sz="2400" dirty="0" smtClean="0"/>
              <a:t>Name. </a:t>
            </a:r>
            <a:r>
              <a:rPr lang="en-US" sz="2400" i="1" dirty="0"/>
              <a:t>Harvard Ukrainian Studies</a:t>
            </a:r>
            <a:r>
              <a:rPr lang="en-US" sz="2400" dirty="0"/>
              <a:t>. 2004, </a:t>
            </a:r>
            <a:r>
              <a:rPr lang="en-US" sz="2400" dirty="0" err="1"/>
              <a:t>roč</a:t>
            </a:r>
            <a:r>
              <a:rPr lang="en-US" sz="2400" dirty="0"/>
              <a:t>. 27, č. 1-4, s. 33–65,8. ISSN 03635570.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HOBSBAWM</a:t>
            </a:r>
            <a:r>
              <a:rPr lang="cs-CZ" sz="2400" dirty="0"/>
              <a:t>, E. J. </a:t>
            </a:r>
            <a:r>
              <a:rPr lang="cs-CZ" sz="2400" i="1" dirty="0"/>
              <a:t>Národy a nacionalismus od roku 1780: program, mýtus, realita</a:t>
            </a:r>
            <a:r>
              <a:rPr lang="cs-CZ" sz="2400" dirty="0"/>
              <a:t>. 1. vyd. Brno: Centrum pro studium demokracie a kultury, 2000. Politologická řada, sv. č. 6. ISBN 80-85959-55-0.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KAS’JANOV</a:t>
            </a:r>
            <a:r>
              <a:rPr lang="cs-CZ" sz="2400" dirty="0"/>
              <a:t>, </a:t>
            </a:r>
            <a:r>
              <a:rPr lang="cs-CZ" sz="2400" dirty="0" err="1"/>
              <a:t>Heorhìj</a:t>
            </a:r>
            <a:r>
              <a:rPr lang="cs-CZ" sz="2400" dirty="0"/>
              <a:t> </a:t>
            </a:r>
            <a:r>
              <a:rPr lang="cs-CZ" sz="2400" dirty="0" err="1"/>
              <a:t>Volodymyrovyč</a:t>
            </a:r>
            <a:r>
              <a:rPr lang="cs-CZ" sz="2400" dirty="0"/>
              <a:t>. </a:t>
            </a:r>
            <a:r>
              <a:rPr lang="cs-CZ" sz="2400" i="1" dirty="0" err="1"/>
              <a:t>Teoriji</a:t>
            </a:r>
            <a:r>
              <a:rPr lang="cs-CZ" sz="2400" i="1" dirty="0"/>
              <a:t> </a:t>
            </a:r>
            <a:r>
              <a:rPr lang="cs-CZ" sz="2400" i="1" dirty="0" err="1"/>
              <a:t>naciji</a:t>
            </a:r>
            <a:r>
              <a:rPr lang="cs-CZ" sz="2400" i="1" dirty="0"/>
              <a:t> ta nacionalizmu</a:t>
            </a:r>
            <a:r>
              <a:rPr lang="cs-CZ" sz="2400" dirty="0"/>
              <a:t>. </a:t>
            </a:r>
            <a:r>
              <a:rPr lang="cs-CZ" sz="2400" dirty="0" err="1"/>
              <a:t>Kyjiv</a:t>
            </a:r>
            <a:r>
              <a:rPr lang="cs-CZ" sz="2400" dirty="0"/>
              <a:t>: </a:t>
            </a:r>
            <a:r>
              <a:rPr lang="cs-CZ" sz="2400" dirty="0" err="1"/>
              <a:t>Lybid</a:t>
            </a:r>
            <a:r>
              <a:rPr lang="cs-CZ" sz="2400" dirty="0"/>
              <a:t>’, 1999. ISBN 966-06-0136-0.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896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456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Ukrajinské národní hnutí</vt:lpstr>
      <vt:lpstr>Aktualizace historických otázek v nezávislé Ukrajině</vt:lpstr>
      <vt:lpstr>Vznik a vývoj národa</vt:lpstr>
      <vt:lpstr>Ukrajinské národní „obrození“ vs. Ukrajinský projekt</vt:lpstr>
      <vt:lpstr>Ukrajinské národní „obrození“ vs. Ukrajinský projekt</vt:lpstr>
      <vt:lpstr>Ukrajinská identita v 19. století</vt:lpstr>
      <vt:lpstr>Užívání etnonymu Ukrajinec/Ukrajinka v 19. stol.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30</cp:revision>
  <dcterms:created xsi:type="dcterms:W3CDTF">2014-02-10T14:35:20Z</dcterms:created>
  <dcterms:modified xsi:type="dcterms:W3CDTF">2014-02-23T19:55:19Z</dcterms:modified>
</cp:coreProperties>
</file>