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16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43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1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96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65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28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62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14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80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FD5B3-E329-4C6A-AB2E-B89FB7F8C1D9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67E38-4E55-47D0-91B6-EBD558021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69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Ukrajina a impérium Romanovců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70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Počátky ukrajinského národního hnutí v ruské říši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 levobřežní a</a:t>
            </a:r>
            <a:r>
              <a:rPr lang="cs-CZ" sz="2400" dirty="0" smtClean="0"/>
              <a:t> </a:t>
            </a:r>
            <a:r>
              <a:rPr lang="cs-CZ" sz="2400" dirty="0" err="1"/>
              <a:t>slobidské</a:t>
            </a:r>
            <a:r>
              <a:rPr lang="cs-CZ" sz="2400" dirty="0"/>
              <a:t> Ukrajině se i na počátku 19. stol. udržovala paměť pro někdejší kozáckou samosprávu, která byla zlikvidována teprve v 2. pol. 18. stol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Maloruská elita začala této tradici dávat konkrétnější obrysy, aby doložila svůj šlechtický status a mohla být přijata do ruského </a:t>
            </a:r>
            <a:r>
              <a:rPr lang="cs-CZ" sz="2400" dirty="0" err="1" smtClean="0"/>
              <a:t>dvorjanstva</a:t>
            </a:r>
            <a:endParaRPr lang="cs-CZ" sz="2400" dirty="0" smtClean="0"/>
          </a:p>
          <a:p>
            <a:r>
              <a:rPr lang="cs-CZ" sz="2400" dirty="0" smtClean="0"/>
              <a:t>„Patrioti rodného kraje“ začínají vytvářet první přehledy maloruských dějin</a:t>
            </a:r>
          </a:p>
          <a:p>
            <a:r>
              <a:rPr lang="cs-CZ" sz="2400" dirty="0"/>
              <a:t>První historiografické </a:t>
            </a:r>
            <a:r>
              <a:rPr lang="cs-CZ" sz="2400" dirty="0" smtClean="0"/>
              <a:t>práce: </a:t>
            </a:r>
            <a:r>
              <a:rPr lang="cs-CZ" sz="2400" dirty="0"/>
              <a:t>1822 vyšla v Moskvě čtyřdílná </a:t>
            </a:r>
            <a:r>
              <a:rPr lang="cs-CZ" sz="2400" i="1" dirty="0" err="1"/>
              <a:t>Istorija</a:t>
            </a:r>
            <a:r>
              <a:rPr lang="cs-CZ" sz="2400" i="1" dirty="0"/>
              <a:t> </a:t>
            </a:r>
            <a:r>
              <a:rPr lang="cs-CZ" sz="2400" i="1" dirty="0" err="1"/>
              <a:t>maloj</a:t>
            </a:r>
            <a:r>
              <a:rPr lang="cs-CZ" sz="2400" i="1" dirty="0"/>
              <a:t> </a:t>
            </a:r>
            <a:r>
              <a:rPr lang="cs-CZ" sz="2400" i="1" dirty="0" err="1"/>
              <a:t>Rossiji</a:t>
            </a:r>
            <a:r>
              <a:rPr lang="cs-CZ" sz="2400" i="1" dirty="0"/>
              <a:t> </a:t>
            </a:r>
            <a:r>
              <a:rPr lang="cs-CZ" sz="2400" dirty="0" err="1"/>
              <a:t>Dmytra</a:t>
            </a:r>
            <a:r>
              <a:rPr lang="cs-CZ" sz="2400" dirty="0"/>
              <a:t> </a:t>
            </a:r>
            <a:r>
              <a:rPr lang="cs-CZ" sz="2400" dirty="0" err="1"/>
              <a:t>Bantyš-Kamenskoho</a:t>
            </a:r>
            <a:r>
              <a:rPr lang="cs-CZ" sz="2400" dirty="0"/>
              <a:t> a v roce 1842 vyšel první díl </a:t>
            </a:r>
            <a:r>
              <a:rPr lang="cs-CZ" sz="2400" i="1" dirty="0" err="1"/>
              <a:t>Istoriji</a:t>
            </a:r>
            <a:r>
              <a:rPr lang="cs-CZ" sz="2400" i="1" dirty="0"/>
              <a:t> </a:t>
            </a:r>
            <a:r>
              <a:rPr lang="cs-CZ" sz="2400" i="1" dirty="0" err="1"/>
              <a:t>Malorossiji</a:t>
            </a:r>
            <a:r>
              <a:rPr lang="cs-CZ" sz="2400" i="1" dirty="0"/>
              <a:t> </a:t>
            </a:r>
            <a:r>
              <a:rPr lang="cs-CZ" sz="2400" dirty="0" err="1"/>
              <a:t>Mykoly</a:t>
            </a:r>
            <a:r>
              <a:rPr lang="cs-CZ" sz="2400" dirty="0"/>
              <a:t> </a:t>
            </a:r>
            <a:r>
              <a:rPr lang="cs-CZ" sz="2400" dirty="0" err="1"/>
              <a:t>Markevyče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671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Maloruské autonomní tendence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Mise </a:t>
            </a:r>
            <a:r>
              <a:rPr lang="cs-CZ" dirty="0" err="1" smtClean="0"/>
              <a:t>Vasyla</a:t>
            </a:r>
            <a:r>
              <a:rPr lang="cs-CZ" dirty="0" smtClean="0"/>
              <a:t> </a:t>
            </a:r>
            <a:r>
              <a:rPr lang="cs-CZ" dirty="0" err="1"/>
              <a:t>Kapnista</a:t>
            </a:r>
            <a:r>
              <a:rPr lang="cs-CZ" dirty="0"/>
              <a:t> v roce 1791 v</a:t>
            </a:r>
            <a:r>
              <a:rPr lang="cs-CZ" dirty="0" smtClean="0"/>
              <a:t> Berlíně, </a:t>
            </a:r>
            <a:r>
              <a:rPr lang="cs-CZ" dirty="0"/>
              <a:t>kde měl vyjednat odtržení </a:t>
            </a:r>
            <a:r>
              <a:rPr lang="cs-CZ" dirty="0" err="1"/>
              <a:t>Levobřeží</a:t>
            </a:r>
            <a:r>
              <a:rPr lang="cs-CZ" dirty="0"/>
              <a:t> od Ruska a jeho připojení k Prusku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Traktát </a:t>
            </a:r>
            <a:r>
              <a:rPr lang="cs-CZ" i="1" dirty="0" err="1"/>
              <a:t>Istorija</a:t>
            </a:r>
            <a:r>
              <a:rPr lang="cs-CZ" i="1" dirty="0"/>
              <a:t> </a:t>
            </a:r>
            <a:r>
              <a:rPr lang="cs-CZ" i="1" dirty="0" err="1" smtClean="0"/>
              <a:t>Rusov</a:t>
            </a:r>
            <a:r>
              <a:rPr lang="cs-CZ" dirty="0" smtClean="0"/>
              <a:t>. Hlavní myšlenkou bylo obnovení </a:t>
            </a:r>
            <a:r>
              <a:rPr lang="cs-CZ" dirty="0"/>
              <a:t>autonomních práv levobřežní Ukrajiny, jaká měla v době připojení k Rusku v roce 1654 </a:t>
            </a:r>
            <a:r>
              <a:rPr lang="cs-CZ" dirty="0" err="1"/>
              <a:t>Perejaslavskou</a:t>
            </a:r>
            <a:r>
              <a:rPr lang="cs-CZ" dirty="0"/>
              <a:t> </a:t>
            </a:r>
            <a:r>
              <a:rPr lang="cs-CZ" dirty="0" smtClean="0"/>
              <a:t>dohodou.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94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Malorusové a kariéra v ruských úřadech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Malorusové díky lepšímu </a:t>
            </a:r>
            <a:r>
              <a:rPr lang="cs-CZ" dirty="0" smtClean="0"/>
              <a:t>vzdělání zastávali </a:t>
            </a:r>
            <a:r>
              <a:rPr lang="cs-CZ" dirty="0"/>
              <a:t>důležité funkce ve vládních a vzdělávacích a jiných institucích v Moskvě a Petrohradu a patřili k aktivním spolutvůrcům rodící se ruské národní identity a </a:t>
            </a:r>
            <a:r>
              <a:rPr lang="cs-CZ" dirty="0" smtClean="0"/>
              <a:t>kultury.</a:t>
            </a:r>
          </a:p>
          <a:p>
            <a:r>
              <a:rPr lang="cs-CZ" dirty="0"/>
              <a:t>Maloruská elita v Petrohradě nepociťovala žádný rozpor mezi „maloruským“ a  „velkoruským“ </a:t>
            </a:r>
            <a:r>
              <a:rPr lang="cs-CZ" dirty="0" smtClean="0"/>
              <a:t>patriotismem.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81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impulsy pro ukrajinské národní hnutí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Odkaz VFR – nová koncepce národa</a:t>
            </a:r>
          </a:p>
          <a:p>
            <a:r>
              <a:rPr lang="cs-CZ" dirty="0" smtClean="0"/>
              <a:t>J. G. Herder a jeho vliv na slovanská národní hnutí</a:t>
            </a:r>
          </a:p>
          <a:p>
            <a:r>
              <a:rPr lang="cs-CZ" dirty="0" smtClean="0"/>
              <a:t>Romantismus – zájem o lid, jeho minulost a sbírání etnografického materiálu.</a:t>
            </a:r>
          </a:p>
          <a:p>
            <a:r>
              <a:rPr lang="cs-CZ" dirty="0" smtClean="0"/>
              <a:t>1819 vydal </a:t>
            </a:r>
            <a:r>
              <a:rPr lang="cs-CZ" dirty="0" err="1"/>
              <a:t>Mykola</a:t>
            </a:r>
            <a:r>
              <a:rPr lang="cs-CZ" dirty="0"/>
              <a:t> </a:t>
            </a:r>
            <a:r>
              <a:rPr lang="cs-CZ" dirty="0" err="1" smtClean="0"/>
              <a:t>Certelev</a:t>
            </a:r>
            <a:r>
              <a:rPr lang="cs-CZ" dirty="0" smtClean="0"/>
              <a:t> první </a:t>
            </a:r>
            <a:r>
              <a:rPr lang="cs-CZ" dirty="0"/>
              <a:t>sbírku ukrajinských historických </a:t>
            </a:r>
            <a:r>
              <a:rPr lang="cs-CZ" dirty="0" smtClean="0"/>
              <a:t>dum. V roce 1827 </a:t>
            </a:r>
            <a:r>
              <a:rPr lang="cs-CZ" dirty="0" err="1" smtClean="0"/>
              <a:t>Mychajlo</a:t>
            </a:r>
            <a:r>
              <a:rPr lang="cs-CZ" dirty="0" smtClean="0"/>
              <a:t> </a:t>
            </a:r>
            <a:r>
              <a:rPr lang="cs-CZ" dirty="0" err="1"/>
              <a:t>Maksymovyč</a:t>
            </a:r>
            <a:r>
              <a:rPr lang="cs-CZ" dirty="0"/>
              <a:t> vydal sbírku ukrajinských </a:t>
            </a:r>
            <a:r>
              <a:rPr lang="cs-CZ" dirty="0" smtClean="0"/>
              <a:t>písní.</a:t>
            </a:r>
          </a:p>
          <a:p>
            <a:r>
              <a:rPr lang="cs-CZ" dirty="0" smtClean="0"/>
              <a:t>Charkovská škola romantiků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83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Opoziční hnutí v ruské Ukrajině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roce 1818 byly </a:t>
            </a:r>
            <a:r>
              <a:rPr lang="cs-CZ" dirty="0" smtClean="0"/>
              <a:t>založeny zednářské lóže v</a:t>
            </a:r>
            <a:r>
              <a:rPr lang="cs-CZ" dirty="0"/>
              <a:t> Kyjevě a </a:t>
            </a:r>
            <a:r>
              <a:rPr lang="cs-CZ" dirty="0" smtClean="0"/>
              <a:t>Poltavě</a:t>
            </a:r>
          </a:p>
          <a:p>
            <a:r>
              <a:rPr lang="cs-CZ" dirty="0" smtClean="0"/>
              <a:t>Děkabristická uskupení na Ukrajině </a:t>
            </a:r>
            <a:r>
              <a:rPr lang="cs-CZ" dirty="0" smtClean="0"/>
              <a:t>měla všeruský charakter, nikoli lokálně patriotický (Sjednocení Slované a další spolky)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49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Pravobřežní Ukrajina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Nebyla </a:t>
            </a:r>
            <a:r>
              <a:rPr lang="cs-CZ" dirty="0"/>
              <a:t>tak výrazně integrována do ruské říše. Carská vláda tolerovala její polský charakter a místní polské šlechtě ponechala její práva</a:t>
            </a:r>
            <a:r>
              <a:rPr lang="cs-CZ" dirty="0" smtClean="0"/>
              <a:t>.</a:t>
            </a:r>
          </a:p>
          <a:p>
            <a:r>
              <a:rPr lang="cs-CZ" dirty="0"/>
              <a:t>Až do zač</a:t>
            </a:r>
            <a:r>
              <a:rPr lang="cs-CZ" dirty="0" smtClean="0"/>
              <a:t>. 30</a:t>
            </a:r>
            <a:r>
              <a:rPr lang="cs-CZ" dirty="0"/>
              <a:t>. let se </a:t>
            </a:r>
            <a:r>
              <a:rPr lang="cs-CZ" dirty="0" smtClean="0"/>
              <a:t>zde </a:t>
            </a:r>
            <a:r>
              <a:rPr lang="cs-CZ" dirty="0"/>
              <a:t>silně projevovalo polské národní </a:t>
            </a:r>
            <a:r>
              <a:rPr lang="cs-CZ" dirty="0" smtClean="0"/>
              <a:t>hnutí.</a:t>
            </a:r>
          </a:p>
          <a:p>
            <a:r>
              <a:rPr lang="cs-CZ" i="1" dirty="0" smtClean="0"/>
              <a:t>Ukrajinská </a:t>
            </a:r>
            <a:r>
              <a:rPr lang="cs-CZ" i="1" dirty="0"/>
              <a:t>škola v polské </a:t>
            </a:r>
            <a:r>
              <a:rPr lang="cs-CZ" i="1" dirty="0" smtClean="0"/>
              <a:t>literatuře</a:t>
            </a:r>
            <a:r>
              <a:rPr lang="cs-CZ" dirty="0"/>
              <a:t> </a:t>
            </a:r>
            <a:r>
              <a:rPr lang="cs-CZ" dirty="0" smtClean="0"/>
              <a:t>– mýtus </a:t>
            </a:r>
            <a:r>
              <a:rPr lang="cs-CZ" dirty="0"/>
              <a:t>o někdejší </a:t>
            </a:r>
            <a:r>
              <a:rPr lang="cs-CZ" dirty="0" err="1"/>
              <a:t>Rzeczpospolitě</a:t>
            </a:r>
            <a:r>
              <a:rPr lang="cs-CZ" dirty="0"/>
              <a:t> jako o svazu tří národů </a:t>
            </a:r>
            <a:r>
              <a:rPr lang="cs-CZ" dirty="0" smtClean="0"/>
              <a:t>– polského, </a:t>
            </a:r>
            <a:r>
              <a:rPr lang="cs-CZ" dirty="0"/>
              <a:t>litevského a ukrajinského</a:t>
            </a:r>
            <a:r>
              <a:rPr lang="cs-CZ" dirty="0" smtClean="0"/>
              <a:t>.</a:t>
            </a:r>
          </a:p>
          <a:p>
            <a:r>
              <a:rPr lang="cs-CZ" dirty="0"/>
              <a:t>polští ukrajinofilové a Ukrajinci polského původu </a:t>
            </a:r>
            <a:r>
              <a:rPr lang="cs-CZ" dirty="0" smtClean="0"/>
              <a:t>velmi </a:t>
            </a:r>
            <a:r>
              <a:rPr lang="cs-CZ" dirty="0"/>
              <a:t>přispěli k vytvoření nové Ukrajiny, mj. posílením </a:t>
            </a:r>
            <a:r>
              <a:rPr lang="cs-CZ" dirty="0" err="1"/>
              <a:t>antiruských</a:t>
            </a:r>
            <a:r>
              <a:rPr lang="cs-CZ" dirty="0"/>
              <a:t> postojů.</a:t>
            </a:r>
          </a:p>
        </p:txBody>
      </p:sp>
    </p:spTree>
    <p:extLst>
      <p:ext uri="{BB962C8B-B14F-4D97-AF65-F5344CB8AC3E}">
        <p14:creationId xmlns:p14="http://schemas.microsoft.com/office/powerpoint/2010/main" val="4090156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Pravobřežní Ukrajina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Nereálné spoléhání Poláků na podporu ukrajinských rolníků se projevilo v polském povstání v letech 1830 </a:t>
            </a:r>
            <a:r>
              <a:rPr lang="cs-CZ" dirty="0" smtClean="0"/>
              <a:t>– 1831.</a:t>
            </a:r>
          </a:p>
          <a:p>
            <a:r>
              <a:rPr lang="cs-CZ" dirty="0"/>
              <a:t>Následkem neúspěšného polského povstání bylo mj. zrušení univerzity ve Vilně a založení r. 1834 kyjevské univerzity, coby centra </a:t>
            </a:r>
            <a:r>
              <a:rPr lang="cs-CZ" dirty="0" smtClean="0"/>
              <a:t>rusifikace, dále zrušení církevní </a:t>
            </a:r>
            <a:r>
              <a:rPr lang="cs-CZ" dirty="0"/>
              <a:t>unie (</a:t>
            </a:r>
            <a:r>
              <a:rPr lang="cs-CZ" dirty="0" smtClean="0"/>
              <a:t>řeckokatolické </a:t>
            </a:r>
            <a:r>
              <a:rPr lang="cs-CZ" dirty="0"/>
              <a:t>obyvatelstvo bylo násilně nuceno přijmout </a:t>
            </a:r>
            <a:r>
              <a:rPr lang="cs-CZ" dirty="0" smtClean="0"/>
              <a:t>pravoslaví). </a:t>
            </a:r>
            <a:r>
              <a:rPr lang="cs-CZ" dirty="0"/>
              <a:t>Polská šlechta byla zbavena svého statusu a centrum polského národního hnutí se přesunulo do </a:t>
            </a:r>
            <a:r>
              <a:rPr lang="cs-CZ"/>
              <a:t>emigrace </a:t>
            </a:r>
            <a:r>
              <a:rPr lang="cs-CZ" smtClean="0"/>
              <a:t>(</a:t>
            </a:r>
            <a:r>
              <a:rPr lang="cs-CZ" dirty="0" err="1" smtClean="0"/>
              <a:t>P</a:t>
            </a:r>
            <a:r>
              <a:rPr lang="cs-CZ" smtClean="0"/>
              <a:t>aříž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8237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Literatura: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TOLOCHKO, </a:t>
            </a:r>
            <a:r>
              <a:rPr lang="cs-CZ" dirty="0" err="1" smtClean="0"/>
              <a:t>Oleksiy</a:t>
            </a:r>
            <a:r>
              <a:rPr lang="cs-CZ" dirty="0" smtClean="0"/>
              <a:t>. </a:t>
            </a:r>
            <a:r>
              <a:rPr lang="cs-CZ" dirty="0" err="1" smtClean="0"/>
              <a:t>Fellows</a:t>
            </a:r>
            <a:r>
              <a:rPr lang="cs-CZ" dirty="0" smtClean="0"/>
              <a:t> and </a:t>
            </a:r>
            <a:r>
              <a:rPr lang="cs-CZ" dirty="0" err="1" smtClean="0"/>
              <a:t>Travelers</a:t>
            </a:r>
            <a:r>
              <a:rPr lang="cs-CZ" dirty="0" smtClean="0"/>
              <a:t>: 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Ukrainian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Early </a:t>
            </a:r>
            <a:r>
              <a:rPr lang="cs-CZ" dirty="0" err="1" smtClean="0"/>
              <a:t>Nineteenth</a:t>
            </a:r>
            <a:r>
              <a:rPr lang="cs-CZ" dirty="0" smtClean="0"/>
              <a:t> </a:t>
            </a:r>
            <a:r>
              <a:rPr lang="cs-CZ" dirty="0" err="1" smtClean="0"/>
              <a:t>Century</a:t>
            </a:r>
            <a:r>
              <a:rPr lang="cs-CZ" dirty="0" smtClean="0"/>
              <a:t>. In: </a:t>
            </a:r>
            <a:r>
              <a:rPr lang="cs-CZ" dirty="0" err="1" smtClean="0"/>
              <a:t>Georgiy</a:t>
            </a:r>
            <a:r>
              <a:rPr lang="cs-CZ" dirty="0" smtClean="0"/>
              <a:t> </a:t>
            </a:r>
            <a:r>
              <a:rPr lang="cs-CZ" dirty="0" err="1" smtClean="0"/>
              <a:t>Kasianov</a:t>
            </a:r>
            <a:r>
              <a:rPr lang="cs-CZ" dirty="0" smtClean="0"/>
              <a:t> (</a:t>
            </a:r>
            <a:r>
              <a:rPr lang="cs-CZ" dirty="0" err="1" smtClean="0"/>
              <a:t>ed</a:t>
            </a:r>
            <a:r>
              <a:rPr lang="cs-CZ" dirty="0" smtClean="0"/>
              <a:t>.) a Philipp </a:t>
            </a:r>
            <a:r>
              <a:rPr lang="cs-CZ" dirty="0" err="1" smtClean="0"/>
              <a:t>Ther</a:t>
            </a:r>
            <a:r>
              <a:rPr lang="cs-CZ" dirty="0" smtClean="0"/>
              <a:t> (</a:t>
            </a:r>
            <a:r>
              <a:rPr lang="cs-CZ" dirty="0" err="1" smtClean="0"/>
              <a:t>ed</a:t>
            </a:r>
            <a:r>
              <a:rPr lang="cs-CZ" dirty="0" smtClean="0"/>
              <a:t>.). </a:t>
            </a:r>
            <a:r>
              <a:rPr lang="en-US" i="1" dirty="0" smtClean="0"/>
              <a:t>A</a:t>
            </a:r>
            <a:r>
              <a:rPr lang="cs-CZ" i="1" smtClean="0"/>
              <a:t> </a:t>
            </a:r>
            <a:r>
              <a:rPr lang="en-US" i="1" smtClean="0"/>
              <a:t>laboratory </a:t>
            </a:r>
            <a:r>
              <a:rPr lang="en-US" i="1" dirty="0"/>
              <a:t>of transnational history: Ukraine and recent Ukrainian historiography</a:t>
            </a:r>
            <a:r>
              <a:rPr lang="en-US" dirty="0"/>
              <a:t>. Budapest ; New York: CUE Press, 2009. ISBN 978-963-9776-43-2.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MILLER</a:t>
            </a:r>
            <a:r>
              <a:rPr lang="en-US" dirty="0"/>
              <a:t>, A. I. </a:t>
            </a:r>
            <a:r>
              <a:rPr lang="en-US" i="1" dirty="0"/>
              <a:t>The Ukrainian question: the Russian Empire and nationalism in the nineteenth century</a:t>
            </a:r>
            <a:r>
              <a:rPr lang="en-US" dirty="0"/>
              <a:t>. Budapest; New York: Central European University Press, 2003. ISBN 9639241601  9789639241602.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HRYCAK</a:t>
            </a:r>
            <a:r>
              <a:rPr lang="cs-CZ" dirty="0"/>
              <a:t>, Jaroslav. </a:t>
            </a:r>
            <a:r>
              <a:rPr lang="cs-CZ" i="1" dirty="0" err="1"/>
              <a:t>Narys</a:t>
            </a:r>
            <a:r>
              <a:rPr lang="cs-CZ" i="1" dirty="0"/>
              <a:t> </a:t>
            </a:r>
            <a:r>
              <a:rPr lang="cs-CZ" i="1" dirty="0" err="1"/>
              <a:t>istorii</a:t>
            </a:r>
            <a:r>
              <a:rPr lang="cs-CZ" i="1" dirty="0"/>
              <a:t>̈ </a:t>
            </a:r>
            <a:r>
              <a:rPr lang="cs-CZ" i="1" dirty="0" err="1"/>
              <a:t>Ukraïny</a:t>
            </a:r>
            <a:r>
              <a:rPr lang="cs-CZ" i="1" dirty="0"/>
              <a:t>: </a:t>
            </a:r>
            <a:r>
              <a:rPr lang="cs-CZ" i="1" dirty="0" err="1"/>
              <a:t>formuvannja</a:t>
            </a:r>
            <a:r>
              <a:rPr lang="cs-CZ" i="1" dirty="0"/>
              <a:t> </a:t>
            </a:r>
            <a:r>
              <a:rPr lang="cs-CZ" i="1" dirty="0" err="1"/>
              <a:t>modernoi</a:t>
            </a:r>
            <a:r>
              <a:rPr lang="cs-CZ" i="1" dirty="0"/>
              <a:t>̈ </a:t>
            </a:r>
            <a:r>
              <a:rPr lang="cs-CZ" i="1" dirty="0" err="1"/>
              <a:t>ukraïns’koi</a:t>
            </a:r>
            <a:r>
              <a:rPr lang="cs-CZ" i="1" dirty="0"/>
              <a:t>̈ </a:t>
            </a:r>
            <a:r>
              <a:rPr lang="cs-CZ" i="1" dirty="0" err="1"/>
              <a:t>nacii</a:t>
            </a:r>
            <a:r>
              <a:rPr lang="cs-CZ" i="1" dirty="0"/>
              <a:t>̈ XIX - XX </a:t>
            </a:r>
            <a:r>
              <a:rPr lang="cs-CZ" i="1" dirty="0" err="1"/>
              <a:t>stolittja</a:t>
            </a:r>
            <a:r>
              <a:rPr lang="cs-CZ" dirty="0"/>
              <a:t>. </a:t>
            </a:r>
            <a:r>
              <a:rPr lang="cs-CZ" dirty="0" err="1"/>
              <a:t>Kyïv</a:t>
            </a:r>
            <a:r>
              <a:rPr lang="cs-CZ" dirty="0"/>
              <a:t>: </a:t>
            </a:r>
            <a:r>
              <a:rPr lang="cs-CZ" dirty="0" err="1"/>
              <a:t>Vydavn</a:t>
            </a:r>
            <a:r>
              <a:rPr lang="cs-CZ" dirty="0"/>
              <a:t>. </a:t>
            </a:r>
            <a:r>
              <a:rPr lang="cs-CZ" dirty="0" err="1"/>
              <a:t>Heneza</a:t>
            </a:r>
            <a:r>
              <a:rPr lang="cs-CZ" dirty="0"/>
              <a:t>, 2000. ISBN 9665041509 9789665041504.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SZPORLUK, Roman. </a:t>
            </a:r>
            <a:r>
              <a:rPr lang="cs-CZ" dirty="0" err="1" smtClean="0"/>
              <a:t>The</a:t>
            </a:r>
            <a:r>
              <a:rPr lang="cs-CZ" dirty="0" smtClean="0"/>
              <a:t> Western </a:t>
            </a:r>
            <a:r>
              <a:rPr lang="cs-CZ" dirty="0" err="1" smtClean="0"/>
              <a:t>Dimension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Ukraine</a:t>
            </a:r>
            <a:r>
              <a:rPr lang="cs-CZ" dirty="0" smtClean="0"/>
              <a:t>. In: </a:t>
            </a:r>
            <a:r>
              <a:rPr lang="cs-CZ" i="1" dirty="0" err="1" smtClean="0"/>
              <a:t>Contemporary</a:t>
            </a:r>
            <a:r>
              <a:rPr lang="cs-CZ" i="1" dirty="0" smtClean="0"/>
              <a:t> </a:t>
            </a:r>
            <a:r>
              <a:rPr lang="cs-CZ" i="1" dirty="0" err="1"/>
              <a:t>Ukraine</a:t>
            </a:r>
            <a:r>
              <a:rPr lang="cs-CZ" i="1" dirty="0"/>
              <a:t> on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cultural</a:t>
            </a:r>
            <a:r>
              <a:rPr lang="cs-CZ" i="1" dirty="0"/>
              <a:t> map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Europe</a:t>
            </a:r>
            <a:r>
              <a:rPr lang="cs-CZ" dirty="0"/>
              <a:t> [online]. </a:t>
            </a:r>
            <a:r>
              <a:rPr lang="cs-CZ" dirty="0" err="1"/>
              <a:t>Armonk</a:t>
            </a:r>
            <a:r>
              <a:rPr lang="cs-CZ" dirty="0"/>
              <a:t>, N.Y.: M.E. </a:t>
            </a:r>
            <a:r>
              <a:rPr lang="cs-CZ" dirty="0" err="1"/>
              <a:t>Sharpe</a:t>
            </a:r>
            <a:r>
              <a:rPr lang="cs-CZ" dirty="0"/>
              <a:t>, Inc. in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Shevchenko</a:t>
            </a:r>
            <a:r>
              <a:rPr lang="cs-CZ" dirty="0"/>
              <a:t> </a:t>
            </a:r>
            <a:r>
              <a:rPr lang="cs-CZ" dirty="0" err="1"/>
              <a:t>Scientific</a:t>
            </a:r>
            <a:r>
              <a:rPr lang="cs-CZ" dirty="0"/>
              <a:t> Society, 2009 [vid. 12. prosinec 2013]. Dostupné z: http://site.ebrary.com/lib/natl/Doc?id=10373243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905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219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Ukrajinské národní hnutí</vt:lpstr>
      <vt:lpstr>Počátky ukrajinského národního hnutí v ruské říši</vt:lpstr>
      <vt:lpstr>Maloruské autonomní tendence</vt:lpstr>
      <vt:lpstr>Malorusové a kariéra v ruských úřadech</vt:lpstr>
      <vt:lpstr>Nové impulsy pro ukrajinské národní hnutí</vt:lpstr>
      <vt:lpstr>Opoziční hnutí v ruské Ukrajině</vt:lpstr>
      <vt:lpstr>Pravobřežní Ukrajina</vt:lpstr>
      <vt:lpstr>Pravobřežní Ukrajina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Ukrajinské národní hnutí</dc:title>
  <dc:creator>Jirka</dc:creator>
  <cp:lastModifiedBy>Jirka</cp:lastModifiedBy>
  <cp:revision>13</cp:revision>
  <dcterms:created xsi:type="dcterms:W3CDTF">2014-03-04T06:58:47Z</dcterms:created>
  <dcterms:modified xsi:type="dcterms:W3CDTF">2014-03-05T05:58:48Z</dcterms:modified>
</cp:coreProperties>
</file>