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3804425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48408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322700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69130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205019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69F955F-DE31-4238-80D8-10CD4D580D46}" type="datetimeFigureOut">
              <a:rPr lang="cs-CZ" smtClean="0"/>
              <a:t>30.3.2015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358989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69F955F-DE31-4238-80D8-10CD4D580D46}" type="datetimeFigureOut">
              <a:rPr lang="cs-CZ" smtClean="0"/>
              <a:t>30.3.2015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48471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69F955F-DE31-4238-80D8-10CD4D580D46}" type="datetimeFigureOut">
              <a:rPr lang="cs-CZ" smtClean="0"/>
              <a:t>30.3.2015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109940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9F955F-DE31-4238-80D8-10CD4D580D46}" type="datetimeFigureOut">
              <a:rPr lang="cs-CZ" smtClean="0"/>
              <a:t>30.3.2015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2391311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9F955F-DE31-4238-80D8-10CD4D580D46}" type="datetimeFigureOut">
              <a:rPr lang="cs-CZ" smtClean="0"/>
              <a:t>30.3.2015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2490764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9F955F-DE31-4238-80D8-10CD4D580D46}" type="datetimeFigureOut">
              <a:rPr lang="cs-CZ" smtClean="0"/>
              <a:t>30.3.2015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695125-8C97-4A6A-8822-64F5B7CDF5C6}" type="slidenum">
              <a:rPr lang="cs-CZ" smtClean="0"/>
              <a:t>‹#›</a:t>
            </a:fld>
            <a:endParaRPr lang="cs-CZ"/>
          </a:p>
        </p:txBody>
      </p:sp>
    </p:spTree>
    <p:extLst>
      <p:ext uri="{BB962C8B-B14F-4D97-AF65-F5344CB8AC3E}">
        <p14:creationId xmlns:p14="http://schemas.microsoft.com/office/powerpoint/2010/main" val="121354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F955F-DE31-4238-80D8-10CD4D580D46}" type="datetimeFigureOut">
              <a:rPr lang="cs-CZ" smtClean="0"/>
              <a:t>30.3.2015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95125-8C97-4A6A-8822-64F5B7CDF5C6}" type="slidenum">
              <a:rPr lang="cs-CZ" smtClean="0"/>
              <a:t>‹#›</a:t>
            </a:fld>
            <a:endParaRPr lang="cs-CZ"/>
          </a:p>
        </p:txBody>
      </p:sp>
    </p:spTree>
    <p:extLst>
      <p:ext uri="{BB962C8B-B14F-4D97-AF65-F5344CB8AC3E}">
        <p14:creationId xmlns:p14="http://schemas.microsoft.com/office/powerpoint/2010/main" val="1070610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Ukrajinské národní hnutí</a:t>
            </a:r>
            <a:endParaRPr lang="cs-CZ" dirty="0"/>
          </a:p>
        </p:txBody>
      </p:sp>
      <p:sp>
        <p:nvSpPr>
          <p:cNvPr id="3" name="Podnadpis 2"/>
          <p:cNvSpPr>
            <a:spLocks noGrp="1"/>
          </p:cNvSpPr>
          <p:nvPr>
            <p:ph type="subTitle" idx="1"/>
          </p:nvPr>
        </p:nvSpPr>
        <p:spPr/>
        <p:txBody>
          <a:bodyPr/>
          <a:lstStyle/>
          <a:p>
            <a:r>
              <a:rPr lang="cs-CZ" dirty="0" smtClean="0"/>
              <a:t>Cyrilometodějské bratrstvo</a:t>
            </a:r>
          </a:p>
        </p:txBody>
      </p:sp>
    </p:spTree>
    <p:extLst>
      <p:ext uri="{BB962C8B-B14F-4D97-AF65-F5344CB8AC3E}">
        <p14:creationId xmlns:p14="http://schemas.microsoft.com/office/powerpoint/2010/main" val="2788465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Nová koncepce ruské národnosti</a:t>
            </a:r>
            <a:endParaRPr lang="cs-CZ" sz="3600" dirty="0"/>
          </a:p>
        </p:txBody>
      </p:sp>
      <p:sp>
        <p:nvSpPr>
          <p:cNvPr id="3" name="Zástupný symbol pro obsah 2"/>
          <p:cNvSpPr>
            <a:spLocks noGrp="1"/>
          </p:cNvSpPr>
          <p:nvPr>
            <p:ph idx="1"/>
          </p:nvPr>
        </p:nvSpPr>
        <p:spPr/>
        <p:txBody>
          <a:bodyPr>
            <a:normAutofit fontScale="85000" lnSpcReduction="10000"/>
          </a:bodyPr>
          <a:lstStyle/>
          <a:p>
            <a:r>
              <a:rPr lang="cs-CZ" dirty="0" smtClean="0"/>
              <a:t>Dříve správného </a:t>
            </a:r>
            <a:r>
              <a:rPr lang="cs-CZ" dirty="0"/>
              <a:t>Rusa definovala věrná služba impériu a bezvýhradná loajalita carovi. Na národní příslušnosti a náboženském vyznání nezáleželo. </a:t>
            </a:r>
            <a:endParaRPr lang="cs-CZ" dirty="0" smtClean="0"/>
          </a:p>
          <a:p>
            <a:r>
              <a:rPr lang="cs-CZ" dirty="0" smtClean="0"/>
              <a:t>Nová koncepce ministra osvěty Sergeje </a:t>
            </a:r>
            <a:r>
              <a:rPr lang="cs-CZ" dirty="0" err="1" smtClean="0"/>
              <a:t>Uvarova</a:t>
            </a:r>
            <a:r>
              <a:rPr lang="cs-CZ" dirty="0" smtClean="0"/>
              <a:t>: třemi pilíři ruské státnosti jsou samoděržaví</a:t>
            </a:r>
            <a:r>
              <a:rPr lang="cs-CZ" dirty="0"/>
              <a:t>, pravoslaví, národnost</a:t>
            </a:r>
            <a:r>
              <a:rPr lang="cs-CZ" dirty="0" smtClean="0"/>
              <a:t>. Počátek výraznější rusifikace neruských národností.</a:t>
            </a:r>
          </a:p>
          <a:p>
            <a:r>
              <a:rPr lang="cs-CZ" dirty="0" smtClean="0"/>
              <a:t>Z této politiky úspěšně těžili představitelé maloruského patriotismu, který začal být podporován jako protiváha polskému vlivu na Ukrajině.</a:t>
            </a:r>
            <a:endParaRPr lang="cs-CZ" dirty="0"/>
          </a:p>
        </p:txBody>
      </p:sp>
    </p:spTree>
    <p:extLst>
      <p:ext uri="{BB962C8B-B14F-4D97-AF65-F5344CB8AC3E}">
        <p14:creationId xmlns:p14="http://schemas.microsoft.com/office/powerpoint/2010/main" val="3877248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Cyrilometodějské bratrstvo</a:t>
            </a:r>
            <a:endParaRPr lang="cs-CZ" sz="3600" dirty="0"/>
          </a:p>
        </p:txBody>
      </p:sp>
      <p:sp>
        <p:nvSpPr>
          <p:cNvPr id="3" name="Zástupný symbol pro obsah 2"/>
          <p:cNvSpPr>
            <a:spLocks noGrp="1"/>
          </p:cNvSpPr>
          <p:nvPr>
            <p:ph idx="1"/>
          </p:nvPr>
        </p:nvSpPr>
        <p:spPr/>
        <p:txBody>
          <a:bodyPr>
            <a:normAutofit fontScale="85000" lnSpcReduction="20000"/>
          </a:bodyPr>
          <a:lstStyle/>
          <a:p>
            <a:r>
              <a:rPr lang="cs-CZ" dirty="0" smtClean="0"/>
              <a:t>Leden 1846 až duben 1847</a:t>
            </a:r>
          </a:p>
          <a:p>
            <a:r>
              <a:rPr lang="cs-CZ" dirty="0" smtClean="0"/>
              <a:t>mezník </a:t>
            </a:r>
            <a:r>
              <a:rPr lang="cs-CZ" dirty="0"/>
              <a:t>v ukrajinském </a:t>
            </a:r>
            <a:r>
              <a:rPr lang="cs-CZ" dirty="0" smtClean="0"/>
              <a:t>obrození</a:t>
            </a:r>
          </a:p>
          <a:p>
            <a:r>
              <a:rPr lang="cs-CZ" dirty="0"/>
              <a:t>Ideologie bratrstva byla syntézou tří proudů – ukrajinského autonomistického, polského demokratického a ruského děkabristického</a:t>
            </a:r>
            <a:r>
              <a:rPr lang="cs-CZ" dirty="0" smtClean="0"/>
              <a:t>.</a:t>
            </a:r>
          </a:p>
          <a:p>
            <a:r>
              <a:rPr lang="cs-CZ" dirty="0" smtClean="0"/>
              <a:t>Cílem bylo </a:t>
            </a:r>
            <a:r>
              <a:rPr lang="cs-CZ" dirty="0"/>
              <a:t>přetvořit tehdejší společnost podle křesťanských zásad, na základě principů rovnosti, bratrství, svobody. Změn ve společnosti chtěli dosáhnout cestou reforem, na prvním místě likvidací nevolnického systému. Vliv na jejich činnost měl evropský romantismus, ideje panslavismu a národní obrození dalších slovanských národů, hlavně polského. </a:t>
            </a:r>
          </a:p>
          <a:p>
            <a:endParaRPr lang="cs-CZ" dirty="0"/>
          </a:p>
        </p:txBody>
      </p:sp>
    </p:spTree>
    <p:extLst>
      <p:ext uri="{BB962C8B-B14F-4D97-AF65-F5344CB8AC3E}">
        <p14:creationId xmlns:p14="http://schemas.microsoft.com/office/powerpoint/2010/main" val="335634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Cyrilometodějské bratrstvo</a:t>
            </a:r>
            <a:endParaRPr lang="cs-CZ" sz="3600" dirty="0"/>
          </a:p>
        </p:txBody>
      </p:sp>
      <p:sp>
        <p:nvSpPr>
          <p:cNvPr id="3" name="Zástupný symbol pro obsah 2"/>
          <p:cNvSpPr>
            <a:spLocks noGrp="1"/>
          </p:cNvSpPr>
          <p:nvPr>
            <p:ph idx="1"/>
          </p:nvPr>
        </p:nvSpPr>
        <p:spPr/>
        <p:txBody>
          <a:bodyPr>
            <a:normAutofit fontScale="92500" lnSpcReduction="10000"/>
          </a:bodyPr>
          <a:lstStyle/>
          <a:p>
            <a:r>
              <a:rPr lang="cs-CZ" dirty="0" smtClean="0"/>
              <a:t>Základní programový dokument: </a:t>
            </a:r>
            <a:r>
              <a:rPr lang="cs-CZ" i="1" dirty="0" err="1" smtClean="0"/>
              <a:t>Knyha</a:t>
            </a:r>
            <a:r>
              <a:rPr lang="cs-CZ" i="1" dirty="0" smtClean="0"/>
              <a:t> </a:t>
            </a:r>
            <a:r>
              <a:rPr lang="cs-CZ" i="1" dirty="0" err="1" smtClean="0"/>
              <a:t>buttja</a:t>
            </a:r>
            <a:r>
              <a:rPr lang="cs-CZ" i="1" dirty="0" smtClean="0"/>
              <a:t> </a:t>
            </a:r>
            <a:r>
              <a:rPr lang="cs-CZ" i="1" dirty="0" err="1" smtClean="0"/>
              <a:t>ukrajinskoho</a:t>
            </a:r>
            <a:r>
              <a:rPr lang="cs-CZ" i="1" dirty="0" smtClean="0"/>
              <a:t> </a:t>
            </a:r>
            <a:r>
              <a:rPr lang="cs-CZ" i="1" dirty="0" err="1" smtClean="0"/>
              <a:t>narodu</a:t>
            </a:r>
            <a:r>
              <a:rPr lang="cs-CZ" i="1" dirty="0" smtClean="0"/>
              <a:t> </a:t>
            </a:r>
            <a:r>
              <a:rPr lang="cs-CZ" dirty="0" smtClean="0"/>
              <a:t>(autorem patrně </a:t>
            </a:r>
            <a:r>
              <a:rPr lang="cs-CZ" dirty="0" err="1" smtClean="0"/>
              <a:t>Kostomarov</a:t>
            </a:r>
            <a:r>
              <a:rPr lang="cs-CZ" dirty="0" smtClean="0"/>
              <a:t>)</a:t>
            </a:r>
          </a:p>
          <a:p>
            <a:r>
              <a:rPr lang="cs-CZ" dirty="0"/>
              <a:t>na jaře roku 1847 bylo </a:t>
            </a:r>
            <a:r>
              <a:rPr lang="cs-CZ" dirty="0" smtClean="0"/>
              <a:t>bratrstvo na </a:t>
            </a:r>
            <a:r>
              <a:rPr lang="cs-CZ" dirty="0"/>
              <a:t>základě udání odhaleno a někteří jeho členové byli uvězněni</a:t>
            </a:r>
            <a:r>
              <a:rPr lang="cs-CZ" dirty="0" smtClean="0"/>
              <a:t>.</a:t>
            </a:r>
          </a:p>
          <a:p>
            <a:r>
              <a:rPr lang="cs-CZ" dirty="0" smtClean="0"/>
              <a:t>Ačkoli činnost </a:t>
            </a:r>
            <a:r>
              <a:rPr lang="cs-CZ" dirty="0"/>
              <a:t>bratrstva byla velmi krátká a měla skromná měřítka, </a:t>
            </a:r>
            <a:r>
              <a:rPr lang="cs-CZ" dirty="0" smtClean="0"/>
              <a:t>značně přispěla </a:t>
            </a:r>
            <a:r>
              <a:rPr lang="cs-CZ" dirty="0"/>
              <a:t>k formování nové ukrajinské </a:t>
            </a:r>
            <a:r>
              <a:rPr lang="cs-CZ" dirty="0" smtClean="0"/>
              <a:t>identity a k posunu od etnografického ukrajinofilství k nové </a:t>
            </a:r>
            <a:r>
              <a:rPr lang="cs-CZ" smtClean="0"/>
              <a:t>nacionální ideologii.</a:t>
            </a:r>
            <a:endParaRPr lang="cs-CZ" i="1" dirty="0"/>
          </a:p>
        </p:txBody>
      </p:sp>
    </p:spTree>
    <p:extLst>
      <p:ext uri="{BB962C8B-B14F-4D97-AF65-F5344CB8AC3E}">
        <p14:creationId xmlns:p14="http://schemas.microsoft.com/office/powerpoint/2010/main" val="94359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Literatura</a:t>
            </a:r>
            <a:endParaRPr lang="cs-CZ" sz="3600" dirty="0"/>
          </a:p>
        </p:txBody>
      </p:sp>
      <p:sp>
        <p:nvSpPr>
          <p:cNvPr id="3" name="Zástupný symbol pro obsah 2"/>
          <p:cNvSpPr>
            <a:spLocks noGrp="1"/>
          </p:cNvSpPr>
          <p:nvPr>
            <p:ph idx="1"/>
          </p:nvPr>
        </p:nvSpPr>
        <p:spPr/>
        <p:txBody>
          <a:bodyPr>
            <a:normAutofit fontScale="62500" lnSpcReduction="20000"/>
          </a:bodyPr>
          <a:lstStyle/>
          <a:p>
            <a:r>
              <a:rPr lang="cs-CZ" dirty="0" smtClean="0"/>
              <a:t>HRYCAK</a:t>
            </a:r>
            <a:r>
              <a:rPr lang="cs-CZ" dirty="0"/>
              <a:t>, Jaroslav. </a:t>
            </a:r>
            <a:r>
              <a:rPr lang="cs-CZ" i="1" dirty="0" err="1"/>
              <a:t>Narys</a:t>
            </a:r>
            <a:r>
              <a:rPr lang="cs-CZ" i="1" dirty="0"/>
              <a:t> </a:t>
            </a:r>
            <a:r>
              <a:rPr lang="cs-CZ" i="1" dirty="0" err="1"/>
              <a:t>istorii</a:t>
            </a:r>
            <a:r>
              <a:rPr lang="cs-CZ" i="1" dirty="0"/>
              <a:t>̈ </a:t>
            </a:r>
            <a:r>
              <a:rPr lang="cs-CZ" i="1" dirty="0" err="1"/>
              <a:t>Ukraïny</a:t>
            </a:r>
            <a:r>
              <a:rPr lang="cs-CZ" i="1" dirty="0"/>
              <a:t>: </a:t>
            </a:r>
            <a:r>
              <a:rPr lang="cs-CZ" i="1" dirty="0" err="1"/>
              <a:t>formuvannja</a:t>
            </a:r>
            <a:r>
              <a:rPr lang="cs-CZ" i="1" dirty="0"/>
              <a:t> </a:t>
            </a:r>
            <a:r>
              <a:rPr lang="cs-CZ" i="1" dirty="0" err="1"/>
              <a:t>modernoi</a:t>
            </a:r>
            <a:r>
              <a:rPr lang="cs-CZ" i="1" dirty="0"/>
              <a:t>̈ </a:t>
            </a:r>
            <a:r>
              <a:rPr lang="cs-CZ" i="1" dirty="0" err="1"/>
              <a:t>ukraïns’koi</a:t>
            </a:r>
            <a:r>
              <a:rPr lang="cs-CZ" i="1" dirty="0"/>
              <a:t>̈ </a:t>
            </a:r>
            <a:r>
              <a:rPr lang="cs-CZ" i="1" dirty="0" err="1"/>
              <a:t>nacii</a:t>
            </a:r>
            <a:r>
              <a:rPr lang="cs-CZ" i="1" dirty="0"/>
              <a:t>̈ XIX - XX </a:t>
            </a:r>
            <a:r>
              <a:rPr lang="cs-CZ" i="1" dirty="0" err="1"/>
              <a:t>stolittja</a:t>
            </a:r>
            <a:r>
              <a:rPr lang="cs-CZ" dirty="0"/>
              <a:t>. </a:t>
            </a:r>
            <a:r>
              <a:rPr lang="cs-CZ" dirty="0" err="1"/>
              <a:t>Kyïv</a:t>
            </a:r>
            <a:r>
              <a:rPr lang="cs-CZ" dirty="0"/>
              <a:t>: </a:t>
            </a:r>
            <a:r>
              <a:rPr lang="cs-CZ" dirty="0" err="1"/>
              <a:t>Vydavn</a:t>
            </a:r>
            <a:r>
              <a:rPr lang="cs-CZ" dirty="0"/>
              <a:t>. </a:t>
            </a:r>
            <a:r>
              <a:rPr lang="cs-CZ" dirty="0" err="1"/>
              <a:t>Heneza</a:t>
            </a:r>
            <a:r>
              <a:rPr lang="cs-CZ" dirty="0"/>
              <a:t>, 2000. ISBN 9665041509 9789665041504. </a:t>
            </a:r>
            <a:endParaRPr lang="cs-CZ" dirty="0" smtClean="0"/>
          </a:p>
          <a:p>
            <a:r>
              <a:rPr lang="cs-CZ" dirty="0" smtClean="0"/>
              <a:t>ZABUŽKO</a:t>
            </a:r>
            <a:r>
              <a:rPr lang="cs-CZ" dirty="0"/>
              <a:t>, Oksana 1960-. </a:t>
            </a:r>
            <a:r>
              <a:rPr lang="cs-CZ" i="1" dirty="0" err="1"/>
              <a:t>Ševčenkiv</a:t>
            </a:r>
            <a:r>
              <a:rPr lang="cs-CZ" i="1" dirty="0"/>
              <a:t> </a:t>
            </a:r>
            <a:r>
              <a:rPr lang="cs-CZ" i="1" dirty="0" err="1"/>
              <a:t>mif</a:t>
            </a:r>
            <a:r>
              <a:rPr lang="cs-CZ" i="1" dirty="0"/>
              <a:t> Ukrajiny </a:t>
            </a:r>
            <a:r>
              <a:rPr lang="cs-CZ" i="1" dirty="0" err="1"/>
              <a:t>sproba</a:t>
            </a:r>
            <a:r>
              <a:rPr lang="cs-CZ" i="1" dirty="0"/>
              <a:t> </a:t>
            </a:r>
            <a:r>
              <a:rPr lang="cs-CZ" i="1" dirty="0" err="1"/>
              <a:t>filosofskoho</a:t>
            </a:r>
            <a:r>
              <a:rPr lang="cs-CZ" i="1" dirty="0"/>
              <a:t> </a:t>
            </a:r>
            <a:r>
              <a:rPr lang="cs-CZ" i="1" dirty="0" err="1"/>
              <a:t>analizu</a:t>
            </a:r>
            <a:r>
              <a:rPr lang="cs-CZ" dirty="0"/>
              <a:t>. </a:t>
            </a:r>
            <a:r>
              <a:rPr lang="cs-CZ" dirty="0" err="1"/>
              <a:t>Kyjiv</a:t>
            </a:r>
            <a:r>
              <a:rPr lang="cs-CZ" dirty="0"/>
              <a:t>: </a:t>
            </a:r>
            <a:r>
              <a:rPr lang="cs-CZ" dirty="0" err="1"/>
              <a:t>Abrys</a:t>
            </a:r>
            <a:r>
              <a:rPr lang="cs-CZ" dirty="0"/>
              <a:t>, 1997. 142 s. ISBN 9665310399. </a:t>
            </a:r>
            <a:endParaRPr lang="cs-CZ" dirty="0" smtClean="0"/>
          </a:p>
          <a:p>
            <a:r>
              <a:rPr lang="cs-CZ" dirty="0" smtClean="0"/>
              <a:t>SMOLIJ</a:t>
            </a:r>
            <a:r>
              <a:rPr lang="cs-CZ" dirty="0"/>
              <a:t>, Valerij </a:t>
            </a:r>
            <a:r>
              <a:rPr lang="cs-CZ" dirty="0" err="1"/>
              <a:t>Andrijovyč</a:t>
            </a:r>
            <a:r>
              <a:rPr lang="cs-CZ" dirty="0"/>
              <a:t>. </a:t>
            </a:r>
            <a:r>
              <a:rPr lang="cs-CZ" i="1" dirty="0" err="1"/>
              <a:t>Mykola</a:t>
            </a:r>
            <a:r>
              <a:rPr lang="cs-CZ" i="1" dirty="0"/>
              <a:t> </a:t>
            </a:r>
            <a:r>
              <a:rPr lang="cs-CZ" i="1" dirty="0" err="1"/>
              <a:t>Kostomarov</a:t>
            </a:r>
            <a:r>
              <a:rPr lang="cs-CZ" i="1" dirty="0"/>
              <a:t>: </a:t>
            </a:r>
            <a:r>
              <a:rPr lang="cs-CZ" i="1" dirty="0" err="1"/>
              <a:t>vìchy</a:t>
            </a:r>
            <a:r>
              <a:rPr lang="cs-CZ" i="1" dirty="0"/>
              <a:t> </a:t>
            </a:r>
            <a:r>
              <a:rPr lang="cs-CZ" i="1" dirty="0" err="1"/>
              <a:t>žyttja</a:t>
            </a:r>
            <a:r>
              <a:rPr lang="cs-CZ" i="1" dirty="0"/>
              <a:t> ì </a:t>
            </a:r>
            <a:r>
              <a:rPr lang="cs-CZ" i="1" dirty="0" err="1"/>
              <a:t>tvorčostì</a:t>
            </a:r>
            <a:r>
              <a:rPr lang="cs-CZ" i="1" dirty="0"/>
              <a:t>: </a:t>
            </a:r>
            <a:r>
              <a:rPr lang="cs-CZ" i="1" dirty="0" err="1"/>
              <a:t>encyklopedyčnyj</a:t>
            </a:r>
            <a:r>
              <a:rPr lang="cs-CZ" i="1" dirty="0"/>
              <a:t> </a:t>
            </a:r>
            <a:r>
              <a:rPr lang="cs-CZ" i="1" dirty="0" err="1"/>
              <a:t>dovidnyk</a:t>
            </a:r>
            <a:r>
              <a:rPr lang="cs-CZ" dirty="0"/>
              <a:t>. </a:t>
            </a:r>
            <a:r>
              <a:rPr lang="cs-CZ" dirty="0" err="1"/>
              <a:t>Kyjiv</a:t>
            </a:r>
            <a:r>
              <a:rPr lang="cs-CZ" dirty="0"/>
              <a:t>: </a:t>
            </a:r>
            <a:r>
              <a:rPr lang="cs-CZ" dirty="0" err="1"/>
              <a:t>Vyšča</a:t>
            </a:r>
            <a:r>
              <a:rPr lang="cs-CZ" dirty="0"/>
              <a:t> škola, 2005. ISBN 966-642-295-6. </a:t>
            </a:r>
            <a:endParaRPr lang="cs-CZ" dirty="0" smtClean="0"/>
          </a:p>
          <a:p>
            <a:r>
              <a:rPr lang="en-US" dirty="0" smtClean="0"/>
              <a:t>MILLER</a:t>
            </a:r>
            <a:r>
              <a:rPr lang="en-US" dirty="0"/>
              <a:t>, A. I. </a:t>
            </a:r>
            <a:r>
              <a:rPr lang="en-US" i="1" dirty="0"/>
              <a:t>The Ukrainian question: the Russian Empire and nationalism in the nineteenth century</a:t>
            </a:r>
            <a:r>
              <a:rPr lang="en-US" dirty="0"/>
              <a:t>. Budapest; New York: Central European University Press, 2003. ISBN 9639241601  9789639241602. </a:t>
            </a:r>
            <a:endParaRPr lang="cs-CZ" dirty="0" smtClean="0"/>
          </a:p>
          <a:p>
            <a:r>
              <a:rPr lang="en-US" dirty="0" smtClean="0"/>
              <a:t>PELECH</a:t>
            </a:r>
            <a:r>
              <a:rPr lang="en-US" dirty="0"/>
              <a:t>, </a:t>
            </a:r>
            <a:r>
              <a:rPr lang="en-US" dirty="0" err="1"/>
              <a:t>Orest</a:t>
            </a:r>
            <a:r>
              <a:rPr lang="en-US" dirty="0"/>
              <a:t>. The Cyril and Methodius Brotherhood Revisited. </a:t>
            </a:r>
            <a:r>
              <a:rPr lang="en-US" i="1" dirty="0"/>
              <a:t>Journal of Ukrainian Studies</a:t>
            </a:r>
            <a:r>
              <a:rPr lang="en-US" dirty="0"/>
              <a:t>. 2004, </a:t>
            </a:r>
            <a:r>
              <a:rPr lang="en-US" dirty="0" err="1"/>
              <a:t>roč</a:t>
            </a:r>
            <a:r>
              <a:rPr lang="en-US" dirty="0"/>
              <a:t>. 29, č. 1/2, s. 335–XIV. ISSN 02281635. </a:t>
            </a:r>
            <a:r>
              <a:rPr lang="en-US" dirty="0" smtClean="0"/>
              <a:t> </a:t>
            </a:r>
            <a:endParaRPr lang="en-US" dirty="0"/>
          </a:p>
          <a:p>
            <a:r>
              <a:rPr lang="en-US" dirty="0"/>
              <a:t>HILLIS, Faith. </a:t>
            </a:r>
            <a:r>
              <a:rPr lang="en-US" i="1" dirty="0"/>
              <a:t>Children of </a:t>
            </a:r>
            <a:r>
              <a:rPr lang="en-US" i="1" dirty="0" err="1"/>
              <a:t>Rus</a:t>
            </a:r>
            <a:r>
              <a:rPr lang="en-US" i="1" dirty="0"/>
              <a:t>’: Right-Bank Ukraine and the Invention of a Russian Nation</a:t>
            </a:r>
            <a:r>
              <a:rPr lang="en-US" dirty="0"/>
              <a:t>. </a:t>
            </a:r>
            <a:r>
              <a:rPr lang="en-US" dirty="0" err="1"/>
              <a:t>B.m</a:t>
            </a:r>
            <a:r>
              <a:rPr lang="en-US" dirty="0"/>
              <a:t>.: Cornell University Press, 2013. ISBN 9780801469251.</a:t>
            </a:r>
          </a:p>
          <a:p>
            <a:endParaRPr lang="en-US"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4223778572"/>
      </p:ext>
    </p:extLst>
  </p:cSld>
  <p:clrMapOvr>
    <a:masterClrMapping/>
  </p:clrMapOvr>
</p:sld>
</file>

<file path=ppt/theme/theme1.xml><?xml version="1.0" encoding="utf-8"?>
<a:theme xmlns:a="http://schemas.openxmlformats.org/drawingml/2006/main" name="05">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05</Template>
  <TotalTime>4</TotalTime>
  <Words>252</Words>
  <Application>Microsoft Office PowerPoint</Application>
  <PresentationFormat>Předvádění na obrazovce (4:3)</PresentationFormat>
  <Paragraphs>25</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05</vt:lpstr>
      <vt:lpstr>Ukrajinské národní hnutí</vt:lpstr>
      <vt:lpstr>Nová koncepce ruské národnosti</vt:lpstr>
      <vt:lpstr>Cyrilometodějské bratrstvo</vt:lpstr>
      <vt:lpstr>Cyrilometodějské bratrstvo</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Ukrajinské národní hnutí</dc:title>
  <dc:creator>Jirka</dc:creator>
  <cp:lastModifiedBy>Jirka</cp:lastModifiedBy>
  <cp:revision>1</cp:revision>
  <dcterms:created xsi:type="dcterms:W3CDTF">2015-03-30T10:27:59Z</dcterms:created>
  <dcterms:modified xsi:type="dcterms:W3CDTF">2015-03-30T10:32:05Z</dcterms:modified>
</cp:coreProperties>
</file>