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968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181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924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00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18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24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4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17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32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765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28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51B59-C2C9-456F-B434-94D59DEC2051}" type="datetimeFigureOut">
              <a:rPr lang="cs-CZ" smtClean="0"/>
              <a:t>1.5.2015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586B3-F4CA-4E15-866F-4015BD89EF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09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ademia.edu/497020/Galician_Villagers_and_the_Ukrainian_National_Movement_in_the_Nineteenth_Centur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Ukrajinské národní hnutí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Halič, Bukovina a Zakarpatí po roce 1848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7589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Literatura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HIMKA</a:t>
            </a:r>
            <a:r>
              <a:rPr lang="cs-CZ" dirty="0"/>
              <a:t>, John-Paul. </a:t>
            </a:r>
            <a:r>
              <a:rPr lang="cs-CZ" i="1" dirty="0" err="1"/>
              <a:t>Galician</a:t>
            </a:r>
            <a:r>
              <a:rPr lang="cs-CZ" i="1" dirty="0"/>
              <a:t> </a:t>
            </a:r>
            <a:r>
              <a:rPr lang="cs-CZ" i="1" dirty="0" err="1"/>
              <a:t>Villagers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Ukrainian</a:t>
            </a:r>
            <a:r>
              <a:rPr lang="cs-CZ" i="1" dirty="0"/>
              <a:t> </a:t>
            </a:r>
            <a:r>
              <a:rPr lang="cs-CZ" i="1" dirty="0" err="1"/>
              <a:t>National</a:t>
            </a:r>
            <a:r>
              <a:rPr lang="cs-CZ" i="1" dirty="0"/>
              <a:t> </a:t>
            </a:r>
            <a:r>
              <a:rPr lang="cs-CZ" i="1" dirty="0" err="1"/>
              <a:t>Movement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Nineteenth</a:t>
            </a:r>
            <a:r>
              <a:rPr lang="cs-CZ" i="1" dirty="0"/>
              <a:t> </a:t>
            </a:r>
            <a:r>
              <a:rPr lang="cs-CZ" i="1" dirty="0" err="1"/>
              <a:t>Century</a:t>
            </a:r>
            <a:r>
              <a:rPr lang="cs-CZ" dirty="0"/>
              <a:t> [online]. nedatováno [vid. 1. duben 2014]. Dostupné z: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www.academia.edu/497020/Galician_Villagers_and_the_Ukrainian_National_Movement_in_the_Nineteenth_Century</a:t>
            </a:r>
            <a:endParaRPr lang="cs-CZ" dirty="0" smtClean="0"/>
          </a:p>
          <a:p>
            <a:r>
              <a:rPr lang="cs-CZ" dirty="0" smtClean="0"/>
              <a:t>HRYCAK</a:t>
            </a:r>
            <a:r>
              <a:rPr lang="cs-CZ" dirty="0"/>
              <a:t>, Jaroslav. </a:t>
            </a:r>
            <a:r>
              <a:rPr lang="cs-CZ" i="1" dirty="0" err="1"/>
              <a:t>Narys</a:t>
            </a:r>
            <a:r>
              <a:rPr lang="cs-CZ" i="1" dirty="0"/>
              <a:t> </a:t>
            </a:r>
            <a:r>
              <a:rPr lang="cs-CZ" i="1" dirty="0" err="1"/>
              <a:t>istorii</a:t>
            </a:r>
            <a:r>
              <a:rPr lang="cs-CZ" i="1" dirty="0"/>
              <a:t>̈ </a:t>
            </a:r>
            <a:r>
              <a:rPr lang="cs-CZ" i="1" dirty="0" err="1"/>
              <a:t>Ukraïny</a:t>
            </a:r>
            <a:r>
              <a:rPr lang="cs-CZ" i="1" dirty="0"/>
              <a:t>: </a:t>
            </a:r>
            <a:r>
              <a:rPr lang="cs-CZ" i="1" dirty="0" err="1"/>
              <a:t>formuvannja</a:t>
            </a:r>
            <a:r>
              <a:rPr lang="cs-CZ" i="1" dirty="0"/>
              <a:t> </a:t>
            </a:r>
            <a:r>
              <a:rPr lang="cs-CZ" i="1" dirty="0" err="1"/>
              <a:t>modernoi</a:t>
            </a:r>
            <a:r>
              <a:rPr lang="cs-CZ" i="1" dirty="0"/>
              <a:t>̈ </a:t>
            </a:r>
            <a:r>
              <a:rPr lang="cs-CZ" i="1" dirty="0" err="1"/>
              <a:t>ukraïns’koi</a:t>
            </a:r>
            <a:r>
              <a:rPr lang="cs-CZ" i="1" dirty="0"/>
              <a:t>̈ </a:t>
            </a:r>
            <a:r>
              <a:rPr lang="cs-CZ" i="1" dirty="0" err="1"/>
              <a:t>nacii</a:t>
            </a:r>
            <a:r>
              <a:rPr lang="cs-CZ" i="1" dirty="0"/>
              <a:t>̈ XIX - XX </a:t>
            </a:r>
            <a:r>
              <a:rPr lang="cs-CZ" i="1" dirty="0" err="1"/>
              <a:t>stolittja</a:t>
            </a:r>
            <a:r>
              <a:rPr lang="cs-CZ" dirty="0"/>
              <a:t>. </a:t>
            </a:r>
            <a:r>
              <a:rPr lang="cs-CZ" dirty="0" err="1"/>
              <a:t>Kyïv</a:t>
            </a:r>
            <a:r>
              <a:rPr lang="cs-CZ" dirty="0"/>
              <a:t>: </a:t>
            </a:r>
            <a:r>
              <a:rPr lang="cs-CZ" dirty="0" err="1"/>
              <a:t>Vydavn</a:t>
            </a:r>
            <a:r>
              <a:rPr lang="cs-CZ" dirty="0"/>
              <a:t>. </a:t>
            </a:r>
            <a:r>
              <a:rPr lang="cs-CZ" dirty="0" err="1"/>
              <a:t>Heneza</a:t>
            </a:r>
            <a:r>
              <a:rPr lang="cs-CZ" dirty="0"/>
              <a:t>, 2000. ISBN 9665041509 9789665041504. </a:t>
            </a:r>
            <a:endParaRPr lang="cs-CZ" dirty="0" smtClean="0"/>
          </a:p>
          <a:p>
            <a:r>
              <a:rPr lang="en-US" dirty="0"/>
              <a:t>MAGOCSI, Paul Robert. </a:t>
            </a:r>
            <a:r>
              <a:rPr lang="en-US" i="1" dirty="0"/>
              <a:t>Roots of Ukrainian Nationalism</a:t>
            </a:r>
            <a:r>
              <a:rPr lang="en-US" dirty="0"/>
              <a:t>. </a:t>
            </a:r>
            <a:r>
              <a:rPr lang="en-US" dirty="0" err="1"/>
              <a:t>B.m</a:t>
            </a:r>
            <a:r>
              <a:rPr lang="en-US" dirty="0"/>
              <a:t>.: University of Toronto Press, 2002. ISBN 9781442613140.</a:t>
            </a:r>
          </a:p>
          <a:p>
            <a:r>
              <a:rPr lang="cs-CZ" dirty="0" smtClean="0"/>
              <a:t>SUBTEL’NYJ</a:t>
            </a:r>
            <a:r>
              <a:rPr lang="cs-CZ" dirty="0"/>
              <a:t>, O. </a:t>
            </a:r>
            <a:r>
              <a:rPr lang="cs-CZ" i="1" dirty="0"/>
              <a:t>Ukrajina: </a:t>
            </a:r>
            <a:r>
              <a:rPr lang="cs-CZ" i="1" dirty="0" err="1"/>
              <a:t>Istorija</a:t>
            </a:r>
            <a:r>
              <a:rPr lang="cs-CZ" dirty="0"/>
              <a:t>. 3., </a:t>
            </a:r>
            <a:r>
              <a:rPr lang="cs-CZ" dirty="0" err="1"/>
              <a:t>pererob</a:t>
            </a:r>
            <a:r>
              <a:rPr lang="cs-CZ" dirty="0"/>
              <a:t>. i dop. vyd. </a:t>
            </a:r>
            <a:r>
              <a:rPr lang="cs-CZ" dirty="0" err="1"/>
              <a:t>Kyjiv</a:t>
            </a:r>
            <a:r>
              <a:rPr lang="cs-CZ" dirty="0"/>
              <a:t>: </a:t>
            </a:r>
            <a:r>
              <a:rPr lang="cs-CZ" dirty="0" err="1"/>
              <a:t>Lybid</a:t>
            </a:r>
            <a:r>
              <a:rPr lang="cs-CZ" dirty="0"/>
              <a:t>’, 1993. </a:t>
            </a:r>
            <a:endParaRPr lang="en-US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85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Halič po porážce revoluce 1848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 roce 1848 zůstávala Halič spolu se Zakarpatím a Bukovinou jednou z nejchudších oblastí v Evropě</a:t>
            </a:r>
            <a:r>
              <a:rPr lang="cs-CZ" dirty="0" smtClean="0"/>
              <a:t>.</a:t>
            </a:r>
          </a:p>
          <a:p>
            <a:r>
              <a:rPr lang="cs-CZ" dirty="0"/>
              <a:t>Počet </a:t>
            </a:r>
            <a:r>
              <a:rPr lang="cs-CZ" dirty="0" smtClean="0"/>
              <a:t>obyvatelstva zde v</a:t>
            </a:r>
            <a:r>
              <a:rPr lang="cs-CZ" dirty="0"/>
              <a:t> průběhu 2. pol. 19. stol. významně </a:t>
            </a:r>
            <a:r>
              <a:rPr lang="cs-CZ" dirty="0" smtClean="0"/>
              <a:t>narůstal, změny se týkaly i </a:t>
            </a:r>
            <a:r>
              <a:rPr lang="cs-CZ" dirty="0"/>
              <a:t>národnostního složení </a:t>
            </a:r>
            <a:r>
              <a:rPr lang="cs-CZ" dirty="0" smtClean="0"/>
              <a:t>obyvatelstva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/>
              <a:t>pomalu klesalo procento Rusínů ve prospěch Poláků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Sociální postavení rolníků</a:t>
            </a:r>
            <a:r>
              <a:rPr lang="cs-CZ" dirty="0"/>
              <a:t> </a:t>
            </a:r>
            <a:r>
              <a:rPr lang="cs-CZ" dirty="0" smtClean="0"/>
              <a:t>bylo </a:t>
            </a:r>
            <a:r>
              <a:rPr lang="cs-CZ" dirty="0"/>
              <a:t>po reformách roku </a:t>
            </a:r>
            <a:r>
              <a:rPr lang="cs-CZ" dirty="0" smtClean="0"/>
              <a:t>1848 podobné, </a:t>
            </a:r>
            <a:r>
              <a:rPr lang="cs-CZ" dirty="0"/>
              <a:t>jako </a:t>
            </a:r>
            <a:r>
              <a:rPr lang="cs-CZ" dirty="0" smtClean="0"/>
              <a:t>u rolníků </a:t>
            </a:r>
            <a:r>
              <a:rPr lang="cs-CZ" dirty="0"/>
              <a:t>v ruské Ukrajině po reformách roku 1861. Jejich právní status se zlepšil, ale ekonomická situace zůstávala stále stejně bezútěšná.</a:t>
            </a:r>
          </a:p>
        </p:txBody>
      </p:sp>
    </p:spTree>
    <p:extLst>
      <p:ext uri="{BB962C8B-B14F-4D97-AF65-F5344CB8AC3E}">
        <p14:creationId xmlns:p14="http://schemas.microsoft.com/office/powerpoint/2010/main" val="315457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Halič po porážce revoluce 1848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Politický vývoj v Rakousku směřoval </a:t>
            </a:r>
            <a:r>
              <a:rPr lang="cs-CZ" dirty="0"/>
              <a:t>k novému posílení centrální moci. 50. léta 19. stol. jsou érou tzv. bachovského </a:t>
            </a:r>
            <a:r>
              <a:rPr lang="cs-CZ" dirty="0" smtClean="0"/>
              <a:t>absolutismu.</a:t>
            </a:r>
          </a:p>
          <a:p>
            <a:r>
              <a:rPr lang="cs-CZ" dirty="0"/>
              <a:t>V Haliči se v roce </a:t>
            </a:r>
            <a:r>
              <a:rPr lang="cs-CZ" dirty="0" smtClean="0"/>
              <a:t>1851 sama rozpustila </a:t>
            </a:r>
            <a:r>
              <a:rPr lang="cs-CZ" i="1" dirty="0" smtClean="0"/>
              <a:t>Hlavní ruská rada</a:t>
            </a:r>
            <a:r>
              <a:rPr lang="cs-CZ" dirty="0" smtClean="0"/>
              <a:t>, </a:t>
            </a:r>
            <a:r>
              <a:rPr lang="cs-CZ" dirty="0"/>
              <a:t>čímž začalo nové období rusínské politické pasivity</a:t>
            </a:r>
            <a:r>
              <a:rPr lang="cs-CZ" dirty="0" smtClean="0"/>
              <a:t>.</a:t>
            </a:r>
          </a:p>
          <a:p>
            <a:r>
              <a:rPr lang="cs-CZ" dirty="0"/>
              <a:t>Představitelem bachovské politiky v Haliči </a:t>
            </a:r>
            <a:r>
              <a:rPr lang="cs-CZ" dirty="0" smtClean="0"/>
              <a:t>byl místodržící </a:t>
            </a:r>
            <a:r>
              <a:rPr lang="cs-CZ" dirty="0" err="1" smtClean="0"/>
              <a:t>Agenor</a:t>
            </a:r>
            <a:r>
              <a:rPr lang="cs-CZ" dirty="0" smtClean="0"/>
              <a:t> </a:t>
            </a:r>
            <a:r>
              <a:rPr lang="cs-CZ" dirty="0" err="1"/>
              <a:t>Goluchowski</a:t>
            </a:r>
            <a:r>
              <a:rPr lang="cs-CZ" dirty="0"/>
              <a:t> (1849 - 1859), který úspěšně podporoval polské zájmy v </a:t>
            </a:r>
            <a:r>
              <a:rPr lang="cs-CZ" dirty="0" smtClean="0"/>
              <a:t>Haliči.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372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Konec bachovského absolutismu a důsledky pro </a:t>
            </a:r>
            <a:r>
              <a:rPr lang="cs-CZ" sz="3600" dirty="0"/>
              <a:t>H</a:t>
            </a:r>
            <a:r>
              <a:rPr lang="cs-CZ" sz="3600" dirty="0" smtClean="0"/>
              <a:t>alič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Toto období </a:t>
            </a:r>
            <a:r>
              <a:rPr lang="cs-CZ" dirty="0"/>
              <a:t>skončilo v důsledku zahraničněpolitických neúspěchů Rakouska v roce 1859</a:t>
            </a:r>
            <a:r>
              <a:rPr lang="cs-CZ" dirty="0" smtClean="0"/>
              <a:t>. Následovalo znovuotevření národnostní problematiky Rakouska.</a:t>
            </a:r>
          </a:p>
          <a:p>
            <a:r>
              <a:rPr lang="cs-CZ" dirty="0" smtClean="0"/>
              <a:t>Výsledkem byl v</a:t>
            </a:r>
            <a:r>
              <a:rPr lang="cs-CZ" dirty="0"/>
              <a:t> roce 1867 vznik Rakousko-uherské dualistické monarchie. V důsledku tohoto nového rozdělení zůstaly Halič a Bukovina v rakouské části monarchie, kdežto Zakarpatí připadlo Uhrám</a:t>
            </a:r>
            <a:r>
              <a:rPr lang="cs-CZ" dirty="0" smtClean="0"/>
              <a:t>.</a:t>
            </a:r>
          </a:p>
          <a:p>
            <a:r>
              <a:rPr lang="cs-CZ" dirty="0" smtClean="0"/>
              <a:t>Vývoj v Haliči zásadně ovlivnilo </a:t>
            </a:r>
            <a:r>
              <a:rPr lang="cs-CZ" dirty="0"/>
              <a:t>vyrovnání rakousko-polské, které znamenalo posílení politických práv Poláků v Haliči</a:t>
            </a:r>
            <a:r>
              <a:rPr lang="cs-CZ" dirty="0" smtClean="0"/>
              <a:t>. Začalo tak období polské dominance.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799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Nové směry v rusínském hnutí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Moskvofilové</a:t>
            </a:r>
            <a:r>
              <a:rPr lang="cs-CZ" dirty="0" smtClean="0"/>
              <a:t> (rusofilové): hledali </a:t>
            </a:r>
            <a:r>
              <a:rPr lang="cs-CZ" dirty="0"/>
              <a:t>záchranu před Poláky u Rusů a v ruské kultuře</a:t>
            </a:r>
            <a:r>
              <a:rPr lang="cs-CZ" dirty="0" smtClean="0"/>
              <a:t>. Tento směr si získal </a:t>
            </a:r>
            <a:r>
              <a:rPr lang="cs-CZ" dirty="0"/>
              <a:t>četné příznivce mezi starou generací rusínské inteligence </a:t>
            </a:r>
            <a:r>
              <a:rPr lang="cs-CZ" dirty="0" smtClean="0"/>
              <a:t>(</a:t>
            </a:r>
            <a:r>
              <a:rPr lang="cs-CZ" dirty="0" err="1" smtClean="0"/>
              <a:t>Jakiv</a:t>
            </a:r>
            <a:r>
              <a:rPr lang="cs-CZ" dirty="0"/>
              <a:t> </a:t>
            </a:r>
            <a:r>
              <a:rPr lang="cs-CZ" dirty="0" err="1" smtClean="0"/>
              <a:t>Holovackyj</a:t>
            </a:r>
            <a:r>
              <a:rPr lang="cs-CZ" dirty="0" smtClean="0"/>
              <a:t>). </a:t>
            </a:r>
            <a:r>
              <a:rPr lang="cs-CZ" dirty="0" err="1" smtClean="0"/>
              <a:t>Moskvofilové</a:t>
            </a:r>
            <a:r>
              <a:rPr lang="cs-CZ" dirty="0" smtClean="0"/>
              <a:t> převzali vedení </a:t>
            </a:r>
            <a:r>
              <a:rPr lang="cs-CZ" dirty="0"/>
              <a:t>v existujících rusínských organizacích ve </a:t>
            </a:r>
            <a:r>
              <a:rPr lang="cs-CZ" dirty="0" smtClean="0"/>
              <a:t>Lvově</a:t>
            </a:r>
            <a:r>
              <a:rPr lang="cs-CZ" dirty="0"/>
              <a:t>.</a:t>
            </a:r>
            <a:r>
              <a:rPr lang="cs-CZ" dirty="0" smtClean="0"/>
              <a:t> Dominovali </a:t>
            </a:r>
            <a:r>
              <a:rPr lang="cs-CZ" dirty="0"/>
              <a:t>v politickém a společenském životě haličských </a:t>
            </a:r>
            <a:r>
              <a:rPr lang="cs-CZ" dirty="0" smtClean="0"/>
              <a:t>Ukrajinců</a:t>
            </a:r>
            <a:r>
              <a:rPr lang="cs-CZ" dirty="0"/>
              <a:t> od 60. do 80. let 19. </a:t>
            </a:r>
            <a:r>
              <a:rPr lang="cs-CZ" dirty="0" smtClean="0"/>
              <a:t>století.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62036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Nové směry v rusínském hnutí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Národovci</a:t>
            </a:r>
            <a:r>
              <a:rPr lang="cs-CZ" dirty="0" smtClean="0"/>
              <a:t>: </a:t>
            </a:r>
            <a:r>
              <a:rPr lang="cs-CZ" dirty="0"/>
              <a:t>Na počátku 60. let </a:t>
            </a:r>
            <a:r>
              <a:rPr lang="cs-CZ" dirty="0" smtClean="0"/>
              <a:t>se </a:t>
            </a:r>
            <a:r>
              <a:rPr lang="cs-CZ" dirty="0"/>
              <a:t>začíná rodit národovecké hnutí, do kterého se zapojila především mladá ukrajinská inteligence. V jeho čele stál </a:t>
            </a:r>
            <a:r>
              <a:rPr lang="cs-CZ" dirty="0" smtClean="0"/>
              <a:t>mj. </a:t>
            </a:r>
            <a:r>
              <a:rPr lang="cs-CZ" dirty="0" err="1"/>
              <a:t>Volodymyr</a:t>
            </a:r>
            <a:r>
              <a:rPr lang="cs-CZ" dirty="0"/>
              <a:t> </a:t>
            </a:r>
            <a:r>
              <a:rPr lang="cs-CZ" dirty="0" err="1"/>
              <a:t>Šaškevyč</a:t>
            </a:r>
            <a:r>
              <a:rPr lang="cs-CZ" dirty="0"/>
              <a:t> (syn </a:t>
            </a:r>
            <a:r>
              <a:rPr lang="cs-CZ" dirty="0" err="1" smtClean="0"/>
              <a:t>Markijana</a:t>
            </a:r>
            <a:r>
              <a:rPr lang="cs-CZ" dirty="0"/>
              <a:t>). </a:t>
            </a:r>
            <a:r>
              <a:rPr lang="cs-CZ" dirty="0" smtClean="0"/>
              <a:t>Národovci </a:t>
            </a:r>
            <a:r>
              <a:rPr lang="cs-CZ" dirty="0"/>
              <a:t>měli silný vliv ve studentských </a:t>
            </a:r>
            <a:r>
              <a:rPr lang="cs-CZ" dirty="0" smtClean="0"/>
              <a:t>organizacích-hromadách</a:t>
            </a:r>
            <a:r>
              <a:rPr lang="cs-CZ" dirty="0"/>
              <a:t>, které vznikaly podle vzoru kyjevské hromady (</a:t>
            </a:r>
            <a:r>
              <a:rPr lang="cs-CZ" dirty="0" smtClean="0"/>
              <a:t>první vznikla v</a:t>
            </a:r>
            <a:r>
              <a:rPr lang="cs-CZ" dirty="0"/>
              <a:t> roce 1863 ve Lvově</a:t>
            </a:r>
            <a:r>
              <a:rPr lang="cs-CZ" dirty="0" smtClean="0"/>
              <a:t>.) </a:t>
            </a:r>
          </a:p>
          <a:p>
            <a:r>
              <a:rPr lang="cs-CZ" dirty="0" smtClean="0"/>
              <a:t>V</a:t>
            </a:r>
            <a:r>
              <a:rPr lang="cs-CZ" dirty="0"/>
              <a:t> roce 1868 tamtéž vznikla společnost </a:t>
            </a:r>
            <a:r>
              <a:rPr lang="cs-CZ" i="1" dirty="0" err="1"/>
              <a:t>Prosvita</a:t>
            </a:r>
            <a:r>
              <a:rPr lang="cs-CZ" dirty="0"/>
              <a:t>, která vydávala ukrajinské knížky pro široký okruh </a:t>
            </a:r>
            <a:r>
              <a:rPr lang="cs-CZ" dirty="0" smtClean="0"/>
              <a:t>čtenářů. </a:t>
            </a:r>
            <a:r>
              <a:rPr lang="cs-CZ" dirty="0"/>
              <a:t>V roce 1873 byla díky společnému úsilí haličských i </a:t>
            </a:r>
            <a:r>
              <a:rPr lang="cs-CZ" dirty="0" err="1"/>
              <a:t>podněperských</a:t>
            </a:r>
            <a:r>
              <a:rPr lang="cs-CZ" dirty="0"/>
              <a:t> Ukrajinců založena </a:t>
            </a:r>
            <a:r>
              <a:rPr lang="cs-CZ" dirty="0" smtClean="0"/>
              <a:t>Literárně-vědecká </a:t>
            </a:r>
            <a:r>
              <a:rPr lang="cs-CZ" dirty="0"/>
              <a:t>společnost Tarase </a:t>
            </a:r>
            <a:r>
              <a:rPr lang="cs-CZ" dirty="0" smtClean="0"/>
              <a:t>Ševčenka.</a:t>
            </a:r>
          </a:p>
        </p:txBody>
      </p:sp>
    </p:spTree>
    <p:extLst>
      <p:ext uri="{BB962C8B-B14F-4D97-AF65-F5344CB8AC3E}">
        <p14:creationId xmlns:p14="http://schemas.microsoft.com/office/powerpoint/2010/main" val="1058733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Nové směry v rusínském hnutí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Národovci: </a:t>
            </a:r>
            <a:r>
              <a:rPr lang="cs-CZ" dirty="0" smtClean="0"/>
              <a:t>Od roku 1880 začíná ve Lvově vycházet deník </a:t>
            </a:r>
            <a:r>
              <a:rPr lang="cs-CZ" i="1" dirty="0" err="1" smtClean="0"/>
              <a:t>Dilo</a:t>
            </a:r>
            <a:r>
              <a:rPr lang="cs-CZ" dirty="0" smtClean="0"/>
              <a:t> jako názorový antipod </a:t>
            </a:r>
            <a:r>
              <a:rPr lang="cs-CZ" dirty="0" err="1" smtClean="0"/>
              <a:t>moskvofilskému</a:t>
            </a:r>
            <a:r>
              <a:rPr lang="cs-CZ" dirty="0" smtClean="0"/>
              <a:t> </a:t>
            </a:r>
            <a:r>
              <a:rPr lang="cs-CZ" i="1" dirty="0" smtClean="0"/>
              <a:t>Slovu.</a:t>
            </a:r>
            <a:r>
              <a:rPr lang="cs-CZ" dirty="0"/>
              <a:t> </a:t>
            </a:r>
            <a:r>
              <a:rPr lang="cs-CZ" dirty="0" smtClean="0"/>
              <a:t>Dále </a:t>
            </a:r>
            <a:r>
              <a:rPr lang="cs-CZ" dirty="0"/>
              <a:t>začal vycházet literárně vědecký časopis </a:t>
            </a:r>
            <a:r>
              <a:rPr lang="cs-CZ" i="1" dirty="0" err="1"/>
              <a:t>Zorja</a:t>
            </a:r>
            <a:r>
              <a:rPr lang="cs-CZ" dirty="0"/>
              <a:t> a také noviny pro rolníky </a:t>
            </a:r>
            <a:r>
              <a:rPr lang="cs-CZ" i="1" dirty="0" err="1" smtClean="0"/>
              <a:t>Baťkivščyna</a:t>
            </a:r>
            <a:r>
              <a:rPr lang="cs-CZ" dirty="0"/>
              <a:t>. Jejich vydavatel Julian </a:t>
            </a:r>
            <a:r>
              <a:rPr lang="cs-CZ" dirty="0" err="1"/>
              <a:t>Romančuk</a:t>
            </a:r>
            <a:r>
              <a:rPr lang="cs-CZ" dirty="0"/>
              <a:t> se v roce 1885 dostává do čela nově založené politické organizace národovců </a:t>
            </a:r>
            <a:r>
              <a:rPr lang="cs-CZ" i="1" dirty="0" err="1"/>
              <a:t>Narodna</a:t>
            </a:r>
            <a:r>
              <a:rPr lang="cs-CZ" i="1" dirty="0"/>
              <a:t> Rada</a:t>
            </a:r>
            <a:r>
              <a:rPr lang="cs-CZ" dirty="0" smtClean="0"/>
              <a:t>.</a:t>
            </a:r>
          </a:p>
          <a:p>
            <a:r>
              <a:rPr lang="cs-CZ" dirty="0"/>
              <a:t>V 80. letech se národovci stávají vůdčí silou v rusínském hnutí a </a:t>
            </a:r>
            <a:r>
              <a:rPr lang="cs-CZ" dirty="0" err="1"/>
              <a:t>moskvofily</a:t>
            </a:r>
            <a:r>
              <a:rPr lang="cs-CZ" dirty="0"/>
              <a:t> vytlačují na druhou kolej. Pro </a:t>
            </a:r>
            <a:r>
              <a:rPr lang="cs-CZ" dirty="0" err="1"/>
              <a:t>moskvofily</a:t>
            </a:r>
            <a:r>
              <a:rPr lang="cs-CZ" dirty="0"/>
              <a:t> byl těžkou ranou soudní proces v roce 1882 s jeho vůdci obviněnými rakouskou vládou z vazeb na ruskou vládu a ze zrady Rakouska.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3902088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Nové směry v rusínském hnutí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Radikálové: </a:t>
            </a:r>
            <a:r>
              <a:rPr lang="cs-CZ" dirty="0"/>
              <a:t>V pol. 70. let se v Haliči objevuje nová inteligence, která se kriticky staví k oběma zmiňovaným proudům v rusínském </a:t>
            </a:r>
            <a:r>
              <a:rPr lang="cs-CZ" dirty="0" smtClean="0"/>
              <a:t>hnutí a která se pod </a:t>
            </a:r>
            <a:r>
              <a:rPr lang="cs-CZ" dirty="0"/>
              <a:t>vlivem </a:t>
            </a:r>
            <a:r>
              <a:rPr lang="cs-CZ" dirty="0" err="1"/>
              <a:t>Mychajla</a:t>
            </a:r>
            <a:r>
              <a:rPr lang="cs-CZ" dirty="0"/>
              <a:t> </a:t>
            </a:r>
            <a:r>
              <a:rPr lang="cs-CZ" dirty="0" err="1" smtClean="0"/>
              <a:t>Drahomanova</a:t>
            </a:r>
            <a:r>
              <a:rPr lang="cs-CZ" dirty="0" smtClean="0"/>
              <a:t> obrací </a:t>
            </a:r>
            <a:r>
              <a:rPr lang="cs-CZ" dirty="0"/>
              <a:t>k </a:t>
            </a:r>
            <a:r>
              <a:rPr lang="cs-CZ" dirty="0" smtClean="0"/>
              <a:t>myšlenkám socialismu. Tento nový, radikální, směr </a:t>
            </a:r>
            <a:r>
              <a:rPr lang="cs-CZ" dirty="0"/>
              <a:t>se na politické scéně </a:t>
            </a:r>
            <a:r>
              <a:rPr lang="cs-CZ" dirty="0" smtClean="0"/>
              <a:t>objevil </a:t>
            </a:r>
            <a:r>
              <a:rPr lang="cs-CZ" dirty="0"/>
              <a:t>v roce 1877 </a:t>
            </a:r>
            <a:r>
              <a:rPr lang="cs-CZ" dirty="0" smtClean="0"/>
              <a:t>v rámci </a:t>
            </a:r>
            <a:r>
              <a:rPr lang="cs-CZ" dirty="0"/>
              <a:t>soudního procesu proti ukrajinským socialistům </a:t>
            </a:r>
            <a:r>
              <a:rPr lang="cs-CZ" dirty="0" smtClean="0"/>
              <a:t>(jedním z představitelů směru byl Ivan Franko).</a:t>
            </a:r>
          </a:p>
          <a:p>
            <a:r>
              <a:rPr lang="cs-CZ" dirty="0"/>
              <a:t>Tato nepočetná skupinka haličských radikálů měla velký vliv na další směřování ukrajinského hnutí, mj. založili v roce 1890 první ukrajinskou politickou </a:t>
            </a:r>
            <a:r>
              <a:rPr lang="cs-CZ" dirty="0" smtClean="0"/>
              <a:t>stranu, </a:t>
            </a:r>
            <a:r>
              <a:rPr lang="cs-CZ" dirty="0"/>
              <a:t>v jejímž rámci se poprvé objevila myšlenka politické samostatnosti Ukrajiny.</a:t>
            </a:r>
          </a:p>
          <a:p>
            <a:endParaRPr lang="cs-CZ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0350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Bukovina a Zakarpatí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80% západních Ukrajinců žilo v Haliči, 20% v Bukovině a Zakarpatí</a:t>
            </a:r>
            <a:r>
              <a:rPr lang="cs-CZ" dirty="0" smtClean="0"/>
              <a:t>.</a:t>
            </a:r>
          </a:p>
          <a:p>
            <a:r>
              <a:rPr lang="cs-CZ" dirty="0"/>
              <a:t>Bukovina byla v roce 1861 vyhlášena za samostatnou provincii, žilo v ní asi 300 tisíc Rusínů, což byla </a:t>
            </a:r>
            <a:r>
              <a:rPr lang="cs-CZ" dirty="0" smtClean="0"/>
              <a:t>necelá </a:t>
            </a:r>
            <a:r>
              <a:rPr lang="cs-CZ" dirty="0"/>
              <a:t>polovina </a:t>
            </a:r>
            <a:r>
              <a:rPr lang="cs-CZ" dirty="0" smtClean="0"/>
              <a:t>obyvatelstva </a:t>
            </a:r>
            <a:r>
              <a:rPr lang="cs-CZ" dirty="0"/>
              <a:t>(vedle Rumunů, Židů a Němců). Bukovinští rusínští rolníci byli relativně </a:t>
            </a:r>
            <a:r>
              <a:rPr lang="cs-CZ" dirty="0" smtClean="0"/>
              <a:t>nejzámožnější a měli větší možnosti </a:t>
            </a:r>
            <a:r>
              <a:rPr lang="cs-CZ" dirty="0"/>
              <a:t>díky </a:t>
            </a:r>
            <a:r>
              <a:rPr lang="cs-CZ" dirty="0" smtClean="0"/>
              <a:t>tomu, </a:t>
            </a:r>
            <a:r>
              <a:rPr lang="cs-CZ" dirty="0"/>
              <a:t>že rumunští statkáři neměli takový vliv ve Vídni jako Poláci a Uhři</a:t>
            </a:r>
            <a:r>
              <a:rPr lang="cs-CZ" dirty="0" smtClean="0"/>
              <a:t>. </a:t>
            </a:r>
          </a:p>
          <a:p>
            <a:r>
              <a:rPr lang="cs-CZ" dirty="0" smtClean="0"/>
              <a:t>Zakarpatští </a:t>
            </a:r>
            <a:r>
              <a:rPr lang="cs-CZ" dirty="0"/>
              <a:t>Rusíni tvořili 70% </a:t>
            </a:r>
            <a:r>
              <a:rPr lang="cs-CZ" dirty="0" smtClean="0"/>
              <a:t>obyvatelstva oblasti, </a:t>
            </a:r>
            <a:r>
              <a:rPr lang="cs-CZ" dirty="0"/>
              <a:t>ale byli pod tvrdým tlakem uherských pánů, jejich postavení bylo vůbec nejhorší ze všech tří západoukrajinských oblastí. V roce 1848 </a:t>
            </a:r>
            <a:r>
              <a:rPr lang="cs-CZ" dirty="0" smtClean="0"/>
              <a:t>dosáhli </a:t>
            </a:r>
            <a:r>
              <a:rPr lang="cs-CZ" dirty="0"/>
              <a:t>pod vedením Adolfa </a:t>
            </a:r>
            <a:r>
              <a:rPr lang="cs-CZ" dirty="0" err="1"/>
              <a:t>Dobrjanského</a:t>
            </a:r>
            <a:r>
              <a:rPr lang="cs-CZ" dirty="0"/>
              <a:t> a </a:t>
            </a:r>
            <a:r>
              <a:rPr lang="cs-CZ" dirty="0" err="1"/>
              <a:t>Oleksandra</a:t>
            </a:r>
            <a:r>
              <a:rPr lang="cs-CZ" dirty="0"/>
              <a:t> </a:t>
            </a:r>
            <a:r>
              <a:rPr lang="cs-CZ" dirty="0" err="1"/>
              <a:t>Duchnovyče</a:t>
            </a:r>
            <a:r>
              <a:rPr lang="cs-CZ" dirty="0"/>
              <a:t> dílčích </a:t>
            </a:r>
            <a:r>
              <a:rPr lang="cs-CZ" dirty="0" smtClean="0"/>
              <a:t>úspěchů, ale postupně (zvl. </a:t>
            </a:r>
            <a:r>
              <a:rPr lang="cs-CZ" dirty="0"/>
              <a:t>p</a:t>
            </a:r>
            <a:r>
              <a:rPr lang="cs-CZ" dirty="0" smtClean="0"/>
              <a:t>o roce 1867) se prosadila tvrdá maďarizace.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497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272</Words>
  <Application>Microsoft Office PowerPoint</Application>
  <PresentationFormat>Předvádění na obrazovce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Ukrajinské národní hnutí</vt:lpstr>
      <vt:lpstr>Halič po porážce revoluce 1848</vt:lpstr>
      <vt:lpstr>Halič po porážce revoluce 1848</vt:lpstr>
      <vt:lpstr>Konec bachovského absolutismu a důsledky pro Halič</vt:lpstr>
      <vt:lpstr>Nové směry v rusínském hnutí</vt:lpstr>
      <vt:lpstr>Nové směry v rusínském hnutí</vt:lpstr>
      <vt:lpstr>Nové směry v rusínském hnutí</vt:lpstr>
      <vt:lpstr>Nové směry v rusínském hnutí</vt:lpstr>
      <vt:lpstr>Bukovina a Zakarpatí</vt:lpstr>
      <vt:lpstr>Literatura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Ukrajinské národní hnutí</dc:title>
  <dc:creator>Jirka</dc:creator>
  <cp:lastModifiedBy>Jirka</cp:lastModifiedBy>
  <cp:revision>13</cp:revision>
  <dcterms:created xsi:type="dcterms:W3CDTF">2014-04-22T09:08:12Z</dcterms:created>
  <dcterms:modified xsi:type="dcterms:W3CDTF">2015-05-01T12:03:09Z</dcterms:modified>
</cp:coreProperties>
</file>