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79" r:id="rId2"/>
    <p:sldId id="276" r:id="rId3"/>
    <p:sldId id="309" r:id="rId4"/>
    <p:sldId id="310" r:id="rId5"/>
    <p:sldId id="341" r:id="rId6"/>
    <p:sldId id="344" r:id="rId7"/>
    <p:sldId id="345" r:id="rId8"/>
    <p:sldId id="342" r:id="rId9"/>
    <p:sldId id="343" r:id="rId10"/>
    <p:sldId id="346" r:id="rId11"/>
    <p:sldId id="347" r:id="rId12"/>
    <p:sldId id="311" r:id="rId13"/>
    <p:sldId id="348" r:id="rId14"/>
    <p:sldId id="376" r:id="rId15"/>
    <p:sldId id="312" r:id="rId16"/>
    <p:sldId id="349" r:id="rId17"/>
    <p:sldId id="351" r:id="rId18"/>
    <p:sldId id="350" r:id="rId19"/>
    <p:sldId id="381" r:id="rId20"/>
    <p:sldId id="382" r:id="rId21"/>
    <p:sldId id="313" r:id="rId22"/>
    <p:sldId id="361" r:id="rId23"/>
    <p:sldId id="358" r:id="rId24"/>
    <p:sldId id="359" r:id="rId25"/>
    <p:sldId id="377" r:id="rId26"/>
    <p:sldId id="353" r:id="rId27"/>
    <p:sldId id="314" r:id="rId28"/>
    <p:sldId id="362" r:id="rId29"/>
    <p:sldId id="316" r:id="rId30"/>
    <p:sldId id="352" r:id="rId31"/>
    <p:sldId id="364" r:id="rId32"/>
    <p:sldId id="366" r:id="rId33"/>
    <p:sldId id="365" r:id="rId34"/>
    <p:sldId id="383" r:id="rId35"/>
    <p:sldId id="354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84" r:id="rId44"/>
    <p:sldId id="327" r:id="rId45"/>
    <p:sldId id="356" r:id="rId46"/>
    <p:sldId id="326" r:id="rId47"/>
    <p:sldId id="328" r:id="rId48"/>
    <p:sldId id="329" r:id="rId49"/>
    <p:sldId id="330" r:id="rId50"/>
    <p:sldId id="331" r:id="rId51"/>
    <p:sldId id="335" r:id="rId52"/>
    <p:sldId id="336" r:id="rId53"/>
    <p:sldId id="332" r:id="rId54"/>
    <p:sldId id="333" r:id="rId55"/>
    <p:sldId id="334" r:id="rId56"/>
    <p:sldId id="357" r:id="rId57"/>
    <p:sldId id="367" r:id="rId58"/>
    <p:sldId id="337" r:id="rId59"/>
    <p:sldId id="338" r:id="rId60"/>
    <p:sldId id="369" r:id="rId61"/>
    <p:sldId id="363" r:id="rId62"/>
    <p:sldId id="378" r:id="rId63"/>
    <p:sldId id="370" r:id="rId64"/>
    <p:sldId id="368" r:id="rId65"/>
    <p:sldId id="371" r:id="rId66"/>
    <p:sldId id="373" r:id="rId67"/>
    <p:sldId id="372" r:id="rId68"/>
    <p:sldId id="374" r:id="rId69"/>
    <p:sldId id="339" r:id="rId70"/>
    <p:sldId id="375" r:id="rId71"/>
    <p:sldId id="380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FFCC66"/>
    <a:srgbClr val="363080"/>
    <a:srgbClr val="5850A5"/>
    <a:srgbClr val="342F61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7" autoAdjust="0"/>
  </p:normalViewPr>
  <p:slideViewPr>
    <p:cSldViewPr>
      <p:cViewPr>
        <p:scale>
          <a:sx n="107" d="100"/>
          <a:sy n="107" d="100"/>
        </p:scale>
        <p:origin x="-173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80819A-0C90-4C30-822A-4F6C3962C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372094-D25C-41E8-A80B-50018D3D89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8"/>
          <p:cNvSpPr txBox="1">
            <a:spLocks noChangeArrowheads="1"/>
          </p:cNvSpPr>
          <p:nvPr userDrawn="1"/>
        </p:nvSpPr>
        <p:spPr bwMode="auto">
          <a:xfrm>
            <a:off x="611188" y="692150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Kurz pro studenty oboru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Informační studia a knihovnictví</a:t>
            </a:r>
          </a:p>
        </p:txBody>
      </p:sp>
      <p:sp>
        <p:nvSpPr>
          <p:cNvPr id="5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6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7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2000" b="1"/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cs-CZ" noProof="0" smtClean="0"/>
              <a:t>Pokusný text</a:t>
            </a:r>
            <a:endParaRPr lang="en-US" noProof="0" smtClean="0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FB5F-9BAA-401E-BA24-46ADE940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512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EE73-5068-48A8-9ABA-2DF0997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99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A1BA-AB63-4282-9ECC-567A6261C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48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201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78363" y="4079875"/>
            <a:ext cx="4070350" cy="20129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57EC-28E4-4A71-8440-9A70110F5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895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91513" cy="41767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F9D3-0D4A-46CE-A437-6D2349170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699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2011-A4C5-4F85-B8DA-091BDC59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978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321A-E27E-40F2-AB0F-0A29AD2A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56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A032-2AA0-487C-BAE5-122197578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904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CD8C7-7E5E-4C98-98B1-23675538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039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A54F7-21A9-43FA-B986-225F49EF2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855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BD3B-290E-403B-9221-AB8F6F604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135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1F3B-0935-4932-8AEA-11881851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8206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819D-CFE2-44DA-97D0-95108D21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713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2147483647 w 5778"/>
              <a:gd name="T1" fmla="*/ 1015624530 h 417"/>
              <a:gd name="T2" fmla="*/ 10080626 w 5778"/>
              <a:gd name="T3" fmla="*/ 1050906744 h 417"/>
              <a:gd name="T4" fmla="*/ 0 w 5778"/>
              <a:gd name="T5" fmla="*/ 60483796 h 417"/>
              <a:gd name="T6" fmla="*/ 2147483647 w 5778"/>
              <a:gd name="T7" fmla="*/ 685483018 h 417"/>
              <a:gd name="T8" fmla="*/ 2147483647 w 5778"/>
              <a:gd name="T9" fmla="*/ 229335186 h 417"/>
              <a:gd name="T10" fmla="*/ 2147483647 w 5778"/>
              <a:gd name="T11" fmla="*/ 1015624530 h 4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9FBFCA-C187-487B-9AC7-A30FEC9C1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039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40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037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38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035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1036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82675" indent="-3698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hotosbank.com/" TargetMode="External"/><Relationship Id="rId7" Type="http://schemas.openxmlformats.org/officeDocument/2006/relationships/hyperlink" Target="http://www.profimedia.cz/" TargetMode="External"/><Relationship Id="rId2" Type="http://schemas.openxmlformats.org/officeDocument/2006/relationships/hyperlink" Target="http://www.sxc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xmac.cz/" TargetMode="External"/><Relationship Id="rId5" Type="http://schemas.openxmlformats.org/officeDocument/2006/relationships/hyperlink" Target="http://www.istockphoto.com/" TargetMode="External"/><Relationship Id="rId4" Type="http://schemas.openxmlformats.org/officeDocument/2006/relationships/hyperlink" Target="http://www.everystockphot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uevertigo.com.a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mov.com/colour/schemes.l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archiv/barvy-zakladni.html" TargetMode="External"/><Relationship Id="rId2" Type="http://schemas.openxmlformats.org/officeDocument/2006/relationships/hyperlink" Target="http://www.webtvorba.cz/css/barv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kpsatweb.cz/archiv/barvy-bezpecn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ov.com/colour" TargetMode="External"/><Relationship Id="rId2" Type="http://schemas.openxmlformats.org/officeDocument/2006/relationships/hyperlink" Target="http://www.wellstyled.com/tools/colorscheme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lortools.net/" TargetMode="External"/><Relationship Id="rId4" Type="http://schemas.openxmlformats.org/officeDocument/2006/relationships/hyperlink" Target="http://www.colormatch5k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urlovers.com/" TargetMode="External"/><Relationship Id="rId2" Type="http://schemas.openxmlformats.org/officeDocument/2006/relationships/hyperlink" Target="http://colorfilter.wicklin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lor_blindnes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websitetemplates.com/" TargetMode="External"/><Relationship Id="rId7" Type="http://schemas.openxmlformats.org/officeDocument/2006/relationships/hyperlink" Target="http://www.fwpthemes.com/" TargetMode="External"/><Relationship Id="rId2" Type="http://schemas.openxmlformats.org/officeDocument/2006/relationships/hyperlink" Target="http://www.templatesb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shingmagazine.com/2007/02/14/free-design-templates/" TargetMode="External"/><Relationship Id="rId5" Type="http://schemas.openxmlformats.org/officeDocument/2006/relationships/hyperlink" Target="http://freesitetemplates.com/" TargetMode="External"/><Relationship Id="rId4" Type="http://schemas.openxmlformats.org/officeDocument/2006/relationships/hyperlink" Target="http://www.flashtemplatestore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gnut.com/blog/193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l.cz/" TargetMode="External"/><Relationship Id="rId2" Type="http://schemas.openxmlformats.org/officeDocument/2006/relationships/hyperlink" Target="http://www.nwt.cz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3</a:t>
            </a:r>
            <a:r>
              <a:rPr lang="cs-CZ" sz="2800" b="1" dirty="0" smtClean="0"/>
              <a:t>. </a:t>
            </a:r>
            <a:r>
              <a:rPr lang="cs-CZ" sz="2800" b="1" dirty="0" smtClean="0"/>
              <a:t>Základní principy webdesignu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661025"/>
            <a:ext cx="2159000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11.3.2015</a:t>
            </a:r>
            <a:endParaRPr lang="cs-CZ" sz="1200" dirty="0"/>
          </a:p>
        </p:txBody>
      </p:sp>
      <p:pic>
        <p:nvPicPr>
          <p:cNvPr id="3078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Layouty</a:t>
            </a:r>
            <a:endParaRPr lang="en-US" sz="4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stránek</a:t>
            </a:r>
          </a:p>
        </p:txBody>
      </p:sp>
      <p:sp>
        <p:nvSpPr>
          <p:cNvPr id="24576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194300" cy="4176712"/>
          </a:xfrm>
        </p:spPr>
        <p:txBody>
          <a:bodyPr/>
          <a:lstStyle/>
          <a:p>
            <a:pPr eaLnBrk="1" hangingPunct="1"/>
            <a:r>
              <a:rPr lang="cs-CZ" smtClean="0"/>
              <a:t>jednoduché stránky</a:t>
            </a:r>
          </a:p>
          <a:p>
            <a:pPr eaLnBrk="1" hangingPunct="1"/>
            <a:r>
              <a:rPr lang="cs-CZ" smtClean="0"/>
              <a:t>sloupcový layout</a:t>
            </a:r>
          </a:p>
        </p:txBody>
      </p:sp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6804025" y="4005263"/>
          <a:ext cx="14541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Image" r:id="rId3" imgW="2552381" imgH="3415873" progId="Photoshop.Image.8">
                  <p:embed/>
                </p:oleObj>
              </mc:Choice>
              <mc:Fallback>
                <p:oleObj name="Image" r:id="rId3" imgW="2552381" imgH="341587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05263"/>
                        <a:ext cx="14541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04025" y="4005263"/>
          <a:ext cx="1503363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Image" r:id="rId5" imgW="2552381" imgH="3415873" progId="Photoshop.Image.8">
                  <p:embed/>
                </p:oleObj>
              </mc:Choice>
              <mc:Fallback>
                <p:oleObj name="Image" r:id="rId5" imgW="2552381" imgH="3415873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05263"/>
                        <a:ext cx="1503363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6804025" y="1916113"/>
          <a:ext cx="1466850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Image" r:id="rId7" imgW="2603175" imgH="3466667" progId="Photoshop.Image.8">
                  <p:embed/>
                </p:oleObj>
              </mc:Choice>
              <mc:Fallback>
                <p:oleObj name="Image" r:id="rId7" imgW="2603175" imgH="3466667" progId="Photoshop.Imag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16113"/>
                        <a:ext cx="1466850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916113"/>
          <a:ext cx="14541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Image" r:id="rId9" imgW="2552381" imgH="3415873" progId="Photoshop.Image.8">
                  <p:embed/>
                </p:oleObj>
              </mc:Choice>
              <mc:Fallback>
                <p:oleObj name="Image" r:id="rId9" imgW="2552381" imgH="3415873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16113"/>
                        <a:ext cx="14541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Technologie pro tvorbu layoutů</a:t>
            </a:r>
          </a:p>
        </p:txBody>
      </p:sp>
      <p:sp>
        <p:nvSpPr>
          <p:cNvPr id="143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rámcový layout</a:t>
            </a:r>
          </a:p>
          <a:p>
            <a:pPr eaLnBrk="1" hangingPunct="1"/>
            <a:r>
              <a:rPr lang="cs-CZ" smtClean="0"/>
              <a:t>tabulkový layout</a:t>
            </a:r>
          </a:p>
          <a:p>
            <a:pPr eaLnBrk="1" hangingPunct="1"/>
            <a:r>
              <a:rPr lang="cs-CZ" smtClean="0"/>
              <a:t>na CSS založený layout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Grafika a obrázky</a:t>
            </a:r>
            <a:endParaRPr lang="en-US" sz="4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Správný obrázek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8" name="Picture 5" descr="obrazekza1000s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71378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Grafika na stránce</a:t>
            </a:r>
          </a:p>
        </p:txBody>
      </p:sp>
      <p:sp>
        <p:nvSpPr>
          <p:cNvPr id="1741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velikost grafiky na stránkách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max. 100kB na stránce???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komprimovaná grafika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malé rozlišení (72dpi)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obsah pro různá zařízení (PC, mobil,...)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měla by doplňovat obsah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zjednodušit orientaci na stránkách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- rastrová grafika</a:t>
            </a:r>
          </a:p>
        </p:txBody>
      </p:sp>
      <p:sp>
        <p:nvSpPr>
          <p:cNvPr id="1843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rastrová (bitmapová) grafika</a:t>
            </a:r>
          </a:p>
          <a:p>
            <a:pPr eaLnBrk="1" hangingPunct="1"/>
            <a:r>
              <a:rPr lang="cs-CZ" smtClean="0"/>
              <a:t>zvětšování = snižování kvality, ostrosti</a:t>
            </a:r>
          </a:p>
          <a:p>
            <a:pPr eaLnBrk="1" hangingPunct="1"/>
            <a:r>
              <a:rPr lang="cs-CZ" smtClean="0"/>
              <a:t>grafické formáty</a:t>
            </a:r>
          </a:p>
          <a:p>
            <a:pPr lvl="1" eaLnBrk="1" hangingPunct="1"/>
            <a:r>
              <a:rPr lang="cs-CZ" smtClean="0"/>
              <a:t>JPG, GIF, PNG - kdy je využít?</a:t>
            </a:r>
          </a:p>
          <a:p>
            <a:pPr eaLnBrk="1" hangingPunct="1"/>
            <a:r>
              <a:rPr lang="cs-CZ" smtClean="0"/>
              <a:t>zpracování rastrové grafiky</a:t>
            </a:r>
          </a:p>
          <a:p>
            <a:pPr lvl="1" eaLnBrk="1" hangingPunct="1"/>
            <a:r>
              <a:rPr lang="cs-CZ" smtClean="0"/>
              <a:t>Photoshop - a jeho nástroje pro web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Photoshop – uložit pro web</a:t>
            </a:r>
          </a:p>
        </p:txBody>
      </p:sp>
      <p:graphicFrame>
        <p:nvGraphicFramePr>
          <p:cNvPr id="25293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46125" y="1557338"/>
          <a:ext cx="6858000" cy="820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Image" r:id="rId3" imgW="7669841" imgH="9180952" progId="Photoshop.Image.8">
                  <p:embed/>
                </p:oleObj>
              </mc:Choice>
              <mc:Fallback>
                <p:oleObj name="Image" r:id="rId3" imgW="7669841" imgH="9180952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557338"/>
                        <a:ext cx="6858000" cy="820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138238"/>
          <a:ext cx="7848600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Image" r:id="rId5" imgW="12533333" imgH="8812698" progId="Photoshop.Image.8">
                  <p:embed/>
                </p:oleObj>
              </mc:Choice>
              <mc:Fallback>
                <p:oleObj name="Image" r:id="rId5" imgW="12533333" imgH="8812698" progId="Photoshop.Imag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38238"/>
                        <a:ext cx="7848600" cy="551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- vektorová grafika</a:t>
            </a:r>
          </a:p>
        </p:txBody>
      </p:sp>
      <p:sp>
        <p:nvSpPr>
          <p:cNvPr id="204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vektorová grafika</a:t>
            </a:r>
          </a:p>
          <a:p>
            <a:pPr eaLnBrk="1" hangingPunct="1"/>
            <a:r>
              <a:rPr lang="cs-CZ" smtClean="0"/>
              <a:t>zvětšování = udržování kvality, ostrosti</a:t>
            </a:r>
          </a:p>
          <a:p>
            <a:pPr eaLnBrk="1" hangingPunct="1"/>
            <a:r>
              <a:rPr lang="cs-CZ" smtClean="0"/>
              <a:t>grafické formáty</a:t>
            </a:r>
          </a:p>
          <a:p>
            <a:pPr lvl="1" eaLnBrk="1" hangingPunct="1"/>
            <a:r>
              <a:rPr lang="cs-CZ" smtClean="0"/>
              <a:t>SVG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postupná implementace v prohlížečích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Fotobanky</a:t>
            </a:r>
          </a:p>
        </p:txBody>
      </p:sp>
      <p:sp>
        <p:nvSpPr>
          <p:cNvPr id="256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hlinkClick r:id="rId2"/>
              </a:rPr>
              <a:t>sxc.hu</a:t>
            </a:r>
            <a:r>
              <a:rPr lang="cs-CZ" sz="2800" smtClean="0"/>
              <a:t> - databanka fotografií zdarma</a:t>
            </a:r>
          </a:p>
          <a:p>
            <a:pPr eaLnBrk="1" hangingPunct="1"/>
            <a:r>
              <a:rPr lang="cs-CZ" sz="2800" smtClean="0">
                <a:hlinkClick r:id="rId3"/>
              </a:rPr>
              <a:t>freephotosbank.com</a:t>
            </a:r>
            <a:r>
              <a:rPr lang="cs-CZ" sz="2800" smtClean="0"/>
              <a:t> - zdarma</a:t>
            </a:r>
          </a:p>
          <a:p>
            <a:pPr eaLnBrk="1" hangingPunct="1"/>
            <a:r>
              <a:rPr lang="cs-CZ" sz="2800" smtClean="0">
                <a:hlinkClick r:id="rId4"/>
              </a:rPr>
              <a:t>everystockphoto.com</a:t>
            </a:r>
            <a:r>
              <a:rPr lang="cs-CZ" sz="2800" smtClean="0"/>
              <a:t> - zdarma</a:t>
            </a:r>
          </a:p>
          <a:p>
            <a:pPr eaLnBrk="1" hangingPunct="1"/>
            <a:r>
              <a:rPr lang="cs-CZ" sz="2800" smtClean="0">
                <a:hlinkClick r:id="rId5"/>
              </a:rPr>
              <a:t>istockphoto.com</a:t>
            </a:r>
            <a:r>
              <a:rPr lang="cs-CZ" sz="2800" smtClean="0"/>
              <a:t> – komerční</a:t>
            </a:r>
          </a:p>
          <a:p>
            <a:pPr eaLnBrk="1" hangingPunct="1"/>
            <a:r>
              <a:rPr lang="cs-CZ" sz="2800" smtClean="0">
                <a:hlinkClick r:id="rId6"/>
              </a:rPr>
              <a:t>pixmac.cz</a:t>
            </a:r>
            <a:r>
              <a:rPr lang="cs-CZ" sz="2800" smtClean="0"/>
              <a:t> – komerční</a:t>
            </a:r>
          </a:p>
          <a:p>
            <a:pPr eaLnBrk="1" hangingPunct="1"/>
            <a:r>
              <a:rPr lang="cs-CZ" sz="2800" smtClean="0">
                <a:hlinkClick r:id="rId7"/>
              </a:rPr>
              <a:t>Profimédia</a:t>
            </a:r>
            <a:r>
              <a:rPr lang="cs-CZ" sz="2800" smtClean="0"/>
              <a:t> - komerční</a:t>
            </a:r>
          </a:p>
        </p:txBody>
      </p:sp>
    </p:spTree>
    <p:extLst>
      <p:ext uri="{BB962C8B-B14F-4D97-AF65-F5344CB8AC3E}">
        <p14:creationId xmlns:p14="http://schemas.microsoft.com/office/powerpoint/2010/main" val="211496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40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  <a:p>
            <a:pPr eaLnBrk="1" hangingPunct="1"/>
            <a:r>
              <a:rPr lang="cs-CZ" smtClean="0"/>
              <a:t>Grafika, obrázky, barvy, nástroje</a:t>
            </a:r>
          </a:p>
          <a:p>
            <a:pPr eaLnBrk="1" hangingPunct="1"/>
            <a:r>
              <a:rPr lang="cs-CZ" smtClean="0"/>
              <a:t>Písmo, odkazy</a:t>
            </a:r>
          </a:p>
          <a:p>
            <a:pPr eaLnBrk="1" hangingPunct="1"/>
            <a:r>
              <a:rPr lang="cs-CZ" smtClean="0"/>
              <a:t>Tabulky</a:t>
            </a:r>
          </a:p>
          <a:p>
            <a:pPr eaLnBrk="1" hangingPunct="1"/>
            <a:r>
              <a:rPr lang="cs-CZ" smtClean="0"/>
              <a:t>Formuláře, seznamy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Rozcestník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Blue </a:t>
            </a:r>
            <a:r>
              <a:rPr lang="cs-CZ" dirty="0" err="1" smtClean="0">
                <a:hlinkClick r:id="rId2"/>
              </a:rPr>
              <a:t>Vertigo</a:t>
            </a:r>
            <a:r>
              <a:rPr lang="cs-CZ" dirty="0" smtClean="0"/>
              <a:t> - odkazy na fotogalerie, šablony, textury, kliparty,…</a:t>
            </a:r>
          </a:p>
        </p:txBody>
      </p:sp>
    </p:spTree>
    <p:extLst>
      <p:ext uri="{BB962C8B-B14F-4D97-AF65-F5344CB8AC3E}">
        <p14:creationId xmlns:p14="http://schemas.microsoft.com/office/powerpoint/2010/main" val="691308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Barvy</a:t>
            </a: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2800" smtClean="0"/>
              <a:t>max. 5 barev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 jen 1 hlavní (RGB)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správné sladění barev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dostatečný kontrast pozadí a písma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větší plochy = méně výrazné barvy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méně výrazné barvy textu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smtClean="0"/>
              <a:t>barevné </a:t>
            </a:r>
            <a:r>
              <a:rPr lang="cs-CZ" sz="2800" b="1" smtClean="0">
                <a:solidFill>
                  <a:srgbClr val="FF0000"/>
                </a:solidFill>
              </a:rPr>
              <a:t>zdůraznění</a:t>
            </a:r>
            <a:r>
              <a:rPr lang="cs-CZ" sz="2800" smtClean="0"/>
              <a:t> důležitých výrazů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Funkce barev</a:t>
            </a:r>
          </a:p>
        </p:txBody>
      </p:sp>
      <p:sp>
        <p:nvSpPr>
          <p:cNvPr id="225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navození nálady</a:t>
            </a:r>
          </a:p>
          <a:p>
            <a:pPr eaLnBrk="1" hangingPunct="1"/>
            <a:r>
              <a:rPr lang="cs-CZ" smtClean="0"/>
              <a:t>posílení identity stránek a firmy</a:t>
            </a:r>
          </a:p>
          <a:p>
            <a:pPr eaLnBrk="1" hangingPunct="1"/>
            <a:r>
              <a:rPr lang="cs-CZ" smtClean="0"/>
              <a:t>zvýraznění struktury a navigace</a:t>
            </a:r>
          </a:p>
          <a:p>
            <a:pPr lvl="1" eaLnBrk="1" hangingPunct="1"/>
            <a:r>
              <a:rPr lang="cs-CZ" smtClean="0"/>
              <a:t>zvyšování použitelnosti</a:t>
            </a:r>
          </a:p>
          <a:p>
            <a:pPr eaLnBrk="1" hangingPunct="1"/>
            <a:r>
              <a:rPr lang="cs-CZ" smtClean="0"/>
              <a:t>navedení na důležité info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Barevná schémata</a:t>
            </a:r>
          </a:p>
        </p:txBody>
      </p:sp>
      <p:sp>
        <p:nvSpPr>
          <p:cNvPr id="235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monochromatické schéma</a:t>
            </a:r>
          </a:p>
          <a:p>
            <a:pPr eaLnBrk="1" hangingPunct="1"/>
            <a:r>
              <a:rPr lang="cs-CZ" sz="2800" smtClean="0"/>
              <a:t>analogické schéma</a:t>
            </a:r>
          </a:p>
          <a:p>
            <a:pPr eaLnBrk="1" hangingPunct="1"/>
            <a:r>
              <a:rPr lang="cs-CZ" sz="2800" smtClean="0"/>
              <a:t>komplementární schéma</a:t>
            </a:r>
          </a:p>
          <a:p>
            <a:pPr eaLnBrk="1" hangingPunct="1"/>
            <a:r>
              <a:rPr lang="cs-CZ" sz="2800" smtClean="0"/>
              <a:t>saturační schéma</a:t>
            </a:r>
          </a:p>
          <a:p>
            <a:pPr eaLnBrk="1" hangingPunct="1"/>
            <a:r>
              <a:rPr lang="cs-CZ" sz="2800" smtClean="0"/>
              <a:t>triad schéma</a:t>
            </a:r>
          </a:p>
          <a:p>
            <a:pPr eaLnBrk="1" hangingPunct="1">
              <a:spcBef>
                <a:spcPct val="80000"/>
              </a:spcBef>
              <a:buFont typeface="Wingdings" pitchFamily="2" charset="2"/>
              <a:buNone/>
            </a:pPr>
            <a:r>
              <a:rPr lang="cs-CZ" sz="2400" smtClean="0">
                <a:hlinkClick r:id="rId2"/>
              </a:rPr>
              <a:t>http://www.limov.com/colour/schemes.lml</a:t>
            </a:r>
            <a:endParaRPr lang="cs-CZ" sz="2400" smtClean="0"/>
          </a:p>
          <a:p>
            <a:pPr eaLnBrk="1" hangingPunct="1">
              <a:spcBef>
                <a:spcPct val="80000"/>
              </a:spcBef>
              <a:buFont typeface="Wingdings" pitchFamily="2" charset="2"/>
              <a:buNone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Barevné spekrum</a:t>
            </a:r>
          </a:p>
        </p:txBody>
      </p:sp>
      <p:graphicFrame>
        <p:nvGraphicFramePr>
          <p:cNvPr id="24579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2411413" y="2060575"/>
          <a:ext cx="3960812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Image" r:id="rId3" imgW="3441270" imgH="3263492" progId="Photoshop.Image.7">
                  <p:embed/>
                </p:oleObj>
              </mc:Choice>
              <mc:Fallback>
                <p:oleObj name="Image" r:id="rId3" imgW="3441270" imgH="3263492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060575"/>
                        <a:ext cx="3960812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Čitelnost textu - ukázka</a:t>
            </a:r>
          </a:p>
        </p:txBody>
      </p:sp>
      <p:pic>
        <p:nvPicPr>
          <p:cNvPr id="25603" name="Picture 4" descr="ukazka-kont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7062787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znamenají barvy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modrá = klid, uvolnění, relaxace, chlad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červená = energie, emoce, láska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zelená = růst, nový začátek, uklidňuje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žlutá = veselá, komunikativní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oranžová = optimismus, radost ze života, veselí, odvaha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barev</a:t>
            </a:r>
          </a:p>
        </p:txBody>
      </p:sp>
      <p:sp>
        <p:nvSpPr>
          <p:cNvPr id="276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hexadecimální</a:t>
            </a:r>
          </a:p>
          <a:p>
            <a:pPr lvl="1" eaLnBrk="1" hangingPunct="1"/>
            <a:r>
              <a:rPr lang="en-US" smtClean="0"/>
              <a:t>#ffffff</a:t>
            </a:r>
            <a:r>
              <a:rPr lang="cs-CZ" smtClean="0"/>
              <a:t> nebo </a:t>
            </a:r>
            <a:r>
              <a:rPr lang="en-US" smtClean="0"/>
              <a:t>#fff, #</a:t>
            </a:r>
            <a:r>
              <a:rPr lang="cs-CZ" smtClean="0"/>
              <a:t>000000</a:t>
            </a:r>
            <a:r>
              <a:rPr lang="en-US" smtClean="0"/>
              <a:t> </a:t>
            </a:r>
            <a:r>
              <a:rPr lang="cs-CZ" smtClean="0"/>
              <a:t>nebo </a:t>
            </a:r>
            <a:r>
              <a:rPr lang="en-US" smtClean="0"/>
              <a:t>#</a:t>
            </a:r>
            <a:r>
              <a:rPr lang="cs-CZ" smtClean="0"/>
              <a:t>000 </a:t>
            </a:r>
          </a:p>
          <a:p>
            <a:pPr eaLnBrk="1" hangingPunct="1"/>
            <a:r>
              <a:rPr lang="cs-CZ" smtClean="0"/>
              <a:t>procentuální</a:t>
            </a:r>
          </a:p>
          <a:p>
            <a:pPr lvl="1" eaLnBrk="1" hangingPunct="1"/>
            <a:r>
              <a:rPr lang="cs-CZ" smtClean="0"/>
              <a:t>rgb</a:t>
            </a:r>
            <a:r>
              <a:rPr lang="en-US" smtClean="0"/>
              <a:t>(</a:t>
            </a:r>
            <a:r>
              <a:rPr lang="cs-CZ" smtClean="0"/>
              <a:t>100</a:t>
            </a:r>
            <a:r>
              <a:rPr lang="en-US" smtClean="0"/>
              <a:t>%,</a:t>
            </a:r>
            <a:r>
              <a:rPr lang="cs-CZ" smtClean="0"/>
              <a:t>100</a:t>
            </a:r>
            <a:r>
              <a:rPr lang="en-US" smtClean="0"/>
              <a:t>%,</a:t>
            </a:r>
            <a:r>
              <a:rPr lang="cs-CZ" smtClean="0"/>
              <a:t>100</a:t>
            </a:r>
            <a:r>
              <a:rPr lang="en-US" smtClean="0"/>
              <a:t>%)</a:t>
            </a:r>
            <a:endParaRPr lang="cs-CZ" smtClean="0"/>
          </a:p>
          <a:p>
            <a:pPr eaLnBrk="1" hangingPunct="1"/>
            <a:r>
              <a:rPr lang="cs-CZ" smtClean="0"/>
              <a:t>desítkový</a:t>
            </a:r>
            <a:endParaRPr lang="en-US" smtClean="0"/>
          </a:p>
          <a:p>
            <a:pPr lvl="1" eaLnBrk="1" hangingPunct="1"/>
            <a:r>
              <a:rPr lang="cs-CZ" smtClean="0"/>
              <a:t>rgb</a:t>
            </a:r>
            <a:r>
              <a:rPr lang="en-US" smtClean="0"/>
              <a:t>(</a:t>
            </a:r>
            <a:r>
              <a:rPr lang="cs-CZ" smtClean="0"/>
              <a:t>100</a:t>
            </a:r>
            <a:r>
              <a:rPr lang="en-US" smtClean="0"/>
              <a:t>,</a:t>
            </a:r>
            <a:r>
              <a:rPr lang="cs-CZ" smtClean="0"/>
              <a:t>100</a:t>
            </a:r>
            <a:r>
              <a:rPr lang="en-US" smtClean="0"/>
              <a:t>,</a:t>
            </a:r>
            <a:r>
              <a:rPr lang="cs-CZ" smtClean="0"/>
              <a:t>100</a:t>
            </a:r>
            <a:r>
              <a:rPr lang="en-US" smtClean="0"/>
              <a:t>)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Skupin</a:t>
            </a:r>
            <a:r>
              <a:rPr lang="cs-CZ" smtClean="0"/>
              <a:t>y barev</a:t>
            </a:r>
          </a:p>
        </p:txBody>
      </p:sp>
      <p:sp>
        <p:nvSpPr>
          <p:cNvPr id="2867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(16 barev)</a:t>
            </a:r>
          </a:p>
          <a:p>
            <a:pPr eaLnBrk="1" hangingPunct="1"/>
            <a:r>
              <a:rPr lang="cs-CZ" smtClean="0"/>
              <a:t>pojmenované (128 barev)</a:t>
            </a:r>
          </a:p>
          <a:p>
            <a:pPr eaLnBrk="1" hangingPunct="1"/>
            <a:r>
              <a:rPr lang="cs-CZ" smtClean="0"/>
              <a:t>bezpečné (216 barev + 16 stupňů šedi)</a:t>
            </a:r>
          </a:p>
          <a:p>
            <a:pPr eaLnBrk="1" hangingPunct="1"/>
            <a:r>
              <a:rPr lang="cs-CZ" smtClean="0"/>
              <a:t>systémové (28 barev)</a:t>
            </a:r>
          </a:p>
          <a:p>
            <a:pPr eaLnBrk="1" hangingPunct="1"/>
            <a:r>
              <a:rPr lang="cs-CZ" smtClean="0"/>
              <a:t>ostatní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barev</a:t>
            </a:r>
          </a:p>
        </p:txBody>
      </p:sp>
      <p:sp>
        <p:nvSpPr>
          <p:cNvPr id="296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zápis pojmenovaných barev</a:t>
            </a:r>
            <a:endParaRPr lang="en-US" smtClean="0"/>
          </a:p>
          <a:p>
            <a:pPr lvl="1" eaLnBrk="1" hangingPunct="1"/>
            <a:r>
              <a:rPr lang="cs-CZ" smtClean="0"/>
              <a:t>red, green, yellow, blue, darkblue, maroon, navy, brown, black, white,…</a:t>
            </a:r>
          </a:p>
          <a:p>
            <a:pPr lvl="1" eaLnBrk="1" hangingPunct="1"/>
            <a:r>
              <a:rPr lang="cs-CZ" smtClean="0"/>
              <a:t>celkem 128 barev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Domovská stránka</a:t>
            </a:r>
            <a:endParaRPr lang="en-US" sz="4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Skupiny barev - přehledy</a:t>
            </a:r>
          </a:p>
        </p:txBody>
      </p:sp>
      <p:sp>
        <p:nvSpPr>
          <p:cNvPr id="3072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hlinkClick r:id="rId2"/>
              </a:rPr>
              <a:t>http://www.webtvorba.cz/css/barvy.html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3"/>
              </a:rPr>
              <a:t>http://www.jakpsatweb.cz/archiv/barvy-zakladni.html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4"/>
              </a:rPr>
              <a:t>http://www.jakpsatweb.cz/archiv/barvy-bezpecne.html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míchání barev</a:t>
            </a:r>
          </a:p>
        </p:txBody>
      </p:sp>
      <p:sp>
        <p:nvSpPr>
          <p:cNvPr id="317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Generátor barevných schémat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3"/>
              </a:rPr>
              <a:t>Colour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Selector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4"/>
              </a:rPr>
              <a:t>ColorMatch</a:t>
            </a:r>
            <a:r>
              <a:rPr lang="cs-CZ" dirty="0" smtClean="0">
                <a:hlinkClick r:id="rId4"/>
              </a:rPr>
              <a:t> 5K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5"/>
              </a:rPr>
              <a:t>Colortools.net</a:t>
            </a:r>
            <a:r>
              <a:rPr lang="cs-CZ" dirty="0" smtClean="0"/>
              <a:t> – sada nástrojů pro práci s barvami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míchání barev</a:t>
            </a:r>
          </a:p>
        </p:txBody>
      </p:sp>
      <p:sp>
        <p:nvSpPr>
          <p:cNvPr id="327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Colorblind</a:t>
            </a:r>
            <a:r>
              <a:rPr lang="cs-CZ" dirty="0" smtClean="0">
                <a:hlinkClick r:id="rId2"/>
              </a:rPr>
              <a:t> Web </a:t>
            </a:r>
            <a:r>
              <a:rPr lang="cs-CZ" dirty="0" err="1" smtClean="0">
                <a:hlinkClick r:id="rId2"/>
              </a:rPr>
              <a:t>Page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Filter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3"/>
              </a:rPr>
              <a:t>ColourLovers.com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Některá zraková postižení</a:t>
            </a:r>
          </a:p>
        </p:txBody>
      </p:sp>
      <p:sp>
        <p:nvSpPr>
          <p:cNvPr id="337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dichromacy</a:t>
            </a:r>
            <a:r>
              <a:rPr lang="cs-CZ" sz="2800" dirty="0" smtClean="0"/>
              <a:t> = neschopnost vidět jednu barvu z RGB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protanopia</a:t>
            </a:r>
            <a:r>
              <a:rPr lang="cs-CZ" sz="2800" dirty="0" smtClean="0"/>
              <a:t> = neschopnost vidět červenou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tritanopia</a:t>
            </a:r>
            <a:r>
              <a:rPr lang="cs-CZ" sz="2800" dirty="0" smtClean="0"/>
              <a:t> = neschopnost vidět modrou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deuteranopia</a:t>
            </a:r>
            <a:r>
              <a:rPr lang="cs-CZ" sz="2800" dirty="0" smtClean="0"/>
              <a:t> = neschopnost vidět zelenou</a:t>
            </a:r>
          </a:p>
          <a:p>
            <a:pPr eaLnBrk="1" hangingPunct="1">
              <a:lnSpc>
                <a:spcPct val="100000"/>
              </a:lnSpc>
            </a:pPr>
            <a:r>
              <a:rPr lang="cs-CZ" sz="2800" dirty="0" err="1" smtClean="0"/>
              <a:t>color</a:t>
            </a:r>
            <a:r>
              <a:rPr lang="cs-CZ" sz="2800" dirty="0" smtClean="0"/>
              <a:t> </a:t>
            </a:r>
            <a:r>
              <a:rPr lang="cs-CZ" sz="2800" dirty="0" err="1" smtClean="0"/>
              <a:t>blindness</a:t>
            </a:r>
            <a:r>
              <a:rPr lang="cs-CZ" sz="2800" dirty="0" smtClean="0"/>
              <a:t> (</a:t>
            </a:r>
            <a:r>
              <a:rPr lang="cs-CZ" sz="2800" dirty="0" err="1" smtClean="0"/>
              <a:t>monochromacy</a:t>
            </a:r>
            <a:r>
              <a:rPr lang="cs-CZ" sz="2800" dirty="0" smtClean="0"/>
              <a:t>) = barvoslepost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0" y="5734050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cs-CZ" sz="2800">
                <a:hlinkClick r:id="rId2"/>
              </a:rPr>
              <a:t>http://en.wikipedia.org/wiki/Color_blindness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Templates</a:t>
            </a:r>
          </a:p>
        </p:txBody>
      </p:sp>
      <p:sp>
        <p:nvSpPr>
          <p:cNvPr id="2457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2"/>
              </a:rPr>
              <a:t>http://www.templatesbox.com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3"/>
              </a:rPr>
              <a:t>http://www.freewebsitetemplates.com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4"/>
              </a:rPr>
              <a:t>http://www.flashtemplatestore.com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5"/>
              </a:rPr>
              <a:t>http://freesitetemplates.com</a:t>
            </a:r>
            <a:endParaRPr lang="cs-CZ" sz="2800" dirty="0" smtClean="0"/>
          </a:p>
          <a:p>
            <a:pPr eaLnBrk="1" hangingPunct="1">
              <a:lnSpc>
                <a:spcPct val="110000"/>
              </a:lnSpc>
            </a:pPr>
            <a:r>
              <a:rPr lang="cs-CZ" sz="2800" dirty="0" smtClean="0">
                <a:hlinkClick r:id="rId6"/>
              </a:rPr>
              <a:t>Free HTML+CSS Web </a:t>
            </a:r>
            <a:r>
              <a:rPr lang="cs-CZ" sz="2800" dirty="0" err="1" smtClean="0">
                <a:hlinkClick r:id="rId6"/>
              </a:rPr>
              <a:t>Templates</a:t>
            </a:r>
            <a:r>
              <a:rPr lang="cs-CZ" sz="2800" dirty="0" smtClean="0"/>
              <a:t> (</a:t>
            </a:r>
            <a:r>
              <a:rPr lang="cs-CZ" sz="2800" dirty="0" err="1" smtClean="0"/>
              <a:t>Smashing</a:t>
            </a:r>
            <a:r>
              <a:rPr lang="cs-CZ" sz="2800" dirty="0" smtClean="0"/>
              <a:t> </a:t>
            </a:r>
            <a:r>
              <a:rPr lang="cs-CZ" sz="2800" dirty="0" err="1" smtClean="0"/>
              <a:t>Magazine</a:t>
            </a:r>
            <a:r>
              <a:rPr lang="cs-CZ" sz="2800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sz="2800" dirty="0">
                <a:hlinkClick r:id="rId7"/>
              </a:rPr>
              <a:t>http://www.fwpthemes.com/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54016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Písmo</a:t>
            </a:r>
            <a:endParaRPr lang="en-US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58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výrazně zasahuje do grafického návrhu</a:t>
            </a:r>
          </a:p>
          <a:p>
            <a:pPr eaLnBrk="1" hangingPunct="1"/>
            <a:r>
              <a:rPr lang="cs-CZ" dirty="0" smtClean="0"/>
              <a:t>definice pomocí CSS</a:t>
            </a:r>
          </a:p>
          <a:p>
            <a:pPr eaLnBrk="1" hangingPunct="1"/>
            <a:r>
              <a:rPr lang="cs-CZ" dirty="0" smtClean="0"/>
              <a:t>volba vhodného druhu písma</a:t>
            </a:r>
          </a:p>
          <a:p>
            <a:pPr lvl="1" eaLnBrk="1" hangingPunct="1"/>
            <a:r>
              <a:rPr lang="cs-CZ" dirty="0" smtClean="0"/>
              <a:t>neproporcionální písmo</a:t>
            </a:r>
          </a:p>
          <a:p>
            <a:pPr lvl="1" eaLnBrk="1" hangingPunct="1"/>
            <a:r>
              <a:rPr lang="cs-CZ" dirty="0" err="1" smtClean="0"/>
              <a:t>Arial</a:t>
            </a:r>
            <a:r>
              <a:rPr lang="cs-CZ" dirty="0" smtClean="0"/>
              <a:t>, </a:t>
            </a:r>
            <a:r>
              <a:rPr lang="cs-CZ" dirty="0" err="1" smtClean="0"/>
              <a:t>Verdana</a:t>
            </a:r>
            <a:r>
              <a:rPr lang="cs-CZ" dirty="0" smtClean="0"/>
              <a:t>, </a:t>
            </a:r>
            <a:r>
              <a:rPr lang="cs-CZ" dirty="0" err="1" smtClean="0"/>
              <a:t>Helvetica</a:t>
            </a:r>
            <a:r>
              <a:rPr lang="cs-CZ" dirty="0" smtClean="0"/>
              <a:t> (UNIX)</a:t>
            </a:r>
          </a:p>
          <a:p>
            <a:pPr eaLnBrk="1" hangingPunct="1"/>
            <a:r>
              <a:rPr lang="cs-CZ" dirty="0" smtClean="0"/>
              <a:t>nepoužívat nestandardní fonty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68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velikost písma</a:t>
            </a:r>
          </a:p>
          <a:p>
            <a:pPr lvl="1" eaLnBrk="1" hangingPunct="1"/>
            <a:r>
              <a:rPr lang="cs-CZ" smtClean="0"/>
              <a:t>absolutní jednotky (px, pt, in, pc, cm,…)</a:t>
            </a:r>
          </a:p>
          <a:p>
            <a:pPr lvl="1" eaLnBrk="1" hangingPunct="1"/>
            <a:r>
              <a:rPr lang="cs-CZ" smtClean="0"/>
              <a:t>relativní jednotky (procenta, em, ex, xx-small, x-small, small, medium, large, x-large, xx-large, smaller, larger)</a:t>
            </a:r>
          </a:p>
          <a:p>
            <a:pPr eaLnBrk="1" hangingPunct="1"/>
            <a:r>
              <a:rPr lang="cs-CZ" smtClean="0"/>
              <a:t>řádkování (pomáhá čitelnosti textu)</a:t>
            </a:r>
          </a:p>
          <a:p>
            <a:pPr lvl="1" eaLnBrk="1" hangingPunct="1"/>
            <a:r>
              <a:rPr lang="cs-CZ" smtClean="0"/>
              <a:t>line-height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Písmo</a:t>
            </a:r>
          </a:p>
        </p:txBody>
      </p:sp>
      <p:sp>
        <p:nvSpPr>
          <p:cNvPr id="3789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zvýraznění textu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nepoužívat </a:t>
            </a:r>
            <a:r>
              <a:rPr lang="en-US" smtClean="0"/>
              <a:t>&lt;b&gt;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&lt;strong&gt;, &lt;em&gt;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</a:t>
            </a:r>
            <a:r>
              <a:rPr lang="cs-CZ" smtClean="0"/>
              <a:t>y</a:t>
            </a:r>
            <a:r>
              <a:rPr lang="en-US" smtClean="0"/>
              <a:t>l l</a:t>
            </a:r>
            <a:r>
              <a:rPr lang="cs-CZ" smtClean="0"/>
              <a:t>z</a:t>
            </a:r>
            <a:r>
              <a:rPr lang="en-US" smtClean="0"/>
              <a:t>e m</a:t>
            </a:r>
            <a:r>
              <a:rPr lang="cs-CZ" smtClean="0"/>
              <a:t>ě</a:t>
            </a:r>
            <a:r>
              <a:rPr lang="en-US" smtClean="0"/>
              <a:t>nit p</a:t>
            </a:r>
            <a:r>
              <a:rPr lang="cs-CZ" smtClean="0"/>
              <a:t>ř</a:t>
            </a:r>
            <a:r>
              <a:rPr lang="en-US" smtClean="0"/>
              <a:t>es CSS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text nepodtrháváme (odkazy)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zarovnávání textu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souvislý text - justify, jinak left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Nadpisy</a:t>
            </a:r>
          </a:p>
        </p:txBody>
      </p:sp>
      <p:sp>
        <p:nvSpPr>
          <p:cNvPr id="3891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definujeme tagy </a:t>
            </a:r>
            <a:r>
              <a:rPr lang="en-US" smtClean="0"/>
              <a:t>&lt;</a:t>
            </a:r>
            <a:r>
              <a:rPr lang="cs-CZ" smtClean="0"/>
              <a:t>h1</a:t>
            </a:r>
            <a:r>
              <a:rPr lang="en-US" smtClean="0"/>
              <a:t>&gt;</a:t>
            </a:r>
            <a:r>
              <a:rPr lang="cs-CZ" smtClean="0"/>
              <a:t>-</a:t>
            </a:r>
            <a:r>
              <a:rPr lang="en-US" smtClean="0"/>
              <a:t>&lt;</a:t>
            </a:r>
            <a:r>
              <a:rPr lang="cs-CZ" smtClean="0"/>
              <a:t>h6</a:t>
            </a:r>
            <a:r>
              <a:rPr lang="en-US" smtClean="0"/>
              <a:t>&gt;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nadpisy výstižné</a:t>
            </a:r>
            <a:endParaRPr lang="en-US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&lt;h</a:t>
            </a:r>
            <a:r>
              <a:rPr lang="cs-CZ" smtClean="0"/>
              <a:t>1</a:t>
            </a:r>
            <a:r>
              <a:rPr lang="en-US" smtClean="0"/>
              <a:t>&gt;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pouze jednou na stránce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hlavní nadpis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důležitý pro vyhledávače, SEO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správná hierarchie nadpisů!!!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Homepage</a:t>
            </a:r>
          </a:p>
        </p:txBody>
      </p:sp>
      <p:sp>
        <p:nvSpPr>
          <p:cNvPr id="61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splash screen (vstupní stránka)</a:t>
            </a:r>
          </a:p>
          <a:p>
            <a:pPr lvl="1" eaLnBrk="1" hangingPunct="1"/>
            <a:r>
              <a:rPr lang="cs-CZ" smtClean="0"/>
              <a:t>pre-homepage</a:t>
            </a:r>
          </a:p>
          <a:p>
            <a:pPr lvl="1" eaLnBrk="1" hangingPunct="1"/>
            <a:r>
              <a:rPr lang="cs-CZ" smtClean="0"/>
              <a:t>volba jazyka, animace,…</a:t>
            </a:r>
          </a:p>
          <a:p>
            <a:pPr eaLnBrk="1" hangingPunct="1"/>
            <a:r>
              <a:rPr lang="cs-CZ" smtClean="0"/>
              <a:t>homepage (domovská stránka)</a:t>
            </a:r>
          </a:p>
          <a:p>
            <a:pPr lvl="1" eaLnBrk="1" hangingPunct="1"/>
            <a:r>
              <a:rPr lang="cs-CZ" smtClean="0"/>
              <a:t>obsahuje info</a:t>
            </a:r>
          </a:p>
          <a:p>
            <a:pPr lvl="1" eaLnBrk="1" hangingPunct="1"/>
            <a:r>
              <a:rPr lang="cs-CZ" smtClean="0"/>
              <a:t>jako titulní strana novin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Obrázky místo textu</a:t>
            </a:r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použití obrázků v textech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prospěje samotné stránce???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kdy jej použít?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grafická potřeba (stínování, průhlednost, specifický font apod.)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logo, slogan, název stránky, menu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atribut alt, neviditelný text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</a:t>
            </a:r>
          </a:p>
        </p:txBody>
      </p:sp>
      <p:sp>
        <p:nvSpPr>
          <p:cNvPr id="409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zvyšuje velikost stránky a přenášených dat </a:t>
            </a:r>
            <a:r>
              <a:rPr lang="cs-CZ" smtClean="0">
                <a:sym typeface="Wingdings" pitchFamily="2" charset="2"/>
              </a:rPr>
              <a:t> problém u pomalého připojení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/>
              <a:t>písmo nepůjde zvětšit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Kódování</a:t>
            </a:r>
          </a:p>
        </p:txBody>
      </p:sp>
      <p:sp>
        <p:nvSpPr>
          <p:cNvPr id="4198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kódovací sady pro české stránky</a:t>
            </a:r>
          </a:p>
          <a:p>
            <a:pPr lvl="1" eaLnBrk="1" hangingPunct="1"/>
            <a:r>
              <a:rPr lang="cs-CZ" smtClean="0"/>
              <a:t>UTF-8, Win-1250, ISO-8859-2</a:t>
            </a:r>
          </a:p>
          <a:p>
            <a:pPr eaLnBrk="1" hangingPunct="1"/>
            <a:r>
              <a:rPr lang="cs-CZ" smtClean="0"/>
              <a:t>preferujte UTF-8</a:t>
            </a:r>
          </a:p>
          <a:p>
            <a:pPr eaLnBrk="1" hangingPunct="1"/>
            <a:r>
              <a:rPr lang="cs-CZ" smtClean="0"/>
              <a:t>důležitá správná deklarace v hlavičce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v </a:t>
            </a:r>
            <a:r>
              <a:rPr lang="cs-CZ" dirty="0" err="1" smtClean="0"/>
              <a:t>PSPadu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http://download.chip.eu/ii/204309786_5565476c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7217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16530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64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Správná deklarace kódování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deklarace v (X)HTML - </a:t>
            </a:r>
            <a:r>
              <a:rPr lang="cs-CZ" smtClean="0"/>
              <a:t>tag </a:t>
            </a:r>
            <a:r>
              <a:rPr lang="en-US" smtClean="0"/>
              <a:t>&lt;meta&gt;</a:t>
            </a:r>
            <a:endParaRPr lang="cs-CZ" smtClean="0"/>
          </a:p>
          <a:p>
            <a:pPr lvl="1" eaLnBrk="1" hangingPunct="1"/>
            <a:r>
              <a:rPr lang="en-US" smtClean="0"/>
              <a:t>&lt;</a:t>
            </a:r>
            <a:r>
              <a:rPr lang="cs-CZ" smtClean="0"/>
              <a:t>meta http-equiv=</a:t>
            </a:r>
            <a:r>
              <a:rPr lang="en-US" smtClean="0"/>
              <a:t>“content-type” content=“text/html; charset=utf-</a:t>
            </a:r>
            <a:r>
              <a:rPr lang="cs-CZ" smtClean="0"/>
              <a:t>8</a:t>
            </a:r>
            <a:r>
              <a:rPr lang="en-US" smtClean="0"/>
              <a:t>”</a:t>
            </a:r>
            <a:r>
              <a:rPr lang="cs-CZ" smtClean="0"/>
              <a:t> /</a:t>
            </a:r>
            <a:r>
              <a:rPr lang="en-US" smtClean="0"/>
              <a:t>&gt;</a:t>
            </a:r>
          </a:p>
          <a:p>
            <a:pPr eaLnBrk="1" hangingPunct="1"/>
            <a:r>
              <a:rPr lang="en-US" smtClean="0"/>
              <a:t>deklarace v XML</a:t>
            </a:r>
          </a:p>
          <a:p>
            <a:pPr lvl="1" eaLnBrk="1" hangingPunct="1"/>
            <a:r>
              <a:rPr lang="en-US" smtClean="0"/>
              <a:t>&lt;?xml version=“</a:t>
            </a:r>
            <a:r>
              <a:rPr lang="cs-CZ" smtClean="0"/>
              <a:t>1</a:t>
            </a:r>
            <a:r>
              <a:rPr lang="en-US" smtClean="0"/>
              <a:t>.</a:t>
            </a:r>
            <a:r>
              <a:rPr lang="cs-CZ" smtClean="0"/>
              <a:t>0</a:t>
            </a:r>
            <a:r>
              <a:rPr lang="en-US" smtClean="0"/>
              <a:t>”</a:t>
            </a:r>
            <a:r>
              <a:rPr lang="cs-CZ" smtClean="0"/>
              <a:t> encoding=</a:t>
            </a:r>
            <a:r>
              <a:rPr lang="en-US" smtClean="0"/>
              <a:t>“utf-</a:t>
            </a:r>
            <a:r>
              <a:rPr lang="cs-CZ" smtClean="0"/>
              <a:t>8</a:t>
            </a:r>
            <a:r>
              <a:rPr lang="en-US" smtClean="0"/>
              <a:t>”</a:t>
            </a:r>
            <a:r>
              <a:rPr lang="cs-CZ" smtClean="0"/>
              <a:t>?</a:t>
            </a:r>
            <a:r>
              <a:rPr lang="en-US" smtClean="0"/>
              <a:t>&gt;</a:t>
            </a:r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Odkazy</a:t>
            </a:r>
            <a:endParaRPr lang="en-US" sz="4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</a:t>
            </a:r>
          </a:p>
        </p:txBody>
      </p:sp>
      <p:sp>
        <p:nvSpPr>
          <p:cNvPr id="4505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nejdůležitější prvek stránek</a:t>
            </a:r>
          </a:p>
          <a:p>
            <a:pPr eaLnBrk="1" hangingPunct="1"/>
            <a:r>
              <a:rPr lang="cs-CZ" smtClean="0"/>
              <a:t>provázání stránek</a:t>
            </a:r>
          </a:p>
          <a:p>
            <a:pPr eaLnBrk="1" hangingPunct="1"/>
            <a:r>
              <a:rPr lang="cs-CZ" smtClean="0"/>
              <a:t>odkazy vždy podtržené </a:t>
            </a:r>
            <a:r>
              <a:rPr lang="cs-CZ" smtClean="0">
                <a:sym typeface="Wingdings" pitchFamily="2" charset="2"/>
              </a:rPr>
              <a:t> snadnější orientace v textu</a:t>
            </a:r>
          </a:p>
          <a:p>
            <a:pPr eaLnBrk="1" hangingPunct="1"/>
            <a:r>
              <a:rPr lang="cs-CZ" smtClean="0">
                <a:sym typeface="Wingdings" pitchFamily="2" charset="2"/>
              </a:rPr>
              <a:t>nepodtržené odkazy jinak zvýraznit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Texty v odkazech</a:t>
            </a:r>
          </a:p>
        </p:txBody>
      </p:sp>
      <p:sp>
        <p:nvSpPr>
          <p:cNvPr id="460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vždy volíme výstižný text mezi </a:t>
            </a:r>
            <a:r>
              <a:rPr lang="en-US" sz="2800" smtClean="0"/>
              <a:t>&lt;a&gt; a &lt;/a&gt;</a:t>
            </a:r>
          </a:p>
          <a:p>
            <a:pPr eaLnBrk="1" hangingPunct="1"/>
            <a:r>
              <a:rPr lang="cs-CZ" sz="2800" smtClean="0"/>
              <a:t>nepoužívat klikněte sem, zde apod. </a:t>
            </a:r>
            <a:r>
              <a:rPr lang="cs-CZ" sz="2800" smtClean="0">
                <a:sym typeface="Wingdings" pitchFamily="2" charset="2"/>
              </a:rPr>
              <a:t> jasně nevystihují, kam odkaz směřuje (SEO)</a:t>
            </a:r>
          </a:p>
          <a:p>
            <a:pPr eaLnBrk="1" hangingPunct="1"/>
            <a:r>
              <a:rPr lang="en-US" sz="2800" smtClean="0"/>
              <a:t>odka</a:t>
            </a:r>
            <a:r>
              <a:rPr lang="cs-CZ" sz="2800" smtClean="0"/>
              <a:t>zy krátké</a:t>
            </a:r>
          </a:p>
          <a:p>
            <a:pPr eaLnBrk="1" hangingPunct="1"/>
            <a:r>
              <a:rPr lang="cs-CZ" sz="2800" smtClean="0"/>
              <a:t>výraz by měl zapadat do kontextu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Texty v odkazech prakticky</a:t>
            </a:r>
          </a:p>
        </p:txBody>
      </p:sp>
      <p:sp>
        <p:nvSpPr>
          <p:cNvPr id="4710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která varianta je správnější:</a:t>
            </a:r>
            <a:endParaRPr lang="en-US" smtClean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8064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 </a:t>
            </a:r>
            <a:r>
              <a:rPr lang="cs-CZ" sz="2600"/>
              <a:t>Pro zjištění nabídky </a:t>
            </a:r>
            <a:r>
              <a:rPr lang="en-US" sz="2600"/>
              <a:t>&lt;a&gt;</a:t>
            </a:r>
            <a:r>
              <a:rPr lang="cs-CZ" sz="2600" b="1"/>
              <a:t>klikněte sem</a:t>
            </a:r>
            <a:r>
              <a:rPr lang="en-US" sz="2600"/>
              <a:t>&lt;/a&gt;.</a:t>
            </a:r>
            <a:endParaRPr lang="cs-CZ" sz="2600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84213" y="3789363"/>
            <a:ext cx="853281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 </a:t>
            </a:r>
            <a:r>
              <a:rPr lang="en-US" sz="2600"/>
              <a:t>&lt;a&gt;</a:t>
            </a:r>
            <a:r>
              <a:rPr lang="cs-CZ" sz="2600" b="1"/>
              <a:t>Seznamte se s nabídkou našich služeb</a:t>
            </a:r>
            <a:r>
              <a:rPr lang="en-US" sz="2600"/>
              <a:t>&lt;/a&gt;.</a:t>
            </a:r>
            <a:endParaRPr lang="cs-CZ" sz="2600"/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684213" y="4516438"/>
            <a:ext cx="83883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2600">
                <a:sym typeface="Wingdings" pitchFamily="2" charset="2"/>
              </a:rPr>
              <a:t> </a:t>
            </a:r>
            <a:r>
              <a:rPr lang="cs-CZ" sz="2600"/>
              <a:t>Seznamte se s nabídkou našich </a:t>
            </a:r>
            <a:r>
              <a:rPr lang="en-US" sz="2600"/>
              <a:t>&lt;a&gt;</a:t>
            </a:r>
            <a:r>
              <a:rPr lang="cs-CZ" sz="2600" b="1"/>
              <a:t>služeb</a:t>
            </a:r>
            <a:r>
              <a:rPr lang="en-US" sz="2600"/>
              <a:t>&lt;/a&gt;.</a:t>
            </a:r>
            <a:endParaRPr lang="cs-CZ" sz="2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  <p:bldP spid="227333" grpId="0"/>
      <p:bldP spid="2273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</a:t>
            </a:r>
          </a:p>
        </p:txBody>
      </p:sp>
      <p:sp>
        <p:nvSpPr>
          <p:cNvPr id="481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atribut</a:t>
            </a:r>
            <a:r>
              <a:rPr lang="cs-CZ" smtClean="0"/>
              <a:t> title</a:t>
            </a:r>
            <a:endParaRPr lang="en-US" smtClean="0"/>
          </a:p>
          <a:p>
            <a:pPr eaLnBrk="1" hangingPunct="1"/>
            <a:r>
              <a:rPr lang="en-US" smtClean="0"/>
              <a:t>tla</a:t>
            </a:r>
            <a:r>
              <a:rPr lang="cs-CZ" smtClean="0"/>
              <a:t>čítko zpět (s výstižným textem)</a:t>
            </a:r>
          </a:p>
          <a:p>
            <a:pPr eaLnBrk="1" hangingPunct="1"/>
            <a:r>
              <a:rPr lang="cs-CZ" smtClean="0"/>
              <a:t>navštívené odkazy</a:t>
            </a:r>
          </a:p>
          <a:p>
            <a:pPr eaLnBrk="1" hangingPunct="1"/>
            <a:r>
              <a:rPr lang="cs-CZ" smtClean="0"/>
              <a:t>dynamické odkazy</a:t>
            </a:r>
          </a:p>
          <a:p>
            <a:pPr lvl="1" eaLnBrk="1" hangingPunct="1"/>
            <a:r>
              <a:rPr lang="cs-CZ" smtClean="0"/>
              <a:t>pomocí stylů - a:hover</a:t>
            </a:r>
          </a:p>
          <a:p>
            <a:pPr lvl="1" eaLnBrk="1" hangingPunct="1"/>
            <a:r>
              <a:rPr lang="cs-CZ" smtClean="0"/>
              <a:t>dobrá čitelnost odkazu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domovské stránky</a:t>
            </a: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identifikace webu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obsah a poslání webu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zaujmout uživatele</a:t>
            </a:r>
            <a:endParaRPr lang="cs-CZ" smtClean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ym typeface="Wingdings" pitchFamily="2" charset="2"/>
              </a:rPr>
              <a:t>jako obálka u časopisu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ym typeface="Wingdings" pitchFamily="2" charset="2"/>
              </a:rPr>
              <a:t>upoutávky a odkazy na obsah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ym typeface="Wingdings" pitchFamily="2" charset="2"/>
              </a:rPr>
              <a:t>nejžádanější info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olidFill>
                  <a:srgbClr val="FF0000"/>
                </a:solidFill>
                <a:sym typeface="Wingdings" pitchFamily="2" charset="2"/>
              </a:rPr>
              <a:t>musí se líbit všem!!!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cs-CZ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endParaRPr lang="cs-CZ" smtClean="0"/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Otvírání stránek v novém okně</a:t>
            </a:r>
          </a:p>
        </p:txBody>
      </p:sp>
      <p:sp>
        <p:nvSpPr>
          <p:cNvPr id="491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udržení uživatele na stránkách</a:t>
            </a:r>
          </a:p>
          <a:p>
            <a:pPr eaLnBrk="1" hangingPunct="1"/>
            <a:r>
              <a:rPr lang="cs-CZ" smtClean="0"/>
              <a:t>target=</a:t>
            </a:r>
            <a:r>
              <a:rPr lang="en-US" smtClean="0"/>
              <a:t>“_blank” </a:t>
            </a:r>
            <a:r>
              <a:rPr lang="cs-CZ" smtClean="0"/>
              <a:t>– zákaz v XHTML 1.1!!!</a:t>
            </a:r>
          </a:p>
          <a:p>
            <a:pPr eaLnBrk="1" hangingPunct="1"/>
            <a:r>
              <a:rPr lang="en-US" smtClean="0"/>
              <a:t>probl</a:t>
            </a:r>
            <a:r>
              <a:rPr lang="cs-CZ" smtClean="0"/>
              <a:t>é</a:t>
            </a:r>
            <a:r>
              <a:rPr lang="en-US" smtClean="0"/>
              <a:t>m pro </a:t>
            </a:r>
            <a:r>
              <a:rPr lang="cs-CZ" smtClean="0"/>
              <a:t>postižené (a co ostatní???)</a:t>
            </a:r>
            <a:endParaRPr lang="en-US" smtClean="0"/>
          </a:p>
          <a:p>
            <a:pPr eaLnBrk="1" hangingPunct="1"/>
            <a:r>
              <a:rPr lang="en-US" smtClean="0"/>
              <a:t>javascript</a:t>
            </a:r>
          </a:p>
          <a:p>
            <a:pPr eaLnBrk="1" hangingPunct="1"/>
            <a:r>
              <a:rPr lang="cs-CZ" smtClean="0"/>
              <a:t>při použití uvést v atributu 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Odkazy na soubory</a:t>
            </a:r>
          </a:p>
        </p:txBody>
      </p:sp>
      <p:sp>
        <p:nvSpPr>
          <p:cNvPr id="501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/>
            <a:r>
              <a:rPr lang="cs-CZ" smtClean="0"/>
              <a:t>v textech odkazů uvádět:</a:t>
            </a:r>
          </a:p>
          <a:p>
            <a:pPr lvl="1" eaLnBrk="1" hangingPunct="1"/>
            <a:r>
              <a:rPr lang="cs-CZ" smtClean="0"/>
              <a:t>formát, velikost, datum zveřejnění, příp. datum aktualizace</a:t>
            </a:r>
          </a:p>
          <a:p>
            <a:pPr lvl="1" eaLnBrk="1" hangingPunct="1"/>
            <a:r>
              <a:rPr lang="cs-CZ" smtClean="0"/>
              <a:t>usnadní uživateli rozhodování, zda soubor stahovat</a:t>
            </a:r>
          </a:p>
          <a:p>
            <a:pPr eaLnBrk="1" hangingPunct="1"/>
            <a:r>
              <a:rPr lang="cs-CZ" smtClean="0"/>
              <a:t>stejné údaje i do atributu 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</a:t>
            </a:r>
          </a:p>
        </p:txBody>
      </p:sp>
      <p:sp>
        <p:nvSpPr>
          <p:cNvPr id="512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&lt;a </a:t>
            </a:r>
            <a:r>
              <a:rPr lang="en-US" sz="2400" dirty="0" err="1" smtClean="0"/>
              <a:t>href</a:t>
            </a:r>
            <a:r>
              <a:rPr lang="en-US" sz="2400" dirty="0" smtClean="0"/>
              <a:t>=‘soubor.pdf’ title=‘</a:t>
            </a:r>
            <a:r>
              <a:rPr lang="cs-CZ" sz="2400" dirty="0" smtClean="0"/>
              <a:t>statistika výpůjček Ústřední knihovny FSS MU </a:t>
            </a:r>
            <a:r>
              <a:rPr lang="en-US" sz="2400" dirty="0" smtClean="0"/>
              <a:t>(PDF,</a:t>
            </a:r>
            <a:r>
              <a:rPr lang="cs-CZ" sz="2400" dirty="0" smtClean="0"/>
              <a:t> 120kB </a:t>
            </a:r>
            <a:r>
              <a:rPr lang="en-US" sz="2400" dirty="0" smtClean="0"/>
              <a:t>, </a:t>
            </a:r>
            <a:r>
              <a:rPr lang="cs-CZ" sz="2400" dirty="0" smtClean="0"/>
              <a:t>12.2.2014</a:t>
            </a:r>
            <a:r>
              <a:rPr lang="en-US" sz="2400" dirty="0" smtClean="0"/>
              <a:t>)’&gt;</a:t>
            </a:r>
            <a:r>
              <a:rPr lang="cs-CZ" sz="2400" dirty="0" smtClean="0"/>
              <a:t>statistika výpůjček</a:t>
            </a:r>
            <a:r>
              <a:rPr lang="en-US" sz="2400" dirty="0" smtClean="0"/>
              <a:t>&lt;/a&gt;</a:t>
            </a:r>
            <a:r>
              <a:rPr lang="cs-CZ" sz="2400" dirty="0" smtClean="0"/>
              <a:t> </a:t>
            </a:r>
            <a:r>
              <a:rPr lang="en-US" sz="2400" dirty="0" smtClean="0"/>
              <a:t>(PDF, </a:t>
            </a:r>
            <a:r>
              <a:rPr lang="cs-CZ" sz="2400" dirty="0" smtClean="0"/>
              <a:t>120kB</a:t>
            </a:r>
            <a:r>
              <a:rPr lang="en-US" sz="2400" dirty="0" smtClean="0"/>
              <a:t>, </a:t>
            </a:r>
            <a:r>
              <a:rPr lang="cs-CZ" sz="2400" dirty="0" smtClean="0"/>
              <a:t>12.2.2014</a:t>
            </a:r>
            <a:r>
              <a:rPr lang="en-US" sz="2400" dirty="0" smtClean="0"/>
              <a:t>)</a:t>
            </a:r>
            <a:endParaRPr lang="cs-CZ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 u odkazů</a:t>
            </a:r>
          </a:p>
        </p:txBody>
      </p:sp>
      <p:sp>
        <p:nvSpPr>
          <p:cNvPr id="522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atribut accesskey u odkazů a formulářů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accesskey=</a:t>
            </a:r>
            <a:r>
              <a:rPr lang="en-US" smtClean="0"/>
              <a:t>“</a:t>
            </a:r>
            <a:r>
              <a:rPr lang="cs-CZ" smtClean="0"/>
              <a:t>M</a:t>
            </a:r>
            <a:r>
              <a:rPr lang="en-US" smtClean="0"/>
              <a:t>”</a:t>
            </a:r>
            <a:r>
              <a:rPr lang="cs-CZ" smtClean="0"/>
              <a:t> </a:t>
            </a:r>
            <a:r>
              <a:rPr lang="cs-CZ" smtClean="0">
                <a:sym typeface="Wingdings" pitchFamily="2" charset="2"/>
              </a:rPr>
              <a:t> ALT+M (+ENTER)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ym typeface="Wingdings" pitchFamily="2" charset="2"/>
              </a:rPr>
              <a:t>jen pro důležité odkazy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ym typeface="Wingdings" pitchFamily="2" charset="2"/>
              </a:rPr>
              <a:t>vhodné kombinace  nesmí kolidovat s klávesovými zkratkami OS nebo prohlížeče (ALT+S  Soubor)</a:t>
            </a:r>
          </a:p>
          <a:p>
            <a:pPr eaLnBrk="1" hangingPunct="1">
              <a:lnSpc>
                <a:spcPct val="110000"/>
              </a:lnSpc>
            </a:pPr>
            <a:endParaRPr lang="cs-CZ" smtClean="0"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</a:t>
            </a:r>
          </a:p>
        </p:txBody>
      </p:sp>
      <p:sp>
        <p:nvSpPr>
          <p:cNvPr id="532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řešením použití čísel</a:t>
            </a:r>
          </a:p>
          <a:p>
            <a:pPr eaLnBrk="1" hangingPunct="1"/>
            <a:r>
              <a:rPr lang="cs-CZ" dirty="0" smtClean="0"/>
              <a:t>doporučení použití HK</a:t>
            </a:r>
          </a:p>
          <a:p>
            <a:pPr lvl="1" eaLnBrk="1" hangingPunct="1"/>
            <a:r>
              <a:rPr lang="cs-CZ" dirty="0" smtClean="0">
                <a:sym typeface="Wingdings" pitchFamily="2" charset="2"/>
                <a:hlinkClick r:id="rId2"/>
              </a:rPr>
              <a:t>http://www.clagnut.com/blog/193</a:t>
            </a:r>
            <a:endParaRPr lang="cs-CZ" dirty="0" smtClean="0">
              <a:sym typeface="Wingdings" pitchFamily="2" charset="2"/>
            </a:endParaRPr>
          </a:p>
          <a:p>
            <a:pPr eaLnBrk="1" hangingPunct="1"/>
            <a:r>
              <a:rPr lang="cs-CZ" dirty="0" smtClean="0">
                <a:sym typeface="Wingdings" pitchFamily="2" charset="2"/>
              </a:rPr>
              <a:t>použití doporučuje SONS ČR</a:t>
            </a:r>
          </a:p>
          <a:p>
            <a:pPr eaLnBrk="1" hangingPunct="1"/>
            <a:r>
              <a:rPr lang="cs-CZ" sz="2800" dirty="0" smtClean="0">
                <a:sym typeface="Wingdings" pitchFamily="2" charset="2"/>
              </a:rPr>
              <a:t>&lt;a </a:t>
            </a:r>
            <a:r>
              <a:rPr lang="cs-CZ" sz="2800" dirty="0" err="1" smtClean="0">
                <a:sym typeface="Wingdings" pitchFamily="2" charset="2"/>
              </a:rPr>
              <a:t>href</a:t>
            </a:r>
            <a:r>
              <a:rPr lang="cs-CZ" sz="2800" dirty="0" smtClean="0">
                <a:sym typeface="Wingdings" pitchFamily="2" charset="2"/>
              </a:rPr>
              <a:t>=</a:t>
            </a:r>
            <a:r>
              <a:rPr lang="en-US" sz="2800" dirty="0" smtClean="0">
                <a:sym typeface="Wingdings" pitchFamily="2" charset="2"/>
              </a:rPr>
              <a:t>“</a:t>
            </a:r>
            <a:r>
              <a:rPr lang="cs-CZ" sz="2800" dirty="0" smtClean="0">
                <a:sym typeface="Wingdings" pitchFamily="2" charset="2"/>
              </a:rPr>
              <a:t>neco.cz</a:t>
            </a:r>
            <a:r>
              <a:rPr lang="en-US" sz="2800" dirty="0" smtClean="0">
                <a:sym typeface="Wingdings" pitchFamily="2" charset="2"/>
              </a:rPr>
              <a:t>”</a:t>
            </a:r>
            <a:r>
              <a:rPr lang="cs-CZ" sz="2800" dirty="0" smtClean="0">
                <a:sym typeface="Wingdings" pitchFamily="2" charset="2"/>
              </a:rPr>
              <a:t> </a:t>
            </a:r>
            <a:r>
              <a:rPr lang="cs-CZ" sz="2800" dirty="0" err="1" smtClean="0">
                <a:sym typeface="Wingdings" pitchFamily="2" charset="2"/>
              </a:rPr>
              <a:t>accesskey</a:t>
            </a:r>
            <a:r>
              <a:rPr lang="cs-CZ" sz="2800" dirty="0" smtClean="0">
                <a:sym typeface="Wingdings" pitchFamily="2" charset="2"/>
              </a:rPr>
              <a:t>=</a:t>
            </a:r>
            <a:r>
              <a:rPr lang="en-US" sz="2800" dirty="0" smtClean="0">
                <a:sym typeface="Wingdings" pitchFamily="2" charset="2"/>
              </a:rPr>
              <a:t>“</a:t>
            </a:r>
            <a:r>
              <a:rPr lang="cs-CZ" sz="2800" dirty="0" smtClean="0">
                <a:sym typeface="Wingdings" pitchFamily="2" charset="2"/>
              </a:rPr>
              <a:t>1</a:t>
            </a:r>
            <a:r>
              <a:rPr lang="en-US" sz="2800" dirty="0" smtClean="0">
                <a:sym typeface="Wingdings" pitchFamily="2" charset="2"/>
              </a:rPr>
              <a:t>”</a:t>
            </a:r>
            <a:r>
              <a:rPr lang="cs-CZ" sz="2800" dirty="0" smtClean="0">
                <a:sym typeface="Wingdings" pitchFamily="2" charset="2"/>
              </a:rPr>
              <a:t>&gt;Ú</a:t>
            </a:r>
            <a:r>
              <a:rPr lang="en-US" sz="2800" dirty="0" err="1" smtClean="0">
                <a:sym typeface="Wingdings" pitchFamily="2" charset="2"/>
              </a:rPr>
              <a:t>vod</a:t>
            </a:r>
            <a:r>
              <a:rPr lang="cs-CZ" sz="2800" dirty="0" smtClean="0">
                <a:sym typeface="Wingdings" pitchFamily="2" charset="2"/>
              </a:rPr>
              <a:t>&lt;/a&gt;</a:t>
            </a:r>
            <a:r>
              <a:rPr lang="cs-CZ" dirty="0" smtClean="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Příklady HK</a:t>
            </a:r>
          </a:p>
        </p:txBody>
      </p:sp>
      <p:sp>
        <p:nvSpPr>
          <p:cNvPr id="5427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18488" cy="41767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mtClean="0"/>
              <a:t>S = přeskočení navigace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1 = domovská stránka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2 = novinky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3 = mapa stránek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4 = vyhledávání</a:t>
            </a:r>
          </a:p>
          <a:p>
            <a:pPr eaLnBrk="1" hangingPunct="1">
              <a:lnSpc>
                <a:spcPct val="100000"/>
              </a:lnSpc>
            </a:pPr>
            <a:r>
              <a:rPr lang="cs-CZ" smtClean="0"/>
              <a:t>5 = FAQ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Horké klávesy</a:t>
            </a:r>
          </a:p>
        </p:txBody>
      </p:sp>
      <p:sp>
        <p:nvSpPr>
          <p:cNvPr id="55299" name="AutoShap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6 = nápověda</a:t>
            </a:r>
          </a:p>
          <a:p>
            <a:pPr eaLnBrk="1" hangingPunct="1"/>
            <a:r>
              <a:rPr lang="cs-CZ" smtClean="0"/>
              <a:t>7 = reklamace</a:t>
            </a:r>
          </a:p>
          <a:p>
            <a:pPr eaLnBrk="1" hangingPunct="1"/>
            <a:r>
              <a:rPr lang="cs-CZ" smtClean="0"/>
              <a:t>8 = podmínky a práva</a:t>
            </a:r>
          </a:p>
          <a:p>
            <a:pPr eaLnBrk="1" hangingPunct="1"/>
            <a:r>
              <a:rPr lang="cs-CZ" smtClean="0"/>
              <a:t>9 = odpovědní formulář</a:t>
            </a:r>
          </a:p>
          <a:p>
            <a:pPr eaLnBrk="1" hangingPunct="1"/>
            <a:r>
              <a:rPr lang="cs-CZ" smtClean="0"/>
              <a:t>0 = horké klávesy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Tabulky</a:t>
            </a:r>
            <a:endParaRPr lang="en-US" sz="48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sp>
        <p:nvSpPr>
          <p:cNvPr id="5734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pro prezentaci statistických dat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solidFill>
                  <a:srgbClr val="FF0000"/>
                </a:solidFill>
              </a:rPr>
              <a:t>ne pro layout!!!!!!!!!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problém pro handicapované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lineární tabulky (po řádcích)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čtečka předčítá hodnoty buněk zleva doprava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36570" name="Group 26"/>
          <p:cNvGraphicFramePr>
            <a:graphicFrameLocks noGrp="1"/>
          </p:cNvGraphicFramePr>
          <p:nvPr>
            <p:ph idx="1"/>
          </p:nvPr>
        </p:nvGraphicFramePr>
        <p:xfrm>
          <a:off x="1306513" y="1916113"/>
          <a:ext cx="6218237" cy="2952750"/>
        </p:xfrm>
        <a:graphic>
          <a:graphicData uri="http://schemas.openxmlformats.org/drawingml/2006/table">
            <a:tbl>
              <a:tblPr/>
              <a:tblGrid>
                <a:gridCol w="2073275"/>
                <a:gridCol w="2073275"/>
                <a:gridCol w="2071687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Nástup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1187450" y="5229225"/>
            <a:ext cx="669766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Nástup </a:t>
            </a:r>
            <a:r>
              <a:rPr lang="en-US" sz="2400"/>
              <a:t>| P</a:t>
            </a:r>
            <a:r>
              <a:rPr lang="cs-CZ" sz="2400"/>
              <a:t>říjezd </a:t>
            </a:r>
            <a:r>
              <a:rPr lang="en-US" sz="2400"/>
              <a:t>| </a:t>
            </a:r>
            <a:r>
              <a:rPr lang="cs-CZ" sz="2400"/>
              <a:t>Odjezd</a:t>
            </a:r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Brno Jihlava Praha </a:t>
            </a:r>
            <a:r>
              <a:rPr lang="en-US" sz="2400"/>
              <a:t>| </a:t>
            </a:r>
            <a:r>
              <a:rPr lang="cs-CZ" sz="2400"/>
              <a:t>- 8:00 9:30 </a:t>
            </a:r>
            <a:r>
              <a:rPr lang="en-US" sz="2400"/>
              <a:t>| </a:t>
            </a:r>
            <a:r>
              <a:rPr lang="cs-CZ" sz="2400"/>
              <a:t>7:00 8:05 -</a:t>
            </a:r>
            <a:r>
              <a:rPr lang="cs-CZ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</p:txBody>
      </p:sp>
      <p:sp>
        <p:nvSpPr>
          <p:cNvPr id="819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ukázat cestu k tomu, co hledám…</a:t>
            </a:r>
          </a:p>
          <a:p>
            <a:pPr eaLnBrk="1" hangingPunct="1"/>
            <a:r>
              <a:rPr lang="cs-CZ" dirty="0" smtClean="0"/>
              <a:t>…i k tomu, co nehledám</a:t>
            </a:r>
          </a:p>
          <a:p>
            <a:pPr eaLnBrk="1" hangingPunct="1"/>
            <a:r>
              <a:rPr lang="cs-CZ" dirty="0" smtClean="0"/>
              <a:t>ukázat, kde mám začít</a:t>
            </a:r>
          </a:p>
          <a:p>
            <a:pPr eaLnBrk="1" hangingPunct="1"/>
            <a:r>
              <a:rPr lang="cs-CZ" dirty="0" smtClean="0"/>
              <a:t>musí být </a:t>
            </a:r>
            <a:r>
              <a:rPr lang="cs-CZ" dirty="0" smtClean="0">
                <a:solidFill>
                  <a:srgbClr val="FF0000"/>
                </a:solidFill>
              </a:rPr>
              <a:t>pravidelně obměňována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83682" name="Group 34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5508625" cy="3241676"/>
        </p:xfrm>
        <a:graphic>
          <a:graphicData uri="http://schemas.openxmlformats.org/drawingml/2006/table">
            <a:tbl>
              <a:tblPr/>
              <a:tblGrid>
                <a:gridCol w="1935163"/>
                <a:gridCol w="1700212"/>
                <a:gridCol w="18732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Město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Odjezd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Jihlava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3678" name="Text Box 30"/>
          <p:cNvSpPr txBox="1">
            <a:spLocks noChangeArrowheads="1"/>
          </p:cNvSpPr>
          <p:nvPr/>
        </p:nvSpPr>
        <p:spPr bwMode="auto">
          <a:xfrm>
            <a:off x="827088" y="5419725"/>
            <a:ext cx="7129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Město Příjezd Odjezd </a:t>
            </a:r>
            <a:r>
              <a:rPr lang="en-US" sz="2400"/>
              <a:t>| </a:t>
            </a:r>
            <a:r>
              <a:rPr lang="cs-CZ" sz="2400"/>
              <a:t>Brno - 7:00 </a:t>
            </a:r>
            <a:r>
              <a:rPr lang="en-US" sz="2400"/>
              <a:t>|</a:t>
            </a:r>
            <a:r>
              <a:rPr lang="cs-CZ" sz="2400"/>
              <a:t> Jihlava 8:00 8:05 </a:t>
            </a:r>
            <a:r>
              <a:rPr lang="en-US" sz="2400"/>
              <a:t>| </a:t>
            </a:r>
            <a:r>
              <a:rPr lang="cs-CZ" sz="2400"/>
              <a:t>Praha 9:30 -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70373" name="Group 37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6227763" cy="3241676"/>
        </p:xfrm>
        <a:graphic>
          <a:graphicData uri="http://schemas.openxmlformats.org/drawingml/2006/table">
            <a:tbl>
              <a:tblPr/>
              <a:tblGrid>
                <a:gridCol w="1935163"/>
                <a:gridCol w="1181100"/>
                <a:gridCol w="1479550"/>
                <a:gridCol w="16319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Jméno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Mikuláš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Dětí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1187450" y="5419725"/>
            <a:ext cx="6408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Jméno Jan Tomáš Mikuláš </a:t>
            </a:r>
            <a:r>
              <a:rPr lang="en-US" sz="2400"/>
              <a:t>| </a:t>
            </a:r>
            <a:r>
              <a:rPr lang="cs-CZ" sz="2400"/>
              <a:t>Váha 100 87 69 </a:t>
            </a:r>
            <a:r>
              <a:rPr lang="en-US" sz="2400"/>
              <a:t>|</a:t>
            </a:r>
            <a:r>
              <a:rPr lang="cs-CZ" sz="2400"/>
              <a:t> Věk 30 25 23 </a:t>
            </a:r>
            <a:r>
              <a:rPr lang="en-US" sz="2400"/>
              <a:t>| </a:t>
            </a:r>
            <a:r>
              <a:rPr lang="cs-CZ" sz="2400"/>
              <a:t>Dětí 3 0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Tabulky</a:t>
            </a:r>
          </a:p>
        </p:txBody>
      </p:sp>
      <p:graphicFrame>
        <p:nvGraphicFramePr>
          <p:cNvPr id="294915" name="Group 3"/>
          <p:cNvGraphicFramePr>
            <a:graphicFrameLocks noGrp="1"/>
          </p:cNvGraphicFramePr>
          <p:nvPr>
            <p:ph idx="1"/>
          </p:nvPr>
        </p:nvGraphicFramePr>
        <p:xfrm>
          <a:off x="1368425" y="1916113"/>
          <a:ext cx="6227763" cy="3241676"/>
        </p:xfrm>
        <a:graphic>
          <a:graphicData uri="http://schemas.openxmlformats.org/drawingml/2006/table">
            <a:tbl>
              <a:tblPr/>
              <a:tblGrid>
                <a:gridCol w="1935163"/>
                <a:gridCol w="1181100"/>
                <a:gridCol w="1479550"/>
                <a:gridCol w="1631950"/>
              </a:tblGrid>
              <a:tr h="86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Jméno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Děti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Tomáš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Mikuláš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942" name="Text Box 30"/>
          <p:cNvSpPr txBox="1">
            <a:spLocks noChangeArrowheads="1"/>
          </p:cNvSpPr>
          <p:nvPr/>
        </p:nvSpPr>
        <p:spPr bwMode="auto">
          <a:xfrm>
            <a:off x="1258888" y="5419725"/>
            <a:ext cx="5329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/>
              <a:t>Jméno Váha Věk Děti </a:t>
            </a:r>
            <a:r>
              <a:rPr lang="en-US" sz="2400"/>
              <a:t>| </a:t>
            </a:r>
            <a:r>
              <a:rPr lang="cs-CZ" sz="2400"/>
              <a:t>Jan 100 30 3 </a:t>
            </a:r>
            <a:r>
              <a:rPr lang="en-US" sz="2400"/>
              <a:t>|</a:t>
            </a:r>
            <a:r>
              <a:rPr lang="cs-CZ" sz="2400"/>
              <a:t> Tomáš 87 25 0 </a:t>
            </a:r>
            <a:r>
              <a:rPr lang="en-US" sz="2400"/>
              <a:t>| </a:t>
            </a:r>
            <a:r>
              <a:rPr lang="cs-CZ" sz="2400"/>
              <a:t>Mikuláš 69 23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4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Zásady tvorby tabulek</a:t>
            </a:r>
          </a:p>
        </p:txBody>
      </p:sp>
      <p:sp>
        <p:nvSpPr>
          <p:cNvPr id="624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definujte </a:t>
            </a:r>
            <a:r>
              <a:rPr lang="en-US" smtClean="0"/>
              <a:t>&lt;</a:t>
            </a:r>
            <a:r>
              <a:rPr lang="cs-CZ" smtClean="0"/>
              <a:t>caption</a:t>
            </a:r>
            <a:r>
              <a:rPr lang="en-US" smtClean="0"/>
              <a:t>&gt;</a:t>
            </a:r>
            <a:r>
              <a:rPr lang="cs-CZ" smtClean="0"/>
              <a:t> pro popis tabulky</a:t>
            </a:r>
          </a:p>
          <a:p>
            <a:pPr lvl="1" eaLnBrk="1" hangingPunct="1"/>
            <a:r>
              <a:rPr lang="en-US" smtClean="0"/>
              <a:t>&lt;table&gt;&lt;caption &gt;popis&lt;/caption&gt;…</a:t>
            </a:r>
          </a:p>
          <a:p>
            <a:pPr eaLnBrk="1" hangingPunct="1"/>
            <a:r>
              <a:rPr lang="en-US" smtClean="0"/>
              <a:t>definujte hlavi</a:t>
            </a:r>
            <a:r>
              <a:rPr lang="cs-CZ" smtClean="0"/>
              <a:t>čky (</a:t>
            </a:r>
            <a:r>
              <a:rPr lang="en-US" smtClean="0"/>
              <a:t>&lt;th&gt;</a:t>
            </a:r>
            <a:r>
              <a:rPr lang="cs-CZ" smtClean="0"/>
              <a:t>)</a:t>
            </a:r>
            <a:endParaRPr lang="en-US" smtClean="0"/>
          </a:p>
          <a:p>
            <a:pPr lvl="1" eaLnBrk="1" hangingPunct="1"/>
            <a:r>
              <a:rPr lang="en-US" smtClean="0"/>
              <a:t>&lt;tr&gt;&lt;th&gt;sl</a:t>
            </a:r>
            <a:r>
              <a:rPr lang="cs-CZ" smtClean="0"/>
              <a:t>oup1</a:t>
            </a:r>
            <a:r>
              <a:rPr lang="en-US" smtClean="0"/>
              <a:t>&lt;/th&gt;&lt;th&gt;</a:t>
            </a:r>
            <a:r>
              <a:rPr lang="cs-CZ" smtClean="0"/>
              <a:t>sloup2</a:t>
            </a:r>
            <a:r>
              <a:rPr lang="en-US" smtClean="0"/>
              <a:t>&lt;/th&gt;&lt;/tr&gt;</a:t>
            </a:r>
            <a:endParaRPr lang="cs-CZ" smtClean="0"/>
          </a:p>
          <a:p>
            <a:pPr eaLnBrk="1" hangingPunct="1"/>
            <a:r>
              <a:rPr lang="cs-CZ" smtClean="0"/>
              <a:t>relativní výška a šířka sloupců</a:t>
            </a:r>
          </a:p>
          <a:p>
            <a:pPr eaLnBrk="1" hangingPunct="1"/>
            <a:r>
              <a:rPr lang="cs-CZ" smtClean="0"/>
              <a:t>silné rámování tabulky a buněk???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Formuláře</a:t>
            </a:r>
            <a:endParaRPr lang="en-US" sz="4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</a:t>
            </a:r>
          </a:p>
        </p:txBody>
      </p:sp>
      <p:sp>
        <p:nvSpPr>
          <p:cNvPr id="6451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umožňují interaktivitu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definujte </a:t>
            </a:r>
            <a:r>
              <a:rPr lang="en-US" smtClean="0"/>
              <a:t>&lt;fieldset&gt; </a:t>
            </a:r>
            <a:r>
              <a:rPr lang="cs-CZ" smtClean="0"/>
              <a:t>pro rozdělení formuláře do logických bloků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&lt;legend&gt; </a:t>
            </a:r>
            <a:r>
              <a:rPr lang="cs-CZ" smtClean="0"/>
              <a:t>zobrazuje popisek bloku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&lt;label&gt; popisk</a:t>
            </a:r>
            <a:r>
              <a:rPr lang="cs-CZ" smtClean="0"/>
              <a:t>y polí (+parametr for)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provázání s popiskem parametrem id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</a:t>
            </a:r>
          </a:p>
        </p:txBody>
      </p:sp>
      <p:sp>
        <p:nvSpPr>
          <p:cNvPr id="6553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nekrátíme parametry</a:t>
            </a:r>
          </a:p>
          <a:p>
            <a:pPr lvl="1" eaLnBrk="1" hangingPunct="1"/>
            <a:r>
              <a:rPr lang="cs-CZ" smtClean="0"/>
              <a:t>selected, checked</a:t>
            </a:r>
          </a:p>
          <a:p>
            <a:pPr eaLnBrk="1" hangingPunct="1"/>
            <a:r>
              <a:rPr lang="cs-CZ" smtClean="0"/>
              <a:t>parametr tabindex = definuje pořadí procházení polí při stisku klávesy TAB</a:t>
            </a:r>
            <a:endParaRPr lang="en-US" smtClean="0"/>
          </a:p>
          <a:p>
            <a:pPr eaLnBrk="1" hangingPunct="1"/>
            <a:r>
              <a:rPr lang="en-US" smtClean="0"/>
              <a:t>accesskey </a:t>
            </a:r>
            <a:r>
              <a:rPr lang="cs-CZ" smtClean="0"/>
              <a:t>- jako v odkazech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Formuláře - příklad</a:t>
            </a:r>
          </a:p>
        </p:txBody>
      </p:sp>
      <p:sp>
        <p:nvSpPr>
          <p:cNvPr id="665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&lt;form method=‘post’ action=‘soubor.php’&gt;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&lt;fieldset&gt;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&lt;legend&gt;Osobn</a:t>
            </a:r>
            <a:r>
              <a:rPr lang="cs-CZ" sz="2400" smtClean="0"/>
              <a:t>í údaje</a:t>
            </a:r>
            <a:r>
              <a:rPr lang="en-US" sz="2400" smtClean="0"/>
              <a:t>&lt;/legend&gt;</a:t>
            </a:r>
            <a:endParaRPr lang="cs-CZ" sz="240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&lt;label for=‘</a:t>
            </a:r>
            <a:r>
              <a:rPr lang="en-US" sz="2400" b="1" smtClean="0"/>
              <a:t>jmeno</a:t>
            </a:r>
            <a:r>
              <a:rPr lang="en-US" sz="2400" smtClean="0"/>
              <a:t>’&gt;Jm</a:t>
            </a:r>
            <a:r>
              <a:rPr lang="cs-CZ" sz="2400" smtClean="0"/>
              <a:t>éno:</a:t>
            </a:r>
            <a:r>
              <a:rPr lang="en-US" sz="2400" smtClean="0"/>
              <a:t>&lt;/label&gt;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&lt;input type=‘</a:t>
            </a:r>
            <a:r>
              <a:rPr lang="cs-CZ" sz="2400" smtClean="0"/>
              <a:t>text</a:t>
            </a:r>
            <a:r>
              <a:rPr lang="en-US" sz="2400" smtClean="0"/>
              <a:t>’</a:t>
            </a:r>
            <a:r>
              <a:rPr lang="cs-CZ" sz="2400" smtClean="0"/>
              <a:t> name=</a:t>
            </a:r>
            <a:r>
              <a:rPr lang="en-US" sz="2400" smtClean="0"/>
              <a:t>‘jmeno’ id=‘</a:t>
            </a:r>
            <a:r>
              <a:rPr lang="en-US" sz="2400" b="1" smtClean="0"/>
              <a:t>jmeno</a:t>
            </a:r>
            <a:r>
              <a:rPr lang="en-US" sz="2400" smtClean="0"/>
              <a:t>’ /&gt;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&lt;input type=‘submit’</a:t>
            </a:r>
            <a:r>
              <a:rPr lang="cs-CZ" sz="2400" smtClean="0"/>
              <a:t> name=</a:t>
            </a:r>
            <a:r>
              <a:rPr lang="en-US" sz="2400" smtClean="0"/>
              <a:t>‘send’ value=‘Odeslat’ /&gt;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&lt;/fieldset&gt;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smtClean="0"/>
              <a:t>&lt;/form&gt;</a:t>
            </a: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Seznamy</a:t>
            </a:r>
            <a:endParaRPr lang="en-US" sz="48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Seznamy</a:t>
            </a:r>
          </a:p>
        </p:txBody>
      </p:sp>
      <p:sp>
        <p:nvSpPr>
          <p:cNvPr id="686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všechny seznamy definujeme pomocí </a:t>
            </a:r>
            <a:r>
              <a:rPr lang="en-US" smtClean="0"/>
              <a:t>&lt;ol&gt; nebo &lt;ul&gt;</a:t>
            </a:r>
            <a:endParaRPr lang="cs-CZ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42988" y="3716338"/>
            <a:ext cx="28082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jablka&lt;br /&gt;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hru</a:t>
            </a:r>
            <a:r>
              <a:rPr lang="cs-CZ" sz="2400"/>
              <a:t>šky</a:t>
            </a:r>
            <a:r>
              <a:rPr lang="en-US" sz="2400"/>
              <a:t>&lt;br /&gt;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broskve</a:t>
            </a:r>
            <a:r>
              <a:rPr lang="en-US" sz="2400"/>
              <a:t>&lt;br /&gt;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cs-CZ" sz="2400"/>
              <a:t>banány</a:t>
            </a:r>
            <a:r>
              <a:rPr lang="en-US" sz="2400"/>
              <a:t>&lt;br /&gt;</a:t>
            </a:r>
            <a:endParaRPr lang="cs-CZ" sz="240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211638" y="3716338"/>
            <a:ext cx="28082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&lt;ol&gt;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&lt;li&gt;hru</a:t>
            </a:r>
            <a:r>
              <a:rPr lang="cs-CZ" sz="2400"/>
              <a:t>šky</a:t>
            </a:r>
            <a:r>
              <a:rPr lang="en-US" sz="2400"/>
              <a:t>&lt;/li&gt;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&lt;li&gt;</a:t>
            </a:r>
            <a:r>
              <a:rPr lang="cs-CZ" sz="2400"/>
              <a:t>broskve </a:t>
            </a:r>
            <a:r>
              <a:rPr lang="en-US" sz="2400"/>
              <a:t>&lt;/li&gt;</a:t>
            </a:r>
            <a:endParaRPr lang="cs-CZ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&lt;/ol&gt;</a:t>
            </a:r>
            <a:endParaRPr lang="cs-CZ" sz="2400"/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395288" y="3500438"/>
            <a:ext cx="3168650" cy="2663825"/>
          </a:xfrm>
          <a:custGeom>
            <a:avLst/>
            <a:gdLst>
              <a:gd name="T0" fmla="*/ 232415343 w 21600"/>
              <a:gd name="T1" fmla="*/ 0 h 21600"/>
              <a:gd name="T2" fmla="*/ 68067590 w 21600"/>
              <a:gd name="T3" fmla="*/ 48106460 h 21600"/>
              <a:gd name="T4" fmla="*/ 0 w 21600"/>
              <a:gd name="T5" fmla="*/ 164258479 h 21600"/>
              <a:gd name="T6" fmla="*/ 68067590 w 21600"/>
              <a:gd name="T7" fmla="*/ 280410375 h 21600"/>
              <a:gd name="T8" fmla="*/ 232415343 w 21600"/>
              <a:gd name="T9" fmla="*/ 328516835 h 21600"/>
              <a:gd name="T10" fmla="*/ 396763097 w 21600"/>
              <a:gd name="T11" fmla="*/ 280410375 h 21600"/>
              <a:gd name="T12" fmla="*/ 464830686 w 21600"/>
              <a:gd name="T13" fmla="*/ 164258479 h 21600"/>
              <a:gd name="T14" fmla="*/ 396763097 w 21600"/>
              <a:gd name="T15" fmla="*/ 4810646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>
              <a:alpha val="9215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3995738" y="3573463"/>
            <a:ext cx="3168650" cy="2519362"/>
          </a:xfrm>
          <a:prstGeom prst="rect">
            <a:avLst/>
          </a:prstGeom>
          <a:noFill/>
          <a:ln w="136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Domovská stránka</a:t>
            </a:r>
          </a:p>
        </p:txBody>
      </p:sp>
      <p:sp>
        <p:nvSpPr>
          <p:cNvPr id="921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4 základní otázky</a:t>
            </a:r>
          </a:p>
          <a:p>
            <a:pPr lvl="1" eaLnBrk="1" hangingPunct="1"/>
            <a:r>
              <a:rPr lang="cs-CZ" dirty="0" smtClean="0"/>
              <a:t>Kde to jsem?</a:t>
            </a:r>
          </a:p>
          <a:p>
            <a:pPr lvl="1" eaLnBrk="1" hangingPunct="1"/>
            <a:r>
              <a:rPr lang="cs-CZ" dirty="0" smtClean="0"/>
              <a:t>Co mi tu nabídnou?</a:t>
            </a:r>
          </a:p>
          <a:p>
            <a:pPr lvl="1" eaLnBrk="1" hangingPunct="1"/>
            <a:r>
              <a:rPr lang="cs-CZ" dirty="0" smtClean="0"/>
              <a:t>Co tady můžu dělat?</a:t>
            </a:r>
          </a:p>
          <a:p>
            <a:pPr lvl="1" eaLnBrk="1" hangingPunct="1"/>
            <a:r>
              <a:rPr lang="cs-CZ" dirty="0" smtClean="0"/>
              <a:t>Proč tu zůstat a nejít jinam?</a:t>
            </a:r>
          </a:p>
          <a:p>
            <a:pPr eaLnBrk="1" hangingPunct="1"/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www.nwt.cz</a:t>
            </a:r>
            <a:endParaRPr lang="cs-CZ" sz="2800" dirty="0" smtClean="0"/>
          </a:p>
          <a:p>
            <a:pPr eaLnBrk="1" hangingPunct="1"/>
            <a:r>
              <a:rPr lang="cs-CZ" sz="2800" dirty="0" smtClean="0">
                <a:hlinkClick r:id="rId3"/>
              </a:rPr>
              <a:t>http</a:t>
            </a:r>
            <a:r>
              <a:rPr lang="cs-CZ" sz="2800" dirty="0">
                <a:hlinkClick r:id="rId3"/>
              </a:rPr>
              <a:t>://</a:t>
            </a:r>
            <a:r>
              <a:rPr lang="cs-CZ" sz="2800" dirty="0" smtClean="0">
                <a:hlinkClick r:id="rId3"/>
              </a:rPr>
              <a:t>www.opel.cz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 závěr…</a:t>
            </a:r>
          </a:p>
        </p:txBody>
      </p:sp>
      <p:pic>
        <p:nvPicPr>
          <p:cNvPr id="69635" name="Picture 4" descr="061013_internet_ci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58963"/>
            <a:ext cx="7488238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706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dirty="0" err="1" smtClean="0">
                <a:hlinkClick r:id="rId2"/>
              </a:rPr>
              <a:t>phil</a:t>
            </a:r>
            <a:r>
              <a:rPr lang="en-US" sz="1800" dirty="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706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70661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homepage</a:t>
            </a:r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logo</a:t>
            </a:r>
          </a:p>
          <a:p>
            <a:pPr eaLnBrk="1" hangingPunct="1"/>
            <a:r>
              <a:rPr lang="cs-CZ" sz="2800" smtClean="0"/>
              <a:t>slogan</a:t>
            </a:r>
          </a:p>
          <a:p>
            <a:pPr eaLnBrk="1" hangingPunct="1"/>
            <a:r>
              <a:rPr lang="cs-CZ" sz="2800" smtClean="0"/>
              <a:t>novinky</a:t>
            </a:r>
          </a:p>
          <a:p>
            <a:pPr eaLnBrk="1" hangingPunct="1"/>
            <a:r>
              <a:rPr lang="cs-CZ" sz="2800" smtClean="0"/>
              <a:t>vyhledávání</a:t>
            </a:r>
          </a:p>
          <a:p>
            <a:pPr eaLnBrk="1" hangingPunct="1"/>
            <a:r>
              <a:rPr lang="cs-CZ" sz="2800" smtClean="0"/>
              <a:t>navigace</a:t>
            </a:r>
          </a:p>
          <a:p>
            <a:pPr eaLnBrk="1" hangingPunct="1"/>
            <a:r>
              <a:rPr lang="cs-CZ" sz="2800" smtClean="0"/>
              <a:t>služby (registrace, e-shop, …)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homepage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dobře zvažte, co na úvodní stránku dát</a:t>
            </a:r>
          </a:p>
          <a:p>
            <a:pPr eaLnBrk="1" hangingPunct="1"/>
            <a:r>
              <a:rPr lang="cs-CZ" smtClean="0"/>
              <a:t>ne moc </a:t>
            </a:r>
            <a:r>
              <a:rPr lang="cs-CZ" b="1" smtClean="0"/>
              <a:t>x</a:t>
            </a:r>
            <a:r>
              <a:rPr lang="cs-CZ" smtClean="0"/>
              <a:t> ne málo</a:t>
            </a:r>
          </a:p>
          <a:p>
            <a:pPr eaLnBrk="1" hangingPunct="1"/>
            <a:r>
              <a:rPr lang="cs-CZ" smtClean="0"/>
              <a:t>pracujte s místem efektivně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s">
  <a:themeElements>
    <a:clrScheme name="circles 7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91360D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7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91360D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1651</Words>
  <Application>Microsoft Office PowerPoint</Application>
  <PresentationFormat>Předvádění na obrazovce (4:3)</PresentationFormat>
  <Paragraphs>391</Paragraphs>
  <Slides>71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3" baseType="lpstr">
      <vt:lpstr>circles</vt:lpstr>
      <vt:lpstr>Image</vt:lpstr>
      <vt:lpstr>3. Základní principy webdesignu</vt:lpstr>
      <vt:lpstr>Náplň hodiny</vt:lpstr>
      <vt:lpstr>Prezentace aplikace PowerPoint</vt:lpstr>
      <vt:lpstr>Homepage</vt:lpstr>
      <vt:lpstr>Cíle domovské stránky</vt:lpstr>
      <vt:lpstr>Domovská stránka</vt:lpstr>
      <vt:lpstr>Domovská stránka</vt:lpstr>
      <vt:lpstr>Co na homepage</vt:lpstr>
      <vt:lpstr>Co na homepage</vt:lpstr>
      <vt:lpstr>Prezentace aplikace PowerPoint</vt:lpstr>
      <vt:lpstr>Druhy stránek</vt:lpstr>
      <vt:lpstr>Technologie pro tvorbu layoutů</vt:lpstr>
      <vt:lpstr>Prezentace aplikace PowerPoint</vt:lpstr>
      <vt:lpstr>Správný obrázek</vt:lpstr>
      <vt:lpstr>Grafika na stránce</vt:lpstr>
      <vt:lpstr>Obrázky - rastrová grafika</vt:lpstr>
      <vt:lpstr>Photoshop – uložit pro web</vt:lpstr>
      <vt:lpstr>Obrázky - vektorová grafika</vt:lpstr>
      <vt:lpstr>Fotobanky</vt:lpstr>
      <vt:lpstr>Rozcestník</vt:lpstr>
      <vt:lpstr>Barvy</vt:lpstr>
      <vt:lpstr>Funkce barev</vt:lpstr>
      <vt:lpstr>Barevná schémata</vt:lpstr>
      <vt:lpstr>Barevné spekrum</vt:lpstr>
      <vt:lpstr>Čitelnost textu - ukázka</vt:lpstr>
      <vt:lpstr>Co znamenají barvy</vt:lpstr>
      <vt:lpstr>Zápis barev</vt:lpstr>
      <vt:lpstr>Skupiny barev</vt:lpstr>
      <vt:lpstr>Zápis barev</vt:lpstr>
      <vt:lpstr>Skupiny barev - přehledy</vt:lpstr>
      <vt:lpstr>Nástroje na míchání barev</vt:lpstr>
      <vt:lpstr>Nástroje na míchání barev</vt:lpstr>
      <vt:lpstr>Některá zraková postižení</vt:lpstr>
      <vt:lpstr>Templates</vt:lpstr>
      <vt:lpstr>Prezentace aplikace PowerPoint</vt:lpstr>
      <vt:lpstr>Písmo</vt:lpstr>
      <vt:lpstr>Písmo</vt:lpstr>
      <vt:lpstr>Písmo</vt:lpstr>
      <vt:lpstr>Nadpisy</vt:lpstr>
      <vt:lpstr>Obrázky místo textu</vt:lpstr>
      <vt:lpstr>Nevýhody</vt:lpstr>
      <vt:lpstr>Kódování</vt:lpstr>
      <vt:lpstr>Kódování v PSPadu</vt:lpstr>
      <vt:lpstr>Správná deklarace kódování</vt:lpstr>
      <vt:lpstr>Prezentace aplikace PowerPoint</vt:lpstr>
      <vt:lpstr>Odkazy</vt:lpstr>
      <vt:lpstr>Texty v odkazech</vt:lpstr>
      <vt:lpstr>Texty v odkazech prakticky</vt:lpstr>
      <vt:lpstr>Odkazy</vt:lpstr>
      <vt:lpstr>Otvírání stránek v novém okně</vt:lpstr>
      <vt:lpstr>Odkazy na soubory</vt:lpstr>
      <vt:lpstr>Příklad</vt:lpstr>
      <vt:lpstr>Horké klávesy u odkazů</vt:lpstr>
      <vt:lpstr>Horké klávesy</vt:lpstr>
      <vt:lpstr>Příklady HK</vt:lpstr>
      <vt:lpstr>Horké klávesy</vt:lpstr>
      <vt:lpstr>Prezentace aplikace PowerPoint</vt:lpstr>
      <vt:lpstr>Tabulky</vt:lpstr>
      <vt:lpstr>Tabulky</vt:lpstr>
      <vt:lpstr>Tabulky</vt:lpstr>
      <vt:lpstr>Tabulky</vt:lpstr>
      <vt:lpstr>Tabulky</vt:lpstr>
      <vt:lpstr>Zásady tvorby tabulek</vt:lpstr>
      <vt:lpstr>Prezentace aplikace PowerPoint</vt:lpstr>
      <vt:lpstr>Formuláře</vt:lpstr>
      <vt:lpstr>Formuláře</vt:lpstr>
      <vt:lpstr>Formuláře - příklad</vt:lpstr>
      <vt:lpstr>Prezentace aplikace PowerPoint</vt:lpstr>
      <vt:lpstr>Seznamy</vt:lpstr>
      <vt:lpstr>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168</cp:revision>
  <dcterms:created xsi:type="dcterms:W3CDTF">2005-04-26T09:52:17Z</dcterms:created>
  <dcterms:modified xsi:type="dcterms:W3CDTF">2015-03-10T13:31:40Z</dcterms:modified>
</cp:coreProperties>
</file>