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7" r:id="rId3"/>
    <p:sldId id="326" r:id="rId4"/>
    <p:sldId id="273" r:id="rId5"/>
    <p:sldId id="325" r:id="rId6"/>
    <p:sldId id="346" r:id="rId7"/>
    <p:sldId id="343" r:id="rId8"/>
    <p:sldId id="329" r:id="rId9"/>
    <p:sldId id="319" r:id="rId10"/>
    <p:sldId id="348" r:id="rId11"/>
    <p:sldId id="349" r:id="rId12"/>
    <p:sldId id="350" r:id="rId13"/>
    <p:sldId id="347" r:id="rId14"/>
    <p:sldId id="342" r:id="rId15"/>
    <p:sldId id="258" r:id="rId16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ca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9933"/>
    <a:srgbClr val="FFCC66"/>
    <a:srgbClr val="FF9900"/>
    <a:srgbClr val="F3D001"/>
    <a:srgbClr val="F4EE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>
      <p:cViewPr>
        <p:scale>
          <a:sx n="141" d="100"/>
          <a:sy n="141" d="100"/>
        </p:scale>
        <p:origin x="-91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634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E08E5F-B319-4FEC-97FD-E71741B0B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34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6AB728-6A8E-44DB-8F8A-BD1B5B52E1CC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53461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0D62D4-DDCF-4C1D-ABF9-4C069BCE1338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05591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3BA374-F4E6-412B-9843-9D016090A73D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3556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0909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3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102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29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413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0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23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0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985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7975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1149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R6OLqN" TargetMode="External"/><Relationship Id="rId2" Type="http://schemas.openxmlformats.org/officeDocument/2006/relationships/hyperlink" Target="http://goo.gl/DiSuTt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bliothecaeconomica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8208963" cy="252095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 smtClean="0">
                <a:solidFill>
                  <a:srgbClr val="FFFF00"/>
                </a:solidFill>
              </a:rPr>
              <a:t>Úvodní hodina</a:t>
            </a:r>
            <a:r>
              <a:rPr lang="cs-CZ" sz="4800" smtClean="0"/>
              <a:t/>
            </a:r>
            <a:br>
              <a:rPr lang="cs-CZ" sz="4800" smtClean="0"/>
            </a:br>
            <a:r>
              <a:rPr lang="cs-CZ" sz="2800" smtClean="0"/>
              <a:t>do předmětu Knihovnické procesy a služby</a:t>
            </a:r>
            <a:endParaRPr lang="uk-UA" sz="220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 smtClean="0"/>
              <a:t>Martin Krčál</a:t>
            </a:r>
            <a:endParaRPr lang="uk-UA" sz="2400" smtClean="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b="1"/>
              <a:t>VIKBB42 Knihovnické procesy a služby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cs-CZ" b="1" dirty="0">
                <a:latin typeface="Tahoma" pitchFamily="34" charset="0"/>
              </a:rPr>
              <a:t>Brno, </a:t>
            </a:r>
            <a:r>
              <a:rPr lang="cs-CZ" b="1" dirty="0" smtClean="0">
                <a:latin typeface="Tahoma" pitchFamily="34" charset="0"/>
              </a:rPr>
              <a:t>18. </a:t>
            </a:r>
            <a:r>
              <a:rPr lang="cs-CZ" b="1" dirty="0">
                <a:latin typeface="Tahoma" pitchFamily="34" charset="0"/>
              </a:rPr>
              <a:t>února </a:t>
            </a:r>
            <a:r>
              <a:rPr lang="cs-CZ" b="1" dirty="0" smtClean="0">
                <a:latin typeface="Tahoma" pitchFamily="34" charset="0"/>
              </a:rPr>
              <a:t>2015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 smtClean="0"/>
              <a:t>Semestrální </a:t>
            </a:r>
            <a:r>
              <a:rPr lang="cs-CZ" sz="4400" dirty="0" smtClean="0"/>
              <a:t>projekt</a:t>
            </a:r>
            <a:endParaRPr lang="cs-CZ" sz="4400" dirty="0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Křižovatka</a:t>
            </a:r>
          </a:p>
          <a:p>
            <a:pPr eaLnBrk="1" hangingPunct="1"/>
            <a:r>
              <a:rPr lang="cs-CZ" sz="2800" dirty="0" smtClean="0"/>
              <a:t>vlastní aktivita na </a:t>
            </a:r>
            <a:r>
              <a:rPr lang="cs-CZ" sz="2800" dirty="0" smtClean="0"/>
              <a:t>Křižovatce</a:t>
            </a:r>
          </a:p>
          <a:p>
            <a:pPr eaLnBrk="1" hangingPunct="1"/>
            <a:r>
              <a:rPr lang="cs-CZ" sz="2800" dirty="0" smtClean="0"/>
              <a:t>individuální nebo týmová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nutno schválení</a:t>
            </a:r>
          </a:p>
          <a:p>
            <a:pPr eaLnBrk="1" hangingPunct="1"/>
            <a:r>
              <a:rPr lang="cs-CZ" sz="2800" dirty="0" smtClean="0"/>
              <a:t>termín dokončení dle domluvy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5737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 smtClean="0"/>
              <a:t>Tipy na projekty</a:t>
            </a:r>
            <a:endParaRPr lang="cs-CZ" sz="4400" dirty="0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sz="2800" dirty="0" smtClean="0"/>
              <a:t>systém QR kódů</a:t>
            </a:r>
          </a:p>
          <a:p>
            <a:pPr eaLnBrk="1" hangingPunct="1"/>
            <a:r>
              <a:rPr lang="cs-CZ" sz="2800" dirty="0" smtClean="0"/>
              <a:t>katalogizace knih</a:t>
            </a:r>
          </a:p>
          <a:p>
            <a:pPr eaLnBrk="1" hangingPunct="1"/>
            <a:r>
              <a:rPr lang="cs-CZ" sz="2800" dirty="0" smtClean="0"/>
              <a:t>zapojení do revize</a:t>
            </a:r>
          </a:p>
          <a:p>
            <a:pPr eaLnBrk="1" hangingPunct="1"/>
            <a:r>
              <a:rPr lang="cs-CZ" sz="2800" dirty="0" smtClean="0"/>
              <a:t>propagace knihovny</a:t>
            </a:r>
          </a:p>
          <a:p>
            <a:pPr eaLnBrk="1" hangingPunct="1"/>
            <a:r>
              <a:rPr lang="cs-CZ" sz="2800" dirty="0" smtClean="0"/>
              <a:t>popularizace PC s Apple</a:t>
            </a:r>
          </a:p>
          <a:p>
            <a:pPr eaLnBrk="1" hangingPunct="1"/>
            <a:r>
              <a:rPr lang="cs-CZ" sz="2800" dirty="0" err="1" smtClean="0"/>
              <a:t>redesign</a:t>
            </a:r>
            <a:r>
              <a:rPr lang="cs-CZ" sz="2800" dirty="0" smtClean="0"/>
              <a:t> webu</a:t>
            </a:r>
          </a:p>
          <a:p>
            <a:pPr eaLnBrk="1" hangingPunct="1"/>
            <a:r>
              <a:rPr lang="cs-CZ" sz="2800" dirty="0" smtClean="0"/>
              <a:t>...</a:t>
            </a:r>
            <a:endParaRPr lang="cs-CZ" sz="2800" dirty="0" smtClean="0"/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4502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 smtClean="0"/>
              <a:t>Registrace k projektu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Soubor v Google </a:t>
            </a:r>
            <a:r>
              <a:rPr lang="cs-CZ" sz="2400" dirty="0" err="1" smtClean="0"/>
              <a:t>Docs</a:t>
            </a:r>
            <a:r>
              <a:rPr lang="cs-CZ" sz="2400" dirty="0" smtClean="0"/>
              <a:t>:</a:t>
            </a:r>
            <a:endParaRPr lang="cs-CZ" sz="2400" dirty="0" smtClean="0">
              <a:hlinkClick r:id="rId2"/>
            </a:endParaRPr>
          </a:p>
          <a:p>
            <a:pPr eaLnBrk="1" hangingPunct="1">
              <a:buFontTx/>
              <a:buNone/>
            </a:pPr>
            <a:r>
              <a:rPr lang="cs-CZ" b="1" dirty="0">
                <a:hlinkClick r:id="rId3"/>
              </a:rPr>
              <a:t>http://</a:t>
            </a:r>
            <a:r>
              <a:rPr lang="cs-CZ" b="1" dirty="0" smtClean="0">
                <a:hlinkClick r:id="rId3"/>
              </a:rPr>
              <a:t>goo.gl/R6OLqN</a:t>
            </a:r>
            <a:endParaRPr lang="cs-CZ" b="1" dirty="0" smtClean="0"/>
          </a:p>
          <a:p>
            <a:pPr eaLnBrk="1" hangingPunct="1">
              <a:buFontTx/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0888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Poznejte Křižovatku</a:t>
            </a:r>
            <a:endParaRPr lang="cs-CZ" dirty="0"/>
          </a:p>
        </p:txBody>
      </p:sp>
      <p:pic>
        <p:nvPicPr>
          <p:cNvPr id="1028" name="Picture 4" descr="http://ikaros.cz/images/201305/rylich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632848" cy="475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943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r>
              <a:rPr lang="cs-CZ" dirty="0" smtClean="0"/>
              <a:t>do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zaregistrovat si projekt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97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Závěr</a:t>
            </a:r>
            <a:endParaRPr lang="en-US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cs-CZ" sz="2000" b="1" dirty="0">
                <a:latin typeface="Verdana" pitchFamily="34" charset="0"/>
              </a:rPr>
              <a:t>Martin Krčál</a:t>
            </a:r>
          </a:p>
          <a:p>
            <a:pPr algn="r"/>
            <a:r>
              <a:rPr lang="cs-CZ" sz="2000" b="1" dirty="0" smtClean="0">
                <a:latin typeface="Verdana" pitchFamily="34" charset="0"/>
              </a:rPr>
              <a:t>krcal@phil.muni.cz</a:t>
            </a:r>
            <a:endParaRPr 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Inspirace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dirty="0" smtClean="0"/>
              <a:t>Požadavky knihoven</a:t>
            </a:r>
          </a:p>
          <a:p>
            <a:pPr eaLnBrk="1" hangingPunct="1"/>
            <a:r>
              <a:rPr lang="cs-CZ" dirty="0" smtClean="0"/>
              <a:t>Kurz na VŠE</a:t>
            </a:r>
          </a:p>
          <a:p>
            <a:pPr lvl="1" eaLnBrk="1" hangingPunct="1"/>
            <a:r>
              <a:rPr lang="cs-CZ" dirty="0" smtClean="0"/>
              <a:t>Národohospodářská fakulta</a:t>
            </a:r>
          </a:p>
          <a:p>
            <a:pPr lvl="1" eaLnBrk="1" hangingPunct="1"/>
            <a:r>
              <a:rPr lang="cs-CZ" dirty="0" smtClean="0"/>
              <a:t>CIKS</a:t>
            </a:r>
          </a:p>
          <a:p>
            <a:pPr eaLnBrk="1" hangingPunct="1"/>
            <a:r>
              <a:rPr lang="cs-CZ" dirty="0" err="1" smtClean="0">
                <a:hlinkClick r:id="rId2"/>
              </a:rPr>
              <a:t>Bibliotheca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economica</a:t>
            </a:r>
            <a:endParaRPr lang="cs-CZ" dirty="0" smtClean="0"/>
          </a:p>
          <a:p>
            <a:pPr lvl="1" eaLnBrk="1" hangingPunct="1"/>
            <a:endParaRPr lang="cs-CZ" dirty="0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3429000"/>
            <a:ext cx="2522538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Cíl kurzu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dirty="0" smtClean="0"/>
              <a:t>seznámení s důležitými procesy</a:t>
            </a:r>
            <a:r>
              <a:rPr lang="cs-CZ" dirty="0" smtClean="0">
                <a:latin typeface="Arial" charset="0"/>
              </a:rPr>
              <a:t>, které jsou spojené s</a:t>
            </a:r>
            <a:r>
              <a:rPr lang="cs-CZ" dirty="0" smtClean="0"/>
              <a:t> knihovn</a:t>
            </a:r>
            <a:r>
              <a:rPr lang="cs-CZ" dirty="0" smtClean="0">
                <a:latin typeface="Arial" charset="0"/>
              </a:rPr>
              <a:t>ou</a:t>
            </a:r>
          </a:p>
          <a:p>
            <a:pPr eaLnBrk="1" hangingPunct="1"/>
            <a:r>
              <a:rPr lang="cs-CZ" dirty="0" smtClean="0"/>
              <a:t>důraz na praxi (ukázky, exkurze,…)</a:t>
            </a:r>
          </a:p>
          <a:p>
            <a:pPr eaLnBrk="1" hangingPunct="1"/>
            <a:r>
              <a:rPr lang="cs-CZ" dirty="0"/>
              <a:t>z</a:t>
            </a:r>
            <a:r>
              <a:rPr lang="cs-CZ" dirty="0" smtClean="0"/>
              <a:t>koušení na „Křižovatce</a:t>
            </a:r>
            <a:r>
              <a:rPr lang="cs-CZ" dirty="0" smtClean="0"/>
              <a:t>“</a:t>
            </a:r>
            <a:endParaRPr lang="cs-CZ" dirty="0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4581525"/>
            <a:ext cx="2160587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Hlavní témata kurzu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412776"/>
            <a:ext cx="7921500" cy="5184775"/>
          </a:xfrm>
        </p:spPr>
        <p:txBody>
          <a:bodyPr/>
          <a:lstStyle/>
          <a:p>
            <a:pPr marL="447675" indent="-447675" eaLnBrk="1" hangingPunct="1"/>
            <a:r>
              <a:rPr lang="cs-CZ" sz="3200" dirty="0" smtClean="0"/>
              <a:t>výpůjční </a:t>
            </a:r>
            <a:r>
              <a:rPr lang="cs-CZ" sz="3200" dirty="0" smtClean="0"/>
              <a:t>služby</a:t>
            </a:r>
          </a:p>
          <a:p>
            <a:pPr marL="447675" indent="-447675" eaLnBrk="1" hangingPunct="1"/>
            <a:r>
              <a:rPr lang="cs-CZ" sz="3200" dirty="0"/>
              <a:t>statistiky a výkazy</a:t>
            </a:r>
          </a:p>
          <a:p>
            <a:pPr marL="1127125" lvl="1" indent="-447675" eaLnBrk="1" hangingPunct="1"/>
            <a:r>
              <a:rPr lang="cs-CZ" sz="2600" dirty="0" smtClean="0"/>
              <a:t>měření výkonu knihovny a srovnávání knihoven mezi sebou</a:t>
            </a:r>
            <a:endParaRPr lang="cs-CZ" sz="2600" dirty="0" smtClean="0"/>
          </a:p>
          <a:p>
            <a:pPr marL="447675" indent="-447675" eaLnBrk="1" hangingPunct="1"/>
            <a:r>
              <a:rPr lang="cs-CZ" sz="3200" dirty="0" smtClean="0"/>
              <a:t>informační služby</a:t>
            </a:r>
            <a:endParaRPr lang="cs-CZ" sz="3200" dirty="0"/>
          </a:p>
          <a:p>
            <a:pPr marL="1127125" lvl="1" indent="-447675" eaLnBrk="1" hangingPunct="1"/>
            <a:r>
              <a:rPr lang="cs-CZ" sz="2600" dirty="0" smtClean="0"/>
              <a:t>redukce textu</a:t>
            </a:r>
          </a:p>
          <a:p>
            <a:pPr marL="1389063" lvl="2" indent="-354013" eaLnBrk="1" hangingPunct="1"/>
            <a:r>
              <a:rPr lang="cs-CZ" dirty="0" smtClean="0"/>
              <a:t>anotace, abstrakt, medailon autora, referát</a:t>
            </a:r>
          </a:p>
          <a:p>
            <a:pPr marL="1127125" lvl="1" indent="-447675" eaLnBrk="1" hangingPunct="1"/>
            <a:r>
              <a:rPr lang="cs-CZ" sz="2600" dirty="0" smtClean="0"/>
              <a:t>rešerše a tvorba bibliografií</a:t>
            </a:r>
          </a:p>
          <a:p>
            <a:pPr marL="1127125" lvl="1" indent="-447675" eaLnBrk="1" hangingPunct="1"/>
            <a:r>
              <a:rPr lang="cs-CZ" sz="2600" dirty="0" smtClean="0"/>
              <a:t>získávání </a:t>
            </a:r>
            <a:r>
              <a:rPr lang="cs-CZ" sz="2600" dirty="0" smtClean="0"/>
              <a:t>dokumentů z </a:t>
            </a:r>
            <a:r>
              <a:rPr lang="cs-CZ" sz="2600" dirty="0" err="1" smtClean="0"/>
              <a:t>ext</a:t>
            </a:r>
            <a:r>
              <a:rPr lang="cs-CZ" sz="2600" dirty="0" smtClean="0"/>
              <a:t>. </a:t>
            </a:r>
            <a:r>
              <a:rPr lang="cs-CZ" sz="2600" dirty="0" smtClean="0"/>
              <a:t>zdrojů</a:t>
            </a:r>
          </a:p>
          <a:p>
            <a:pPr marL="1389063" lvl="2" indent="-354013" eaLnBrk="1" hangingPunct="1"/>
            <a:r>
              <a:rPr lang="cs-CZ" dirty="0" smtClean="0"/>
              <a:t>MVS, MMVS, EDD, EIZ</a:t>
            </a:r>
            <a:r>
              <a:rPr lang="cs-CZ" dirty="0" smtClean="0"/>
              <a:t>,...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Hlavní témata kurzu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84313"/>
            <a:ext cx="7777162" cy="5256212"/>
          </a:xfrm>
        </p:spPr>
        <p:txBody>
          <a:bodyPr/>
          <a:lstStyle/>
          <a:p>
            <a:pPr marL="301625" indent="-354013" eaLnBrk="1" hangingPunct="1"/>
            <a:r>
              <a:rPr lang="cs-CZ" sz="3200" dirty="0"/>
              <a:t>akvizice a katalogizace</a:t>
            </a:r>
          </a:p>
          <a:p>
            <a:pPr marL="981075" lvl="1" indent="-354013" eaLnBrk="1" hangingPunct="1"/>
            <a:r>
              <a:rPr lang="cs-CZ" dirty="0"/>
              <a:t>proces získávání a zpracovávání dokumentů</a:t>
            </a:r>
          </a:p>
          <a:p>
            <a:pPr eaLnBrk="1" hangingPunct="1"/>
            <a:r>
              <a:rPr lang="cs-CZ" sz="3200" dirty="0"/>
              <a:t>správa knihovního systému</a:t>
            </a:r>
          </a:p>
          <a:p>
            <a:pPr lvl="1" eaLnBrk="1" hangingPunct="1"/>
            <a:r>
              <a:rPr lang="cs-CZ" sz="2600" dirty="0" smtClean="0"/>
              <a:t>ukázky ze systému KOHA</a:t>
            </a:r>
            <a:endParaRPr lang="cs-CZ" sz="2600" dirty="0"/>
          </a:p>
          <a:p>
            <a:pPr eaLnBrk="1" hangingPunct="1"/>
            <a:r>
              <a:rPr lang="cs-CZ" sz="3200" dirty="0" smtClean="0"/>
              <a:t>digitalizace</a:t>
            </a:r>
            <a:endParaRPr lang="cs-CZ" sz="3200" dirty="0" smtClean="0"/>
          </a:p>
          <a:p>
            <a:pPr lvl="1" eaLnBrk="1" hangingPunct="1"/>
            <a:r>
              <a:rPr lang="cs-CZ" dirty="0" smtClean="0"/>
              <a:t>skenování, HW, SW, </a:t>
            </a:r>
            <a:r>
              <a:rPr lang="cs-CZ" dirty="0" err="1" smtClean="0"/>
              <a:t>postprocesing</a:t>
            </a:r>
            <a:endParaRPr lang="cs-CZ" dirty="0" smtClean="0"/>
          </a:p>
          <a:p>
            <a:pPr eaLnBrk="1" hangingPunct="1"/>
            <a:r>
              <a:rPr lang="cs-CZ" dirty="0" smtClean="0"/>
              <a:t>zpřístupňování digitálních dokumentů</a:t>
            </a:r>
          </a:p>
          <a:p>
            <a:pPr lvl="1" eaLnBrk="1" hangingPunct="1"/>
            <a:r>
              <a:rPr lang="cs-CZ" dirty="0" smtClean="0"/>
              <a:t>digitální úložiště, autorské právo, </a:t>
            </a:r>
            <a:r>
              <a:rPr lang="cs-CZ" dirty="0" err="1" smtClean="0"/>
              <a:t>metadata</a:t>
            </a:r>
            <a:r>
              <a:rPr lang="cs-CZ" dirty="0" smtClean="0"/>
              <a:t>, </a:t>
            </a:r>
            <a:r>
              <a:rPr lang="cs-CZ" dirty="0" err="1" smtClean="0"/>
              <a:t>mashups</a:t>
            </a:r>
            <a:r>
              <a:rPr lang="cs-CZ" dirty="0" smtClean="0"/>
              <a:t> a </a:t>
            </a:r>
            <a:r>
              <a:rPr lang="cs-CZ" dirty="0" smtClean="0"/>
              <a:t>API</a:t>
            </a:r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Hlavní témata kurzu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84313"/>
            <a:ext cx="7777162" cy="5256212"/>
          </a:xfrm>
        </p:spPr>
        <p:txBody>
          <a:bodyPr/>
          <a:lstStyle/>
          <a:p>
            <a:pPr eaLnBrk="1" hangingPunct="1"/>
            <a:r>
              <a:rPr lang="cs-CZ" sz="3200" dirty="0" smtClean="0"/>
              <a:t>další služby knihoven</a:t>
            </a:r>
            <a:endParaRPr lang="cs-CZ" sz="3200" dirty="0" smtClean="0"/>
          </a:p>
          <a:p>
            <a:pPr lvl="1" eaLnBrk="1" hangingPunct="1"/>
            <a:r>
              <a:rPr lang="cs-CZ" dirty="0" smtClean="0"/>
              <a:t>kulturní a vzdělávací akce, podpora čtenářství, publikační činnost, marketing knihoven a propagace</a:t>
            </a:r>
            <a:endParaRPr lang="cs-CZ" dirty="0" smtClean="0"/>
          </a:p>
          <a:p>
            <a:pPr eaLnBrk="1" hangingPunct="1"/>
            <a:r>
              <a:rPr lang="cs-CZ" sz="3200" dirty="0" smtClean="0"/>
              <a:t>speciální knihovny</a:t>
            </a:r>
          </a:p>
          <a:p>
            <a:pPr lvl="1" eaLnBrk="1" hangingPunct="1"/>
            <a:r>
              <a:rPr lang="cs-CZ" sz="2600" dirty="0" smtClean="0"/>
              <a:t>akademické, školní, knihovny muzeí a galerií,...</a:t>
            </a:r>
          </a:p>
          <a:p>
            <a:pPr eaLnBrk="1" hangingPunct="1"/>
            <a:r>
              <a:rPr lang="cs-CZ" sz="3200" dirty="0" smtClean="0"/>
              <a:t>budoucnost knihoven</a:t>
            </a:r>
          </a:p>
          <a:p>
            <a:pPr lvl="1" eaLnBrk="1" hangingPunct="1"/>
            <a:r>
              <a:rPr lang="cs-CZ" sz="2600" dirty="0"/>
              <a:t>K</a:t>
            </a:r>
            <a:r>
              <a:rPr lang="cs-CZ" sz="2600" dirty="0" smtClean="0"/>
              <a:t>oncepce rozvoje knihoven 2015-2020</a:t>
            </a:r>
            <a:endParaRPr lang="cs-CZ" sz="2600" dirty="0" smtClean="0"/>
          </a:p>
          <a:p>
            <a:pPr eaLnBrk="1" hangingPunct="1"/>
            <a:r>
              <a:rPr lang="cs-CZ" sz="3200" dirty="0" smtClean="0"/>
              <a:t>něco jiného (viz diskuze)</a:t>
            </a:r>
          </a:p>
        </p:txBody>
      </p:sp>
    </p:spTree>
    <p:extLst>
      <p:ext uri="{BB962C8B-B14F-4D97-AF65-F5344CB8AC3E}">
        <p14:creationId xmlns:p14="http://schemas.microsoft.com/office/powerpoint/2010/main" val="2095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Bonusy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přednáška </a:t>
            </a:r>
            <a:r>
              <a:rPr lang="cs-CZ" dirty="0" smtClean="0"/>
              <a:t>Michala </a:t>
            </a:r>
            <a:r>
              <a:rPr lang="cs-CZ" dirty="0" err="1" smtClean="0"/>
              <a:t>Denára</a:t>
            </a:r>
            <a:endParaRPr lang="cs-CZ" dirty="0" smtClean="0"/>
          </a:p>
          <a:p>
            <a:pPr lvl="1"/>
            <a:r>
              <a:rPr lang="cs-CZ" dirty="0" smtClean="0"/>
              <a:t>knihovní </a:t>
            </a:r>
            <a:r>
              <a:rPr lang="cs-CZ" dirty="0" smtClean="0"/>
              <a:t>systém </a:t>
            </a:r>
            <a:r>
              <a:rPr lang="cs-CZ" dirty="0" smtClean="0"/>
              <a:t>KOHA</a:t>
            </a:r>
          </a:p>
          <a:p>
            <a:r>
              <a:rPr lang="cs-CZ" dirty="0" smtClean="0"/>
              <a:t>exkurze </a:t>
            </a:r>
            <a:endParaRPr lang="cs-CZ" dirty="0" smtClean="0"/>
          </a:p>
          <a:p>
            <a:pPr lvl="1"/>
            <a:r>
              <a:rPr lang="cs-CZ" b="1" dirty="0" smtClean="0"/>
              <a:t>MZK </a:t>
            </a:r>
            <a:r>
              <a:rPr lang="cs-CZ" b="1" dirty="0" smtClean="0"/>
              <a:t>– oddělení </a:t>
            </a:r>
            <a:r>
              <a:rPr lang="cs-CZ" b="1" dirty="0" smtClean="0"/>
              <a:t>digitalizace</a:t>
            </a:r>
          </a:p>
          <a:p>
            <a:pPr lvl="2"/>
            <a:r>
              <a:rPr lang="cs-CZ" dirty="0" smtClean="0"/>
              <a:t>Mgr</a:t>
            </a:r>
            <a:r>
              <a:rPr lang="cs-CZ" dirty="0"/>
              <a:t>. Pavla </a:t>
            </a:r>
            <a:r>
              <a:rPr lang="cs-CZ" dirty="0" smtClean="0"/>
              <a:t>Rychtářová</a:t>
            </a:r>
            <a:endParaRPr lang="cs-CZ" dirty="0" smtClean="0"/>
          </a:p>
          <a:p>
            <a:pPr lvl="1"/>
            <a:r>
              <a:rPr lang="cs-CZ" dirty="0" err="1" smtClean="0"/>
              <a:t>PedF</a:t>
            </a:r>
            <a:r>
              <a:rPr lang="cs-CZ" dirty="0" smtClean="0"/>
              <a:t> MU – nová budova</a:t>
            </a:r>
          </a:p>
          <a:p>
            <a:pPr lvl="1"/>
            <a:r>
              <a:rPr lang="cs-CZ" dirty="0" smtClean="0"/>
              <a:t>Rajhradský klášter a jeho knihovna</a:t>
            </a:r>
          </a:p>
          <a:p>
            <a:pPr lvl="1"/>
            <a:r>
              <a:rPr lang="cs-CZ" dirty="0" smtClean="0"/>
              <a:t>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9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Účast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sz="3200" dirty="0" smtClean="0"/>
              <a:t>dobrovolná</a:t>
            </a:r>
          </a:p>
          <a:p>
            <a:pPr eaLnBrk="1" hangingPunct="1"/>
            <a:r>
              <a:rPr lang="cs-CZ" sz="3200" dirty="0" smtClean="0"/>
              <a:t>výuka = </a:t>
            </a:r>
            <a:r>
              <a:rPr lang="cs-CZ" sz="3200" dirty="0" smtClean="0"/>
              <a:t>praktické zaměření</a:t>
            </a:r>
            <a:endParaRPr lang="cs-CZ" sz="3200" dirty="0" smtClean="0"/>
          </a:p>
          <a:p>
            <a:pPr eaLnBrk="1" hangingPunct="1"/>
            <a:r>
              <a:rPr lang="cs-CZ" sz="3200" dirty="0" smtClean="0"/>
              <a:t>vhodné pro prezenční studenty bez praxe v knihovně</a:t>
            </a:r>
          </a:p>
          <a:p>
            <a:pPr eaLnBrk="1" hangingPunct="1"/>
            <a:r>
              <a:rPr lang="cs-CZ" sz="3200" dirty="0" smtClean="0"/>
              <a:t>domácí úkoly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Otázky k diskuzi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366760">
            <a:off x="1997075" y="1673225"/>
            <a:ext cx="5592763" cy="720725"/>
          </a:xfrm>
        </p:spPr>
        <p:txBody>
          <a:bodyPr/>
          <a:lstStyle/>
          <a:p>
            <a:pPr eaLnBrk="1" hangingPunct="1"/>
            <a:r>
              <a:rPr lang="cs-CZ" sz="3200" smtClean="0"/>
              <a:t>Co očekáváte od kurzu?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349500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 bwMode="auto">
          <a:xfrm rot="618686">
            <a:off x="909638" y="3165475"/>
            <a:ext cx="67706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Co byste v něm chtěli mít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 rot="610283">
            <a:off x="1135063" y="4349750"/>
            <a:ext cx="55927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+mn-lt"/>
              </a:rPr>
              <a:t>Pracujete</a:t>
            </a:r>
            <a:r>
              <a:rPr lang="en-US" sz="3200" kern="0" dirty="0">
                <a:latin typeface="+mn-lt"/>
              </a:rPr>
              <a:t> v </a:t>
            </a:r>
            <a:r>
              <a:rPr lang="en-US" sz="3200" kern="0" dirty="0" err="1">
                <a:latin typeface="+mn-lt"/>
              </a:rPr>
              <a:t>knihovn</a:t>
            </a:r>
            <a:r>
              <a:rPr lang="cs-CZ" sz="3200" kern="0" dirty="0">
                <a:latin typeface="+mn-lt"/>
              </a:rPr>
              <a:t>ě?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 rot="21405734">
            <a:off x="914400" y="5635625"/>
            <a:ext cx="67706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Chcete pracovat v knihovně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13e8a551b2932aaee16fee3ef5c845c17a9be9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3086</TotalTime>
  <Words>315</Words>
  <Application>Microsoft Office PowerPoint</Application>
  <PresentationFormat>Předvádění na obrazovce (4:3)</PresentationFormat>
  <Paragraphs>87</Paragraphs>
  <Slides>15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template</vt:lpstr>
      <vt:lpstr>Úvodní hodina do předmětu Knihovnické procesy a služby</vt:lpstr>
      <vt:lpstr>Inspirace</vt:lpstr>
      <vt:lpstr>Cíl kurzu</vt:lpstr>
      <vt:lpstr>Hlavní témata kurzu</vt:lpstr>
      <vt:lpstr>Hlavní témata kurzu</vt:lpstr>
      <vt:lpstr>Hlavní témata kurzu</vt:lpstr>
      <vt:lpstr>Bonusy</vt:lpstr>
      <vt:lpstr>Účast</vt:lpstr>
      <vt:lpstr>Otázky k diskuzi</vt:lpstr>
      <vt:lpstr>Semestrální projekt</vt:lpstr>
      <vt:lpstr>Tipy na projekty</vt:lpstr>
      <vt:lpstr>Registrace k projektu</vt:lpstr>
      <vt:lpstr>Poznejte Křižovatku</vt:lpstr>
      <vt:lpstr>Úkol do příště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144</cp:revision>
  <dcterms:created xsi:type="dcterms:W3CDTF">2008-06-02T21:04:14Z</dcterms:created>
  <dcterms:modified xsi:type="dcterms:W3CDTF">2015-02-17T12:16:05Z</dcterms:modified>
</cp:coreProperties>
</file>