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14" r:id="rId2"/>
    <p:sldId id="417" r:id="rId3"/>
    <p:sldId id="339" r:id="rId4"/>
    <p:sldId id="415" r:id="rId5"/>
    <p:sldId id="418" r:id="rId6"/>
    <p:sldId id="419" r:id="rId7"/>
    <p:sldId id="420" r:id="rId8"/>
    <p:sldId id="421" r:id="rId9"/>
    <p:sldId id="422" r:id="rId10"/>
    <p:sldId id="443" r:id="rId11"/>
    <p:sldId id="453" r:id="rId12"/>
    <p:sldId id="450" r:id="rId13"/>
    <p:sldId id="454" r:id="rId14"/>
    <p:sldId id="455" r:id="rId15"/>
    <p:sldId id="451" r:id="rId16"/>
    <p:sldId id="452" r:id="rId17"/>
    <p:sldId id="456" r:id="rId18"/>
    <p:sldId id="457" r:id="rId19"/>
    <p:sldId id="458" r:id="rId20"/>
    <p:sldId id="460" r:id="rId21"/>
    <p:sldId id="461" r:id="rId22"/>
    <p:sldId id="462" r:id="rId23"/>
    <p:sldId id="459" r:id="rId24"/>
    <p:sldId id="435" r:id="rId25"/>
    <p:sldId id="426" r:id="rId26"/>
    <p:sldId id="427" r:id="rId27"/>
    <p:sldId id="429" r:id="rId28"/>
    <p:sldId id="464" r:id="rId29"/>
    <p:sldId id="428" r:id="rId30"/>
    <p:sldId id="430" r:id="rId31"/>
    <p:sldId id="431" r:id="rId32"/>
    <p:sldId id="432" r:id="rId33"/>
    <p:sldId id="433" r:id="rId34"/>
    <p:sldId id="434" r:id="rId35"/>
    <p:sldId id="424" r:id="rId36"/>
    <p:sldId id="425" r:id="rId37"/>
    <p:sldId id="436" r:id="rId38"/>
    <p:sldId id="437" r:id="rId39"/>
    <p:sldId id="438" r:id="rId40"/>
    <p:sldId id="439" r:id="rId41"/>
    <p:sldId id="444" r:id="rId42"/>
    <p:sldId id="441" r:id="rId43"/>
    <p:sldId id="440" r:id="rId44"/>
    <p:sldId id="445" r:id="rId45"/>
    <p:sldId id="447" r:id="rId46"/>
    <p:sldId id="344" r:id="rId47"/>
    <p:sldId id="465" r:id="rId48"/>
    <p:sldId id="416" r:id="rId49"/>
    <p:sldId id="449" r:id="rId50"/>
    <p:sldId id="463" r:id="rId51"/>
    <p:sldId id="423" r:id="rId52"/>
    <p:sldId id="442" r:id="rId53"/>
    <p:sldId id="258" r:id="rId5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92" d="100"/>
          <a:sy n="92" d="100"/>
        </p:scale>
        <p:origin x="14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21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4119CE8-5E97-4DD5-9CFC-FBB540EBD62C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247823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69DF6C0-9BD1-46B8-A8A5-800B74439BC0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519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C0233E6-9CF8-4E8A-9833-F23788EF060E}" type="slidenum">
              <a:rPr lang="ru-RU" altLang="cs-CZ"/>
              <a:pPr>
                <a:spcBef>
                  <a:spcPct val="0"/>
                </a:spcBef>
              </a:pPr>
              <a:t>5</a:t>
            </a:fld>
            <a:endParaRPr lang="ru-RU" altLang="cs-CZ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3372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5B53F23-9AB0-424A-8036-982955C9226B}" type="slidenum">
              <a:rPr lang="ru-RU" altLang="cs-CZ"/>
              <a:pPr>
                <a:spcBef>
                  <a:spcPct val="0"/>
                </a:spcBef>
              </a:pPr>
              <a:t>24</a:t>
            </a:fld>
            <a:endParaRPr lang="ru-RU" alt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8303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915B31-11FA-47B5-BB7C-E696AC22659E}" type="slidenum">
              <a:rPr lang="ru-RU" altLang="cs-CZ"/>
              <a:pPr>
                <a:spcBef>
                  <a:spcPct val="0"/>
                </a:spcBef>
              </a:pPr>
              <a:t>35</a:t>
            </a:fld>
            <a:endParaRPr lang="ru-RU" alt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46014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71B80C7-3F12-4C10-B013-D6D2DACDAC93}" type="slidenum">
              <a:rPr lang="ru-RU" altLang="cs-CZ"/>
              <a:pPr>
                <a:spcBef>
                  <a:spcPct val="0"/>
                </a:spcBef>
              </a:pPr>
              <a:t>46</a:t>
            </a:fld>
            <a:endParaRPr lang="ru-RU" alt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38871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9349EA-C1A1-4EA0-8A85-F5B8032FD033}" type="slidenum">
              <a:rPr lang="ru-RU" altLang="cs-CZ"/>
              <a:pPr>
                <a:spcBef>
                  <a:spcPct val="0"/>
                </a:spcBef>
              </a:pPr>
              <a:t>53</a:t>
            </a:fld>
            <a:endParaRPr lang="ru-RU" alt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0484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56083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92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91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81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39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9538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5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65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18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5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76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3981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nuance.com/for-individuals/by-product/omnipage/index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rislink.com/c2-2115-189/Readiris-14--OCR-Software--Scan--Convert---Manage-your-Documents-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rafika.cz/rubriky/software/readiris-12-pro-corporate-vykonne-ocr-v-cestine-137121cz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finereader.abby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rafika.cz/art/vse/finereader10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tesseract-ocr/" TargetMode="External"/><Relationship Id="rId2" Type="http://schemas.openxmlformats.org/officeDocument/2006/relationships/hyperlink" Target="http://freeocr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ocr.com/" TargetMode="External"/><Relationship Id="rId2" Type="http://schemas.openxmlformats.org/officeDocument/2006/relationships/hyperlink" Target="http://www.onlineocr.ne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ocr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2524529" TargetMode="External"/><Relationship Id="rId2" Type="http://schemas.openxmlformats.org/officeDocument/2006/relationships/hyperlink" Target="http://scantailor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windows.cnews.cz/prehled-softwaru-rozpoznavani-textu-ocr-jak-na?page=0,1" TargetMode="External"/><Relationship Id="rId2" Type="http://schemas.openxmlformats.org/officeDocument/2006/relationships/hyperlink" Target="http://extrawindows.cnews.cz/prehled-softwaru-rozpoznavani-textu-ocr-jak-n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fill.com/pdf_tools_free.html" TargetMode="External"/><Relationship Id="rId2" Type="http://schemas.openxmlformats.org/officeDocument/2006/relationships/hyperlink" Target="http://www.pdfforge.org/pdfcreato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enoffice.cz/" TargetMode="External"/><Relationship Id="rId4" Type="http://schemas.openxmlformats.org/officeDocument/2006/relationships/hyperlink" Target="http://www.slunecnice.cz/podnikani-a-kancelar/pdf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djvu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dk.cz/digitalizace/nove-standardy-digitalizace-od-roku-2011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strdigitalizace.cz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nkp.cz/NKKR0404/0404233.html" TargetMode="External"/><Relationship Id="rId2" Type="http://schemas.openxmlformats.org/officeDocument/2006/relationships/hyperlink" Target="http://www.ndk.cz/digitaliza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s.muni.cz/th/263658/ff_m/diplomova_prace.pdf?info=1;zpet=https://theses.cz/vyhledavani/?search%3Ddigitalizace%20dokument%C5%AF%26start%3D2" TargetMode="External"/><Relationship Id="rId4" Type="http://schemas.openxmlformats.org/officeDocument/2006/relationships/hyperlink" Target="http://www.ics.muni.cz/bulletin/articles/577.htm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92150"/>
            <a:ext cx="8208963" cy="3024188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cs-CZ" altLang="cs-CZ" sz="5400" smtClean="0">
                <a:solidFill>
                  <a:srgbClr val="FFFF00"/>
                </a:solidFill>
              </a:rPr>
              <a:t>Digitalizace</a:t>
            </a:r>
            <a:br>
              <a:rPr lang="cs-CZ" altLang="cs-CZ" sz="5400" smtClean="0">
                <a:solidFill>
                  <a:srgbClr val="FFFF00"/>
                </a:solidFill>
              </a:rPr>
            </a:br>
            <a:r>
              <a:rPr lang="cs-CZ" altLang="cs-CZ" sz="2800" smtClean="0"/>
              <a:t>úvod do problematiky</a:t>
            </a:r>
            <a:endParaRPr lang="uk-UA" altLang="cs-CZ" sz="2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221163"/>
            <a:ext cx="3671888" cy="4333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smtClean="0"/>
              <a:t>Martin Krčál</a:t>
            </a:r>
            <a:endParaRPr lang="uk-UA" altLang="cs-CZ" sz="240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53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charset="0"/>
              </a:rPr>
              <a:t>VIKBB42 Knihovnické procesy a služby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itchFamily="34" charset="0"/>
              </a:rPr>
              <a:t>Brno, </a:t>
            </a:r>
            <a:r>
              <a:rPr lang="cs-CZ" altLang="cs-CZ" sz="1800" b="1" dirty="0" smtClean="0">
                <a:latin typeface="Tahoma" pitchFamily="34" charset="0"/>
              </a:rPr>
              <a:t>22. </a:t>
            </a:r>
            <a:r>
              <a:rPr lang="cs-CZ" altLang="cs-CZ" sz="1800" b="1" dirty="0" smtClean="0">
                <a:latin typeface="Tahoma" pitchFamily="34" charset="0"/>
              </a:rPr>
              <a:t>dubna </a:t>
            </a:r>
            <a:r>
              <a:rPr lang="cs-CZ" altLang="cs-CZ" sz="1800" b="1" dirty="0" smtClean="0">
                <a:latin typeface="Tahoma" pitchFamily="34" charset="0"/>
              </a:rPr>
              <a:t>2015</a:t>
            </a:r>
            <a:endParaRPr lang="cs-CZ" altLang="cs-CZ" sz="1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OCR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O</a:t>
            </a:r>
            <a:r>
              <a:rPr lang="cs-CZ" altLang="cs-CZ" smtClean="0"/>
              <a:t>ptical </a:t>
            </a:r>
            <a:r>
              <a:rPr lang="cs-CZ" altLang="cs-CZ" b="1" smtClean="0"/>
              <a:t>C</a:t>
            </a:r>
            <a:r>
              <a:rPr lang="cs-CZ" altLang="cs-CZ" smtClean="0"/>
              <a:t>haracter </a:t>
            </a:r>
            <a:r>
              <a:rPr lang="cs-CZ" altLang="cs-CZ" b="1" smtClean="0"/>
              <a:t>R</a:t>
            </a:r>
            <a:r>
              <a:rPr lang="cs-CZ" altLang="cs-CZ" smtClean="0"/>
              <a:t>ecognition</a:t>
            </a:r>
          </a:p>
          <a:p>
            <a:pPr eaLnBrk="1" hangingPunct="1"/>
            <a:r>
              <a:rPr lang="cs-CZ" altLang="cs-CZ" smtClean="0"/>
              <a:t>automatické rozpoznávání textu</a:t>
            </a:r>
          </a:p>
          <a:p>
            <a:pPr lvl="1" eaLnBrk="1" hangingPunct="1"/>
            <a:r>
              <a:rPr lang="cs-CZ" altLang="cs-CZ" smtClean="0"/>
              <a:t>obrazová předloha</a:t>
            </a:r>
          </a:p>
          <a:p>
            <a:pPr lvl="1" eaLnBrk="1" hangingPunct="1"/>
            <a:r>
              <a:rPr lang="cs-CZ" altLang="cs-CZ" smtClean="0"/>
              <a:t>analýza znaků</a:t>
            </a:r>
          </a:p>
          <a:p>
            <a:pPr lvl="1" eaLnBrk="1" hangingPunct="1"/>
            <a:r>
              <a:rPr lang="cs-CZ" altLang="cs-CZ" smtClean="0"/>
              <a:t>porovnání s DB (znaky, slova)</a:t>
            </a:r>
          </a:p>
          <a:p>
            <a:pPr eaLnBrk="1" hangingPunct="1"/>
            <a:r>
              <a:rPr lang="cs-CZ" altLang="cs-CZ" smtClean="0"/>
              <a:t>kvalita OCR</a:t>
            </a:r>
          </a:p>
          <a:p>
            <a:pPr lvl="1" eaLnBrk="1" hangingPunct="1"/>
            <a:r>
              <a:rPr lang="cs-CZ" altLang="cs-CZ" smtClean="0"/>
              <a:t>přesnost rozpoznání</a:t>
            </a:r>
          </a:p>
          <a:p>
            <a:pPr lvl="1" eaLnBrk="1" hangingPunct="1"/>
            <a:r>
              <a:rPr lang="cs-CZ" altLang="cs-CZ" smtClean="0"/>
              <a:t>kvalita předlohy</a:t>
            </a:r>
          </a:p>
          <a:p>
            <a:pPr eaLnBrk="1" hangingPunct="1"/>
            <a:r>
              <a:rPr lang="cs-CZ" altLang="cs-CZ" smtClean="0"/>
              <a:t>OCR pro národní jazyky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Nástroje - funkce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profi i free nástroje, home verze</a:t>
            </a:r>
          </a:p>
          <a:p>
            <a:pPr eaLnBrk="1" hangingPunct="1"/>
            <a:r>
              <a:rPr lang="cs-CZ" altLang="cs-CZ" smtClean="0"/>
              <a:t>ručně psané písmo – problémy</a:t>
            </a:r>
          </a:p>
          <a:p>
            <a:pPr eaLnBrk="1" hangingPunct="1"/>
            <a:r>
              <a:rPr lang="cs-CZ" altLang="cs-CZ" smtClean="0"/>
              <a:t>podpora národních jazyků</a:t>
            </a:r>
          </a:p>
          <a:p>
            <a:pPr eaLnBrk="1" hangingPunct="1"/>
            <a:r>
              <a:rPr lang="cs-CZ" altLang="cs-CZ" smtClean="0"/>
              <a:t>zachování layoutu a formátování</a:t>
            </a:r>
          </a:p>
          <a:p>
            <a:pPr lvl="1" eaLnBrk="1" hangingPunct="1"/>
            <a:r>
              <a:rPr lang="cs-CZ" altLang="cs-CZ" smtClean="0"/>
              <a:t>písmo, velikost, odstavce, obrázky</a:t>
            </a:r>
          </a:p>
          <a:p>
            <a:pPr eaLnBrk="1" hangingPunct="1"/>
            <a:r>
              <a:rPr lang="cs-CZ" altLang="cs-CZ" smtClean="0"/>
              <a:t>označení bloků k rozpoznání</a:t>
            </a:r>
          </a:p>
          <a:p>
            <a:pPr eaLnBrk="1" hangingPunct="1"/>
            <a:r>
              <a:rPr lang="cs-CZ" altLang="cs-CZ" smtClean="0"/>
              <a:t>ukládání jako PDF s txt vrstvou</a:t>
            </a:r>
          </a:p>
          <a:p>
            <a:pPr eaLnBrk="1" hangingPunct="1"/>
            <a:r>
              <a:rPr lang="cs-CZ" altLang="cs-CZ" smtClean="0"/>
              <a:t>dávkové zpracování</a:t>
            </a:r>
          </a:p>
          <a:p>
            <a:pPr eaLnBrk="1" hangingPunct="1"/>
            <a:r>
              <a:rPr lang="cs-CZ" altLang="cs-CZ" smtClean="0"/>
              <a:t>serverové verze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hlinkClick r:id="rId2"/>
              </a:rPr>
              <a:t>OmniPage</a:t>
            </a:r>
            <a:endParaRPr lang="cs-CZ" altLang="cs-CZ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357313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88913"/>
            <a:ext cx="1778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671638"/>
            <a:ext cx="74295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Omnipage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nyní verze 18</a:t>
            </a:r>
          </a:p>
          <a:p>
            <a:r>
              <a:rPr lang="cs-CZ" altLang="cs-CZ" smtClean="0"/>
              <a:t>různé licence</a:t>
            </a:r>
          </a:p>
          <a:p>
            <a:pPr lvl="1"/>
            <a:r>
              <a:rPr lang="cs-CZ" altLang="cs-CZ" smtClean="0"/>
              <a:t>Standard, Professional, Enterprise</a:t>
            </a:r>
          </a:p>
          <a:p>
            <a:r>
              <a:rPr lang="cs-CZ" altLang="cs-CZ" smtClean="0"/>
              <a:t>123 jazyků</a:t>
            </a:r>
          </a:p>
          <a:p>
            <a:pPr lvl="1"/>
            <a:r>
              <a:rPr lang="cs-CZ" altLang="cs-CZ" smtClean="0"/>
              <a:t>vč. češtiny, nemá český interface</a:t>
            </a:r>
          </a:p>
          <a:p>
            <a:r>
              <a:rPr lang="cs-CZ" altLang="cs-CZ" smtClean="0"/>
              <a:t>přesnost 99</a:t>
            </a:r>
            <a:r>
              <a:rPr lang="en-US" altLang="cs-CZ" smtClean="0"/>
              <a:t>%</a:t>
            </a:r>
          </a:p>
          <a:p>
            <a:r>
              <a:rPr lang="en-US" altLang="cs-CZ" smtClean="0"/>
              <a:t>propojen</a:t>
            </a:r>
            <a:r>
              <a:rPr lang="cs-CZ" altLang="cs-CZ" smtClean="0"/>
              <a:t>í</a:t>
            </a:r>
            <a:r>
              <a:rPr lang="en-US" altLang="cs-CZ" smtClean="0"/>
              <a:t> s</a:t>
            </a:r>
            <a:r>
              <a:rPr lang="cs-CZ" altLang="cs-CZ" smtClean="0"/>
              <a:t>e zařízeními a SW</a:t>
            </a:r>
          </a:p>
          <a:p>
            <a:pPr lvl="1"/>
            <a:r>
              <a:rPr lang="en-US" altLang="cs-CZ" smtClean="0"/>
              <a:t>Kindl</a:t>
            </a:r>
            <a:r>
              <a:rPr lang="cs-CZ" altLang="cs-CZ" smtClean="0"/>
              <a:t>e, MS Office</a:t>
            </a:r>
          </a:p>
          <a:p>
            <a:r>
              <a:rPr lang="cs-CZ" altLang="cs-CZ" smtClean="0"/>
              <a:t>propojení na cloud úložiště</a:t>
            </a:r>
          </a:p>
          <a:p>
            <a:pPr lvl="1"/>
            <a:r>
              <a:rPr lang="cs-CZ" altLang="cs-CZ" smtClean="0"/>
              <a:t>Evernote a Dropbox</a:t>
            </a:r>
            <a:endParaRPr lang="en-US" altLang="cs-CZ" smtClean="0"/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15900"/>
            <a:ext cx="17494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hlinkClick r:id="rId2"/>
              </a:rPr>
              <a:t>Readiris</a:t>
            </a:r>
            <a:endParaRPr lang="cs-CZ" altLang="cs-CZ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700213"/>
            <a:ext cx="8524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260350"/>
            <a:ext cx="9985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11138"/>
            <a:ext cx="10572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89138"/>
            <a:ext cx="56165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Readiris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nyní verze 14</a:t>
            </a:r>
          </a:p>
          <a:p>
            <a:r>
              <a:rPr lang="cs-CZ" altLang="cs-CZ" smtClean="0"/>
              <a:t>120 jazyků (vč. češtiny)</a:t>
            </a:r>
          </a:p>
          <a:p>
            <a:r>
              <a:rPr lang="cs-CZ" altLang="cs-CZ" smtClean="0"/>
              <a:t>spolupracuje s MS Office</a:t>
            </a:r>
          </a:p>
          <a:p>
            <a:r>
              <a:rPr lang="cs-CZ" altLang="cs-CZ" smtClean="0"/>
              <a:t>konverze do PDF</a:t>
            </a:r>
          </a:p>
          <a:p>
            <a:r>
              <a:rPr lang="cs-CZ" altLang="cs-CZ" smtClean="0"/>
              <a:t>info o verzi 12 na </a:t>
            </a:r>
            <a:r>
              <a:rPr lang="cs-CZ" altLang="cs-CZ" smtClean="0">
                <a:hlinkClick r:id="rId2"/>
              </a:rPr>
              <a:t>Grafika.cz</a:t>
            </a:r>
            <a:endParaRPr lang="cs-CZ" altLang="cs-CZ" smtClean="0"/>
          </a:p>
        </p:txBody>
      </p:sp>
      <p:pic>
        <p:nvPicPr>
          <p:cNvPr id="20484" name="Picture 9" descr="http://www.irislink.com/Documents/Image/aa-products/readiris/v14/images/box-pro-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404813"/>
            <a:ext cx="21415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hlinkClick r:id="rId2"/>
              </a:rPr>
              <a:t>Abby Fine Reader</a:t>
            </a:r>
            <a:endParaRPr lang="cs-CZ" altLang="cs-CZ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58959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50"/>
            <a:ext cx="1524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Abby Fine Reader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verze 11</a:t>
            </a:r>
          </a:p>
          <a:p>
            <a:r>
              <a:rPr lang="cs-CZ" altLang="cs-CZ" smtClean="0"/>
              <a:t>189 jazyků (včetně češtiny)</a:t>
            </a:r>
          </a:p>
          <a:p>
            <a:r>
              <a:rPr lang="cs-CZ" altLang="cs-CZ" smtClean="0"/>
              <a:t>stejné funkce jako konkurence</a:t>
            </a:r>
          </a:p>
          <a:p>
            <a:r>
              <a:rPr lang="cs-CZ" altLang="cs-CZ" smtClean="0"/>
              <a:t>serverová verze</a:t>
            </a:r>
          </a:p>
          <a:p>
            <a:r>
              <a:rPr lang="cs-CZ" altLang="cs-CZ" smtClean="0"/>
              <a:t>více info na </a:t>
            </a:r>
            <a:r>
              <a:rPr lang="cs-CZ" altLang="cs-CZ" smtClean="0">
                <a:hlinkClick r:id="rId2"/>
              </a:rPr>
              <a:t>Grafika.cz</a:t>
            </a:r>
            <a:endParaRPr lang="cs-CZ" altLang="cs-CZ" smtClean="0"/>
          </a:p>
          <a:p>
            <a:r>
              <a:rPr lang="cs-CZ" altLang="cs-CZ" smtClean="0"/>
              <a:t>PDF Transformer 3.0</a:t>
            </a:r>
          </a:p>
          <a:p>
            <a:pPr marL="742950" lvl="1" indent="-285750"/>
            <a:r>
              <a:rPr lang="cs-CZ" altLang="cs-CZ" smtClean="0"/>
              <a:t>převod PDF do editovatelné podoby</a:t>
            </a:r>
          </a:p>
          <a:p>
            <a:endParaRPr lang="cs-CZ" altLang="cs-CZ" smtClean="0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5888"/>
            <a:ext cx="16383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Free OCR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60293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>
                <a:hlinkClick r:id="rId2"/>
              </a:rPr>
              <a:t>FreeOCR</a:t>
            </a:r>
            <a:endParaRPr lang="cs-CZ" altLang="cs-CZ" dirty="0" smtClean="0"/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OCR zdarma pro Windows</a:t>
            </a:r>
          </a:p>
          <a:p>
            <a:r>
              <a:rPr lang="cs-CZ" altLang="cs-CZ" dirty="0" smtClean="0"/>
              <a:t>verze 4.2.2</a:t>
            </a:r>
          </a:p>
          <a:p>
            <a:r>
              <a:rPr lang="cs-CZ" altLang="cs-CZ" dirty="0" smtClean="0"/>
              <a:t>vychází z </a:t>
            </a:r>
            <a:r>
              <a:rPr lang="cs-CZ" altLang="cs-CZ" dirty="0" err="1" smtClean="0">
                <a:hlinkClick r:id="rId3"/>
              </a:rPr>
              <a:t>Tesseract</a:t>
            </a:r>
            <a:r>
              <a:rPr lang="cs-CZ" altLang="cs-CZ" dirty="0" smtClean="0">
                <a:hlinkClick r:id="rId3"/>
              </a:rPr>
              <a:t> OCR </a:t>
            </a:r>
            <a:r>
              <a:rPr lang="cs-CZ" altLang="cs-CZ" dirty="0" err="1" smtClean="0">
                <a:hlinkClick r:id="rId3"/>
              </a:rPr>
              <a:t>Engine</a:t>
            </a:r>
            <a:endParaRPr lang="cs-CZ" altLang="cs-CZ" dirty="0" smtClean="0"/>
          </a:p>
          <a:p>
            <a:r>
              <a:rPr lang="cs-CZ" altLang="cs-CZ" dirty="0" smtClean="0"/>
              <a:t>nepodporuje češtinu</a:t>
            </a:r>
          </a:p>
          <a:p>
            <a:r>
              <a:rPr lang="cs-CZ" altLang="cs-CZ" dirty="0" smtClean="0"/>
              <a:t>horší kvalita výstupu</a:t>
            </a:r>
          </a:p>
          <a:p>
            <a:r>
              <a:rPr lang="cs-CZ" altLang="cs-CZ" dirty="0" smtClean="0"/>
              <a:t>solidní výsledky na podporované jazyky</a:t>
            </a:r>
          </a:p>
          <a:p>
            <a:pPr lvl="1"/>
            <a:r>
              <a:rPr lang="cs-CZ" altLang="cs-CZ" dirty="0" smtClean="0"/>
              <a:t>ENG, GER, SPA, POR, NDL, ITA, FRA, DEN, POL,...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Otázka na úvod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získáme elektronický dokument?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492375"/>
            <a:ext cx="230346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Online služby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 err="1" smtClean="0">
                <a:hlinkClick r:id="rId2"/>
              </a:rPr>
              <a:t>OnlineOCR</a:t>
            </a:r>
            <a:endParaRPr lang="cs-CZ" altLang="cs-CZ" b="1" dirty="0" smtClean="0"/>
          </a:p>
          <a:p>
            <a:pPr lvl="1"/>
            <a:r>
              <a:rPr lang="cs-CZ" altLang="cs-CZ" sz="2000" dirty="0" smtClean="0"/>
              <a:t>32 jazyků včetně češtiny</a:t>
            </a:r>
          </a:p>
          <a:p>
            <a:pPr lvl="1"/>
            <a:r>
              <a:rPr lang="cs-CZ" altLang="cs-CZ" sz="2000" dirty="0" smtClean="0"/>
              <a:t>dobrá kvalita, zachování v layoutu, výstupy do DOC, XLS, TXT</a:t>
            </a:r>
          </a:p>
          <a:p>
            <a:pPr lvl="1"/>
            <a:r>
              <a:rPr lang="cs-CZ" altLang="cs-CZ" sz="2000" dirty="0" smtClean="0"/>
              <a:t>omezení (odpadnou po registraci)</a:t>
            </a:r>
          </a:p>
          <a:p>
            <a:r>
              <a:rPr lang="cs-CZ" altLang="cs-CZ" b="1" dirty="0" err="1" smtClean="0">
                <a:hlinkClick r:id="rId3"/>
              </a:rPr>
              <a:t>NewOCR</a:t>
            </a:r>
            <a:endParaRPr lang="cs-CZ" altLang="cs-CZ" b="1" dirty="0" smtClean="0"/>
          </a:p>
          <a:p>
            <a:pPr lvl="1"/>
            <a:r>
              <a:rPr lang="cs-CZ" altLang="cs-CZ" sz="2000" dirty="0" smtClean="0"/>
              <a:t>58 jazyků včetně češtiny</a:t>
            </a:r>
          </a:p>
          <a:p>
            <a:pPr lvl="1"/>
            <a:r>
              <a:rPr lang="cs-CZ" altLang="cs-CZ" sz="2000" dirty="0" err="1" smtClean="0"/>
              <a:t>upload</a:t>
            </a:r>
            <a:r>
              <a:rPr lang="cs-CZ" altLang="cs-CZ" sz="2000" dirty="0" smtClean="0"/>
              <a:t> souborů i z URL</a:t>
            </a:r>
          </a:p>
          <a:p>
            <a:pPr lvl="1"/>
            <a:r>
              <a:rPr lang="cs-CZ" altLang="cs-CZ" sz="2000" dirty="0" smtClean="0"/>
              <a:t>posloupnost odkazů, ale nezachová layout, dobrá kvalita</a:t>
            </a:r>
          </a:p>
          <a:p>
            <a:pPr lvl="1"/>
            <a:r>
              <a:rPr lang="cs-CZ" altLang="cs-CZ" sz="2000" dirty="0" smtClean="0"/>
              <a:t>propojení s Google </a:t>
            </a:r>
            <a:r>
              <a:rPr lang="cs-CZ" altLang="cs-CZ" sz="2000" dirty="0" err="1" smtClean="0"/>
              <a:t>Docs</a:t>
            </a:r>
            <a:r>
              <a:rPr lang="cs-CZ" altLang="cs-CZ" sz="2000" dirty="0" smtClean="0"/>
              <a:t> a </a:t>
            </a:r>
            <a:r>
              <a:rPr lang="cs-CZ" altLang="cs-CZ" sz="2000" dirty="0" err="1" smtClean="0"/>
              <a:t>Translate</a:t>
            </a:r>
            <a:r>
              <a:rPr lang="cs-CZ" altLang="cs-CZ" sz="2000" dirty="0" smtClean="0"/>
              <a:t> + Bing </a:t>
            </a:r>
            <a:r>
              <a:rPr lang="cs-CZ" altLang="cs-CZ" sz="2000" dirty="0" err="1" smtClean="0"/>
              <a:t>Translate</a:t>
            </a:r>
            <a:endParaRPr lang="cs-CZ" altLang="cs-CZ" sz="2000" dirty="0" smtClean="0"/>
          </a:p>
          <a:p>
            <a:pPr lvl="1"/>
            <a:r>
              <a:rPr lang="cs-CZ" altLang="cs-CZ" sz="2000" dirty="0" smtClean="0"/>
              <a:t>bez registrace, bez omezení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Online služby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 smtClean="0">
                <a:hlinkClick r:id="rId2"/>
              </a:rPr>
              <a:t>Free OCR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29 jazyků včetně češtiny</a:t>
            </a:r>
          </a:p>
          <a:p>
            <a:pPr lvl="1"/>
            <a:r>
              <a:rPr lang="cs-CZ" altLang="cs-CZ" dirty="0" smtClean="0"/>
              <a:t>dobrá kvalita, dobré výsledky</a:t>
            </a:r>
          </a:p>
          <a:p>
            <a:pPr lvl="1"/>
            <a:r>
              <a:rPr lang="cs-CZ" altLang="cs-CZ" dirty="0" smtClean="0"/>
              <a:t>max. 2MB, 10 stran za hodinu</a:t>
            </a:r>
          </a:p>
          <a:p>
            <a:pPr lvl="1"/>
            <a:r>
              <a:rPr lang="cs-CZ" altLang="cs-CZ" dirty="0" err="1" smtClean="0"/>
              <a:t>capcha</a:t>
            </a:r>
            <a:endParaRPr lang="cs-CZ" alt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>
                <a:hlinkClick r:id="rId2"/>
              </a:rPr>
              <a:t>ScanTaylor</a:t>
            </a:r>
            <a:endParaRPr lang="cs-CZ" altLang="cs-CZ" dirty="0" smtClean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/>
              <a:t>opensource</a:t>
            </a:r>
            <a:endParaRPr lang="cs-CZ" altLang="cs-CZ" dirty="0" smtClean="0"/>
          </a:p>
          <a:p>
            <a:r>
              <a:rPr lang="cs-CZ" altLang="cs-CZ" dirty="0" smtClean="0"/>
              <a:t>komplexní nástroj pro úpravu dokumentů (</a:t>
            </a:r>
            <a:r>
              <a:rPr lang="cs-CZ" altLang="cs-CZ" dirty="0" smtClean="0">
                <a:hlinkClick r:id="rId3"/>
              </a:rPr>
              <a:t>video návod</a:t>
            </a:r>
            <a:r>
              <a:rPr lang="cs-CZ" altLang="cs-CZ" dirty="0" smtClean="0"/>
              <a:t>)</a:t>
            </a:r>
          </a:p>
          <a:p>
            <a:r>
              <a:rPr lang="cs-CZ" altLang="cs-CZ" dirty="0" smtClean="0"/>
              <a:t>otáčení, spojování, odstraňování částí stránek, OCR</a:t>
            </a:r>
          </a:p>
          <a:p>
            <a:r>
              <a:rPr lang="cs-CZ" altLang="cs-CZ" dirty="0" smtClean="0"/>
              <a:t>JPG, TIFF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013325"/>
            <a:ext cx="24479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013325"/>
            <a:ext cx="24479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Články k nástrojům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hlinkClick r:id="rId2"/>
              </a:rPr>
              <a:t>http://extrawindows.cnews.cz/prehled-softwaru-rozpoznavani-textu-ocr-jak-na</a:t>
            </a:r>
            <a:endParaRPr lang="cs-CZ" altLang="cs-CZ" dirty="0" smtClean="0"/>
          </a:p>
          <a:p>
            <a:r>
              <a:rPr lang="cs-CZ" altLang="cs-CZ" dirty="0" smtClean="0">
                <a:hlinkClick r:id="rId3"/>
              </a:rPr>
              <a:t>http://extrawindows.cnews.cz/prehled-softwaru-rozpoznavani-textu-ocr-jak-na?page=0,1</a:t>
            </a:r>
            <a:endParaRPr lang="cs-CZ" altLang="cs-CZ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Výstupní formáty</a:t>
            </a:r>
            <a:endParaRPr lang="uk-UA" altLang="cs-CZ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Výstupní formáty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grafické</a:t>
            </a:r>
          </a:p>
          <a:p>
            <a:pPr lvl="1" eaLnBrk="1" hangingPunct="1"/>
            <a:r>
              <a:rPr lang="cs-CZ" altLang="cs-CZ" smtClean="0"/>
              <a:t>JPG, TIFF, PNG, GIF, BMP</a:t>
            </a:r>
          </a:p>
          <a:p>
            <a:pPr eaLnBrk="1" hangingPunct="1"/>
            <a:r>
              <a:rPr lang="cs-CZ" altLang="cs-CZ" smtClean="0"/>
              <a:t>textové</a:t>
            </a:r>
          </a:p>
          <a:p>
            <a:pPr lvl="1" eaLnBrk="1" hangingPunct="1"/>
            <a:r>
              <a:rPr lang="cs-CZ" altLang="cs-CZ" smtClean="0"/>
              <a:t>TXT, RTF, PDF, DjVu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JPG (JPEG)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J</a:t>
            </a:r>
            <a:r>
              <a:rPr lang="cs-CZ" altLang="cs-CZ" smtClean="0"/>
              <a:t>oint </a:t>
            </a:r>
            <a:r>
              <a:rPr lang="cs-CZ" altLang="cs-CZ" b="1" smtClean="0"/>
              <a:t>P</a:t>
            </a:r>
            <a:r>
              <a:rPr lang="cs-CZ" altLang="cs-CZ" smtClean="0"/>
              <a:t>hotographic (</a:t>
            </a:r>
            <a:r>
              <a:rPr lang="cs-CZ" altLang="cs-CZ" b="1" smtClean="0"/>
              <a:t>E</a:t>
            </a:r>
            <a:r>
              <a:rPr lang="cs-CZ" altLang="cs-CZ" smtClean="0"/>
              <a:t>xpert) </a:t>
            </a:r>
            <a:r>
              <a:rPr lang="cs-CZ" altLang="cs-CZ" b="1" smtClean="0"/>
              <a:t>G</a:t>
            </a:r>
            <a:r>
              <a:rPr lang="cs-CZ" altLang="cs-CZ" smtClean="0"/>
              <a:t>roup</a:t>
            </a:r>
          </a:p>
          <a:p>
            <a:pPr eaLnBrk="1" hangingPunct="1"/>
            <a:r>
              <a:rPr lang="en-US" altLang="cs-CZ" smtClean="0"/>
              <a:t>nejro</a:t>
            </a:r>
            <a:r>
              <a:rPr lang="cs-CZ" altLang="cs-CZ" smtClean="0"/>
              <a:t>zšířenější formát</a:t>
            </a:r>
            <a:endParaRPr lang="en-US" altLang="cs-CZ" smtClean="0"/>
          </a:p>
          <a:p>
            <a:pPr eaLnBrk="1" hangingPunct="1"/>
            <a:r>
              <a:rPr lang="cs-CZ" altLang="cs-CZ" smtClean="0"/>
              <a:t>ztrátová komprese (0-100</a:t>
            </a:r>
            <a:r>
              <a:rPr lang="en-US" altLang="cs-CZ" smtClean="0"/>
              <a:t>%</a:t>
            </a:r>
            <a:r>
              <a:rPr lang="cs-CZ" altLang="cs-CZ" smtClean="0"/>
              <a:t>)</a:t>
            </a:r>
          </a:p>
          <a:p>
            <a:pPr eaLnBrk="1" hangingPunct="1"/>
            <a:r>
              <a:rPr lang="cs-CZ" altLang="cs-CZ" smtClean="0"/>
              <a:t>malé soubory</a:t>
            </a:r>
          </a:p>
          <a:p>
            <a:pPr eaLnBrk="1" hangingPunct="1"/>
            <a:r>
              <a:rPr lang="cs-CZ" altLang="cs-CZ" smtClean="0"/>
              <a:t>vhodné na web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TIFF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T</a:t>
            </a:r>
            <a:r>
              <a:rPr lang="cs-CZ" altLang="cs-CZ" smtClean="0"/>
              <a:t>agged </a:t>
            </a:r>
            <a:r>
              <a:rPr lang="cs-CZ" altLang="cs-CZ" b="1" smtClean="0"/>
              <a:t>I</a:t>
            </a:r>
            <a:r>
              <a:rPr lang="cs-CZ" altLang="cs-CZ" smtClean="0"/>
              <a:t>nterchange </a:t>
            </a:r>
            <a:r>
              <a:rPr lang="cs-CZ" altLang="cs-CZ" b="1" smtClean="0"/>
              <a:t>F</a:t>
            </a:r>
            <a:r>
              <a:rPr lang="cs-CZ" altLang="cs-CZ" smtClean="0"/>
              <a:t>ile </a:t>
            </a:r>
            <a:r>
              <a:rPr lang="cs-CZ" altLang="cs-CZ" b="1" smtClean="0"/>
              <a:t>F</a:t>
            </a:r>
            <a:r>
              <a:rPr lang="cs-CZ" altLang="cs-CZ" smtClean="0"/>
              <a:t>ormat</a:t>
            </a:r>
          </a:p>
          <a:p>
            <a:pPr eaLnBrk="1" hangingPunct="1"/>
            <a:r>
              <a:rPr lang="cs-CZ" altLang="cs-CZ" smtClean="0"/>
              <a:t>podobný BMP</a:t>
            </a:r>
          </a:p>
          <a:p>
            <a:pPr eaLnBrk="1" hangingPunct="1"/>
            <a:r>
              <a:rPr lang="cs-CZ" altLang="cs-CZ" smtClean="0"/>
              <a:t>ztrátová komprese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PNG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</a:t>
            </a:r>
            <a:r>
              <a:rPr lang="cs-CZ" altLang="cs-CZ" smtClean="0"/>
              <a:t>ortable</a:t>
            </a:r>
            <a:r>
              <a:rPr lang="cs-CZ" altLang="cs-CZ" b="1" smtClean="0"/>
              <a:t> N</a:t>
            </a:r>
            <a:r>
              <a:rPr lang="cs-CZ" altLang="cs-CZ" smtClean="0"/>
              <a:t>etwork</a:t>
            </a:r>
            <a:r>
              <a:rPr lang="cs-CZ" altLang="cs-CZ" b="1" smtClean="0"/>
              <a:t> G</a:t>
            </a:r>
            <a:r>
              <a:rPr lang="cs-CZ" altLang="cs-CZ" smtClean="0"/>
              <a:t>raphics</a:t>
            </a:r>
          </a:p>
          <a:p>
            <a:pPr eaLnBrk="1" hangingPunct="1"/>
            <a:r>
              <a:rPr lang="cs-CZ" altLang="cs-CZ" smtClean="0"/>
              <a:t>bezztrátová komprese</a:t>
            </a:r>
          </a:p>
          <a:p>
            <a:pPr eaLnBrk="1" hangingPunct="1"/>
            <a:r>
              <a:rPr lang="cs-CZ" altLang="cs-CZ" smtClean="0"/>
              <a:t>náhrada formátu GIF</a:t>
            </a:r>
          </a:p>
          <a:p>
            <a:pPr eaLnBrk="1" hangingPunct="1"/>
            <a:r>
              <a:rPr lang="cs-CZ" altLang="cs-CZ" smtClean="0"/>
              <a:t>podpora 24-bitové grafiky</a:t>
            </a:r>
          </a:p>
          <a:p>
            <a:pPr eaLnBrk="1" hangingPunct="1"/>
            <a:r>
              <a:rPr lang="cs-CZ" altLang="cs-CZ" smtClean="0"/>
              <a:t>průhlednost</a:t>
            </a:r>
          </a:p>
          <a:p>
            <a:pPr eaLnBrk="1" hangingPunct="1"/>
            <a:r>
              <a:rPr lang="cs-CZ" altLang="cs-CZ" smtClean="0"/>
              <a:t>na rozdíl od GIF nepodporuje animace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BMP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bitová mapa (</a:t>
            </a:r>
            <a:r>
              <a:rPr lang="cs-CZ" altLang="cs-CZ" b="1" smtClean="0"/>
              <a:t>b</a:t>
            </a:r>
            <a:r>
              <a:rPr lang="cs-CZ" altLang="cs-CZ" smtClean="0"/>
              <a:t>it </a:t>
            </a:r>
            <a:r>
              <a:rPr lang="cs-CZ" altLang="cs-CZ" b="1" smtClean="0"/>
              <a:t>m</a:t>
            </a:r>
            <a:r>
              <a:rPr lang="cs-CZ" altLang="cs-CZ" smtClean="0"/>
              <a:t>a</a:t>
            </a:r>
            <a:r>
              <a:rPr lang="cs-CZ" altLang="cs-CZ" b="1" smtClean="0"/>
              <a:t>p</a:t>
            </a:r>
            <a:r>
              <a:rPr lang="cs-CZ" altLang="cs-CZ" smtClean="0"/>
              <a:t>)</a:t>
            </a:r>
          </a:p>
          <a:p>
            <a:pPr eaLnBrk="1" hangingPunct="1"/>
            <a:r>
              <a:rPr lang="cs-CZ" altLang="cs-CZ" smtClean="0"/>
              <a:t>složen z bodů</a:t>
            </a:r>
          </a:p>
          <a:p>
            <a:pPr eaLnBrk="1" hangingPunct="1"/>
            <a:r>
              <a:rPr lang="cs-CZ" altLang="cs-CZ" smtClean="0"/>
              <a:t>neumožňuje kompresi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Digitalizace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převod info z analogové do </a:t>
            </a:r>
            <a:r>
              <a:rPr lang="cs-CZ" altLang="cs-CZ" sz="2800" b="1" smtClean="0">
                <a:solidFill>
                  <a:srgbClr val="008000"/>
                </a:solidFill>
              </a:rPr>
              <a:t>digitální</a:t>
            </a:r>
            <a:r>
              <a:rPr lang="cs-CZ" altLang="cs-CZ" sz="2800" smtClean="0"/>
              <a:t> (elektronické) podoby</a:t>
            </a:r>
          </a:p>
          <a:p>
            <a:pPr eaLnBrk="1" hangingPunct="1"/>
            <a:r>
              <a:rPr lang="cs-CZ" altLang="cs-CZ" sz="2800" smtClean="0"/>
              <a:t>formy informace</a:t>
            </a:r>
          </a:p>
          <a:p>
            <a:pPr lvl="1" eaLnBrk="1" hangingPunct="1"/>
            <a:r>
              <a:rPr lang="cs-CZ" altLang="cs-CZ" smtClean="0"/>
              <a:t>textové</a:t>
            </a:r>
          </a:p>
          <a:p>
            <a:pPr lvl="1" eaLnBrk="1" hangingPunct="1"/>
            <a:r>
              <a:rPr lang="cs-CZ" altLang="cs-CZ" smtClean="0"/>
              <a:t>obrazové</a:t>
            </a:r>
          </a:p>
          <a:p>
            <a:pPr lvl="1" eaLnBrk="1" hangingPunct="1"/>
            <a:r>
              <a:rPr lang="cs-CZ" altLang="cs-CZ" smtClean="0"/>
              <a:t>zvukové</a:t>
            </a:r>
          </a:p>
          <a:p>
            <a:pPr lvl="1" eaLnBrk="1" hangingPunct="1"/>
            <a:r>
              <a:rPr lang="cs-CZ" altLang="cs-CZ" smtClean="0"/>
              <a:t>jejich kombinacích</a:t>
            </a: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GIF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G</a:t>
            </a:r>
            <a:r>
              <a:rPr lang="cs-CZ" altLang="cs-CZ" smtClean="0"/>
              <a:t>raphics </a:t>
            </a:r>
            <a:r>
              <a:rPr lang="cs-CZ" altLang="cs-CZ" b="1" smtClean="0"/>
              <a:t>I</a:t>
            </a:r>
            <a:r>
              <a:rPr lang="cs-CZ" altLang="cs-CZ" smtClean="0"/>
              <a:t>nterchange </a:t>
            </a:r>
            <a:r>
              <a:rPr lang="cs-CZ" altLang="cs-CZ" b="1" smtClean="0"/>
              <a:t>F</a:t>
            </a:r>
            <a:r>
              <a:rPr lang="cs-CZ" altLang="cs-CZ" smtClean="0"/>
              <a:t>ormat</a:t>
            </a:r>
          </a:p>
          <a:p>
            <a:pPr eaLnBrk="1" hangingPunct="1"/>
            <a:r>
              <a:rPr lang="cs-CZ" altLang="cs-CZ" smtClean="0"/>
              <a:t>v minulosti velmi populární</a:t>
            </a:r>
          </a:p>
          <a:p>
            <a:pPr eaLnBrk="1" hangingPunct="1"/>
            <a:r>
              <a:rPr lang="cs-CZ" altLang="cs-CZ" smtClean="0"/>
              <a:t>využití u animovaných obrázků</a:t>
            </a:r>
          </a:p>
          <a:p>
            <a:pPr eaLnBrk="1" hangingPunct="1"/>
            <a:r>
              <a:rPr lang="cs-CZ" altLang="cs-CZ" smtClean="0"/>
              <a:t>uchová max. 256 barev</a:t>
            </a:r>
          </a:p>
          <a:p>
            <a:pPr eaLnBrk="1" hangingPunct="1"/>
            <a:r>
              <a:rPr lang="cs-CZ" altLang="cs-CZ" smtClean="0"/>
              <a:t>bezztrátová komprese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TXT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Plain Text</a:t>
            </a:r>
          </a:p>
          <a:p>
            <a:pPr eaLnBrk="1" hangingPunct="1"/>
            <a:r>
              <a:rPr lang="cs-CZ" altLang="cs-CZ" smtClean="0"/>
              <a:t>text bez formátování</a:t>
            </a:r>
          </a:p>
          <a:p>
            <a:pPr lvl="1" eaLnBrk="1" hangingPunct="1"/>
            <a:r>
              <a:rPr lang="cs-CZ" altLang="cs-CZ" smtClean="0"/>
              <a:t>pouze odstavce</a:t>
            </a:r>
          </a:p>
          <a:p>
            <a:pPr eaLnBrk="1" hangingPunct="1"/>
            <a:r>
              <a:rPr lang="cs-CZ" altLang="cs-CZ" smtClean="0"/>
              <a:t>zpracuje jakýkoliv program pracující s textem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RTF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R</a:t>
            </a:r>
            <a:r>
              <a:rPr lang="cs-CZ" altLang="cs-CZ" smtClean="0"/>
              <a:t>ich </a:t>
            </a:r>
            <a:r>
              <a:rPr lang="cs-CZ" altLang="cs-CZ" b="1" smtClean="0"/>
              <a:t>T</a:t>
            </a:r>
            <a:r>
              <a:rPr lang="cs-CZ" altLang="cs-CZ" smtClean="0"/>
              <a:t>ext </a:t>
            </a:r>
            <a:r>
              <a:rPr lang="cs-CZ" altLang="cs-CZ" b="1" smtClean="0"/>
              <a:t>F</a:t>
            </a:r>
            <a:r>
              <a:rPr lang="cs-CZ" altLang="cs-CZ" smtClean="0"/>
              <a:t>ormat</a:t>
            </a:r>
          </a:p>
          <a:p>
            <a:pPr eaLnBrk="1" hangingPunct="1"/>
            <a:r>
              <a:rPr lang="cs-CZ" altLang="cs-CZ" smtClean="0"/>
              <a:t>prostý text se základním formátováním</a:t>
            </a:r>
          </a:p>
          <a:p>
            <a:pPr eaLnBrk="1" hangingPunct="1"/>
            <a:r>
              <a:rPr lang="cs-CZ" altLang="cs-CZ" smtClean="0"/>
              <a:t>Microsoft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PDF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</a:t>
            </a:r>
            <a:r>
              <a:rPr lang="cs-CZ" altLang="cs-CZ" smtClean="0"/>
              <a:t>ortable </a:t>
            </a:r>
            <a:r>
              <a:rPr lang="cs-CZ" altLang="cs-CZ" b="1" smtClean="0"/>
              <a:t>D</a:t>
            </a:r>
            <a:r>
              <a:rPr lang="cs-CZ" altLang="cs-CZ" smtClean="0"/>
              <a:t>ocument </a:t>
            </a:r>
            <a:r>
              <a:rPr lang="cs-CZ" altLang="cs-CZ" b="1" smtClean="0"/>
              <a:t>F</a:t>
            </a:r>
            <a:r>
              <a:rPr lang="cs-CZ" altLang="cs-CZ" smtClean="0"/>
              <a:t>ormat</a:t>
            </a:r>
          </a:p>
          <a:p>
            <a:pPr eaLnBrk="1" hangingPunct="1"/>
            <a:r>
              <a:rPr lang="cs-CZ" altLang="cs-CZ" smtClean="0"/>
              <a:t>Adobe</a:t>
            </a:r>
          </a:p>
          <a:p>
            <a:pPr eaLnBrk="1" hangingPunct="1"/>
            <a:r>
              <a:rPr lang="cs-CZ" altLang="cs-CZ" smtClean="0"/>
              <a:t>komerční Adobe Acrobat</a:t>
            </a:r>
          </a:p>
          <a:p>
            <a:pPr eaLnBrk="1" hangingPunct="1"/>
            <a:r>
              <a:rPr lang="cs-CZ" altLang="cs-CZ" smtClean="0"/>
              <a:t>prohlížení Reader</a:t>
            </a:r>
          </a:p>
          <a:p>
            <a:pPr eaLnBrk="1" hangingPunct="1"/>
            <a:r>
              <a:rPr lang="cs-CZ" altLang="cs-CZ" smtClean="0"/>
              <a:t>volně dostupné programy</a:t>
            </a:r>
          </a:p>
          <a:p>
            <a:pPr lvl="1" eaLnBrk="1" hangingPunct="1"/>
            <a:r>
              <a:rPr lang="cs-CZ" altLang="cs-CZ" smtClean="0">
                <a:hlinkClick r:id="rId2"/>
              </a:rPr>
              <a:t>PDFCreator</a:t>
            </a:r>
            <a:r>
              <a:rPr lang="cs-CZ" altLang="cs-CZ" smtClean="0"/>
              <a:t>, </a:t>
            </a:r>
            <a:r>
              <a:rPr lang="cs-CZ" altLang="cs-CZ" smtClean="0">
                <a:hlinkClick r:id="rId3"/>
              </a:rPr>
              <a:t>PDFill PDF Tools</a:t>
            </a:r>
            <a:r>
              <a:rPr lang="cs-CZ" altLang="cs-CZ" smtClean="0"/>
              <a:t> a </a:t>
            </a:r>
            <a:r>
              <a:rPr lang="cs-CZ" altLang="cs-CZ" smtClean="0">
                <a:hlinkClick r:id="rId4"/>
              </a:rPr>
              <a:t>další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kancelářské balíky: </a:t>
            </a:r>
            <a:r>
              <a:rPr lang="cs-CZ" altLang="cs-CZ" smtClean="0">
                <a:hlinkClick r:id="rId5"/>
              </a:rPr>
              <a:t>Open Office</a:t>
            </a:r>
            <a:r>
              <a:rPr lang="cs-CZ" altLang="cs-CZ" smtClean="0"/>
              <a:t>, MS Office 2007+,…</a:t>
            </a:r>
          </a:p>
          <a:p>
            <a:pPr lvl="1"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DjVu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konkurence PDF</a:t>
            </a:r>
          </a:p>
          <a:p>
            <a:pPr eaLnBrk="1" hangingPunct="1"/>
            <a:r>
              <a:rPr lang="cs-CZ" altLang="cs-CZ" smtClean="0"/>
              <a:t>otevřený formát</a:t>
            </a:r>
          </a:p>
          <a:p>
            <a:pPr eaLnBrk="1" hangingPunct="1"/>
            <a:r>
              <a:rPr lang="cs-CZ" altLang="cs-CZ" smtClean="0"/>
              <a:t>vhodný pro text, obrázky, kresby</a:t>
            </a:r>
          </a:p>
          <a:p>
            <a:pPr eaLnBrk="1" hangingPunct="1"/>
            <a:r>
              <a:rPr lang="cs-CZ" altLang="cs-CZ" smtClean="0"/>
              <a:t>rozdělení do vrstev</a:t>
            </a:r>
          </a:p>
          <a:p>
            <a:pPr lvl="1" eaLnBrk="1" hangingPunct="1"/>
            <a:r>
              <a:rPr lang="cs-CZ" altLang="cs-CZ" smtClean="0"/>
              <a:t>výběr vhodné komprese = efektivnější komprese = malé soubory</a:t>
            </a:r>
          </a:p>
          <a:p>
            <a:pPr eaLnBrk="1" hangingPunct="1"/>
            <a:r>
              <a:rPr lang="cs-CZ" altLang="cs-CZ" smtClean="0"/>
              <a:t>více info: </a:t>
            </a:r>
            <a:r>
              <a:rPr lang="cs-CZ" altLang="cs-CZ" smtClean="0">
                <a:hlinkClick r:id="rId2"/>
              </a:rPr>
              <a:t>http://djvu.org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Hardware pro digitalizaci</a:t>
            </a:r>
            <a:endParaRPr lang="uk-UA" altLang="cs-CZ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Skenery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kvalita skenování</a:t>
            </a:r>
          </a:p>
          <a:p>
            <a:pPr eaLnBrk="1" hangingPunct="1"/>
            <a:r>
              <a:rPr lang="cs-CZ" altLang="cs-CZ" smtClean="0"/>
              <a:t>zvolit vhodný skener pro konkrétní druh dokumentu!!!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Ruční a tužkové skenery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0138"/>
            <a:ext cx="41910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773238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28575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13325"/>
            <a:ext cx="1341438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41888"/>
            <a:ext cx="19050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2854325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Ruční a tužkové skenery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problémy s kvalitou a přesností</a:t>
            </a:r>
          </a:p>
          <a:p>
            <a:pPr eaLnBrk="1" hangingPunct="1"/>
            <a:r>
              <a:rPr lang="cs-CZ" altLang="cs-CZ" smtClean="0"/>
              <a:t>chyby při OCR (nejen) českých textů</a:t>
            </a:r>
          </a:p>
          <a:p>
            <a:pPr eaLnBrk="1" hangingPunct="1"/>
            <a:r>
              <a:rPr lang="cs-CZ" altLang="cs-CZ" smtClean="0"/>
              <a:t>výhoda - přenosnost zařízení</a:t>
            </a:r>
          </a:p>
          <a:p>
            <a:pPr eaLnBrk="1" hangingPunct="1"/>
            <a:r>
              <a:rPr lang="cs-CZ" altLang="cs-CZ" smtClean="0"/>
              <a:t>novější integrovaný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Plochý skener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43213"/>
            <a:ext cx="2481263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0488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4083050"/>
            <a:ext cx="2711450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Proč digitalizujeme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dostupnost informací</a:t>
            </a:r>
          </a:p>
          <a:p>
            <a:pPr eaLnBrk="1" hangingPunct="1"/>
            <a:r>
              <a:rPr lang="cs-CZ" altLang="cs-CZ" smtClean="0"/>
              <a:t>úspora místa</a:t>
            </a:r>
          </a:p>
          <a:p>
            <a:pPr eaLnBrk="1" hangingPunct="1"/>
            <a:r>
              <a:rPr lang="cs-CZ" altLang="cs-CZ" smtClean="0"/>
              <a:t>ochrana a archivace</a:t>
            </a:r>
          </a:p>
          <a:p>
            <a:pPr eaLnBrk="1" hangingPunct="1"/>
            <a:r>
              <a:rPr lang="cs-CZ" altLang="cs-CZ" smtClean="0"/>
              <a:t>vyhledávání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Plochý skener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stolní skener</a:t>
            </a:r>
          </a:p>
          <a:p>
            <a:pPr eaLnBrk="1" hangingPunct="1"/>
            <a:r>
              <a:rPr lang="cs-CZ" altLang="cs-CZ" smtClean="0"/>
              <a:t>relativně kvalitní</a:t>
            </a:r>
          </a:p>
          <a:p>
            <a:pPr eaLnBrk="1" hangingPunct="1"/>
            <a:r>
              <a:rPr lang="cs-CZ" altLang="cs-CZ" smtClean="0"/>
              <a:t>nízká cena</a:t>
            </a:r>
          </a:p>
          <a:p>
            <a:pPr lvl="1" eaLnBrk="1" hangingPunct="1"/>
            <a:r>
              <a:rPr lang="cs-CZ" altLang="cs-CZ" smtClean="0"/>
              <a:t>v multifunkcích již okolo 1000Kč</a:t>
            </a:r>
          </a:p>
          <a:p>
            <a:pPr eaLnBrk="1" hangingPunct="1"/>
            <a:r>
              <a:rPr lang="cs-CZ" altLang="cs-CZ" smtClean="0"/>
              <a:t>formát A4</a:t>
            </a:r>
          </a:p>
          <a:p>
            <a:pPr eaLnBrk="1" hangingPunct="1"/>
            <a:r>
              <a:rPr lang="cs-CZ" altLang="cs-CZ" smtClean="0"/>
              <a:t>velkoformátové skenery</a:t>
            </a:r>
          </a:p>
          <a:p>
            <a:pPr eaLnBrk="1" hangingPunct="1"/>
            <a:r>
              <a:rPr lang="cs-CZ" altLang="cs-CZ" smtClean="0"/>
              <a:t>odrážení světla na CCD snímač</a:t>
            </a:r>
          </a:p>
          <a:p>
            <a:pPr lvl="1" eaLnBrk="1" hangingPunct="1"/>
            <a:r>
              <a:rPr lang="cs-CZ" altLang="cs-CZ" smtClean="0"/>
              <a:t>čím tmavší, tím menší odraz světla = určení barvy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Rotační skener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2808288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38163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Rotační skener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bubnový skener</a:t>
            </a:r>
          </a:p>
          <a:p>
            <a:pPr eaLnBrk="1" hangingPunct="1"/>
            <a:r>
              <a:rPr lang="cs-CZ" altLang="cs-CZ" smtClean="0"/>
              <a:t>profesionální využití</a:t>
            </a:r>
          </a:p>
          <a:p>
            <a:pPr eaLnBrk="1" hangingPunct="1"/>
            <a:r>
              <a:rPr lang="cs-CZ" altLang="cs-CZ" smtClean="0"/>
              <a:t>kvalitní výstup</a:t>
            </a:r>
          </a:p>
          <a:p>
            <a:pPr eaLnBrk="1" hangingPunct="1"/>
            <a:r>
              <a:rPr lang="cs-CZ" altLang="cs-CZ" smtClean="0"/>
              <a:t>nelze použít na knihy</a:t>
            </a:r>
          </a:p>
          <a:p>
            <a:pPr lvl="1" eaLnBrk="1" hangingPunct="1"/>
            <a:r>
              <a:rPr lang="cs-CZ" altLang="cs-CZ" smtClean="0"/>
              <a:t>upínání na válec</a:t>
            </a:r>
          </a:p>
          <a:p>
            <a:pPr eaLnBrk="1" hangingPunct="1"/>
            <a:r>
              <a:rPr lang="cs-CZ" altLang="cs-CZ" smtClean="0"/>
              <a:t>extrémně drahé</a:t>
            </a:r>
          </a:p>
          <a:p>
            <a:pPr lvl="1" eaLnBrk="1" hangingPunct="1"/>
            <a:r>
              <a:rPr lang="cs-CZ" altLang="cs-CZ" smtClean="0"/>
              <a:t>stovky tisíc až mil. Kč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3D skener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tvorba 3D modelů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36838"/>
            <a:ext cx="4762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Knižní skener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http://www.youtube.com/watch?v=-oOXXpxzETA</a:t>
            </a: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21025"/>
            <a:ext cx="23876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57588"/>
            <a:ext cx="194310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121025"/>
            <a:ext cx="2611438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Knižní skener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fotografické skenery</a:t>
            </a:r>
          </a:p>
          <a:p>
            <a:pPr eaLnBrk="1" hangingPunct="1"/>
            <a:r>
              <a:rPr lang="cs-CZ" altLang="cs-CZ" smtClean="0"/>
              <a:t>komplexní systémy</a:t>
            </a:r>
          </a:p>
          <a:p>
            <a:pPr lvl="1" eaLnBrk="1" hangingPunct="1"/>
            <a:r>
              <a:rPr lang="cs-CZ" altLang="cs-CZ" smtClean="0"/>
              <a:t>vč. PC a SW</a:t>
            </a:r>
          </a:p>
          <a:p>
            <a:pPr eaLnBrk="1" hangingPunct="1"/>
            <a:r>
              <a:rPr lang="cs-CZ" altLang="cs-CZ" smtClean="0"/>
              <a:t>robotické skenery</a:t>
            </a:r>
          </a:p>
          <a:p>
            <a:pPr lvl="1" eaLnBrk="1" hangingPunct="1"/>
            <a:r>
              <a:rPr lang="cs-CZ" altLang="cs-CZ" smtClean="0"/>
              <a:t>otáčení stránek</a:t>
            </a:r>
          </a:p>
          <a:p>
            <a:pPr lvl="1" eaLnBrk="1" hangingPunct="1"/>
            <a:r>
              <a:rPr lang="cs-CZ" altLang="cs-CZ" smtClean="0"/>
              <a:t>extrémně drahé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Postup digitalizace</a:t>
            </a:r>
            <a:endParaRPr lang="uk-UA" altLang="cs-CZ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Stanovení pravidel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workflow</a:t>
            </a:r>
            <a:r>
              <a:rPr lang="cs-CZ" altLang="cs-CZ" dirty="0" smtClean="0"/>
              <a:t> = jednotný postup při digitalizaci, pravidla digitalizace</a:t>
            </a:r>
          </a:p>
          <a:p>
            <a:pPr eaLnBrk="1" hangingPunct="1"/>
            <a:r>
              <a:rPr lang="cs-CZ" altLang="cs-CZ" dirty="0" smtClean="0"/>
              <a:t>uplatnění zejména v projektech a při vícenásobném skenování</a:t>
            </a:r>
          </a:p>
          <a:p>
            <a:pPr eaLnBrk="1" hangingPunct="1"/>
            <a:r>
              <a:rPr lang="cs-CZ" altLang="cs-CZ" dirty="0" smtClean="0"/>
              <a:t>kvalita, rozlišení, komprese, formát,…</a:t>
            </a:r>
          </a:p>
          <a:p>
            <a:pPr eaLnBrk="1" hangingPunct="1"/>
            <a:r>
              <a:rPr lang="cs-CZ" altLang="cs-CZ" dirty="0" smtClean="0"/>
              <a:t>záleží na typu dokumentu</a:t>
            </a:r>
          </a:p>
          <a:p>
            <a:pPr eaLnBrk="1" hangingPunct="1"/>
            <a:r>
              <a:rPr lang="cs-CZ" altLang="cs-CZ" dirty="0" smtClean="0">
                <a:hlinkClick r:id="rId2"/>
              </a:rPr>
              <a:t>Standard digitalizace</a:t>
            </a:r>
            <a:r>
              <a:rPr lang="cs-CZ" altLang="cs-CZ" dirty="0" smtClean="0"/>
              <a:t> (NKP+MZK)</a:t>
            </a:r>
          </a:p>
          <a:p>
            <a:pPr lvl="1" eaLnBrk="1" hangingPunct="1"/>
            <a:r>
              <a:rPr lang="cs-CZ" altLang="cs-CZ" dirty="0" smtClean="0"/>
              <a:t>platný od roku 2011, vyvinut v rámci NDK</a:t>
            </a:r>
          </a:p>
        </p:txBody>
      </p:sp>
    </p:spTree>
    <p:extLst>
      <p:ext uri="{BB962C8B-B14F-4D97-AF65-F5344CB8AC3E}">
        <p14:creationId xmlns:p14="http://schemas.microsoft.com/office/powerpoint/2010/main" val="31083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Výběr a příprava dokumentů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vytipování dokumentů k digitalizaci</a:t>
            </a:r>
          </a:p>
          <a:p>
            <a:pPr eaLnBrk="1" hangingPunct="1"/>
            <a:r>
              <a:rPr lang="cs-CZ" altLang="cs-CZ" dirty="0" smtClean="0"/>
              <a:t>různá kritéria výběru</a:t>
            </a:r>
          </a:p>
          <a:p>
            <a:pPr eaLnBrk="1" hangingPunct="1"/>
            <a:r>
              <a:rPr lang="cs-CZ" altLang="cs-CZ" dirty="0" smtClean="0"/>
              <a:t>registr digitalizace</a:t>
            </a:r>
          </a:p>
          <a:p>
            <a:pPr lvl="1" eaLnBrk="1" hangingPunct="1"/>
            <a:r>
              <a:rPr lang="cs-CZ" altLang="cs-CZ" dirty="0" smtClean="0"/>
              <a:t>např.: </a:t>
            </a:r>
            <a:r>
              <a:rPr lang="cs-CZ" altLang="cs-CZ" dirty="0" smtClean="0">
                <a:hlinkClick r:id="rId2"/>
              </a:rPr>
              <a:t>http://www.registrdigitalizace.cz</a:t>
            </a:r>
            <a:r>
              <a:rPr lang="cs-CZ" altLang="cs-CZ" dirty="0" smtClean="0"/>
              <a:t> </a:t>
            </a:r>
          </a:p>
          <a:p>
            <a:pPr eaLnBrk="1" hangingPunct="1"/>
            <a:r>
              <a:rPr lang="cs-CZ" altLang="cs-CZ" dirty="0" smtClean="0"/>
              <a:t>prohlédnutí a volba zařízení pro digitalizaci</a:t>
            </a:r>
          </a:p>
          <a:p>
            <a:pPr lvl="1" eaLnBrk="1" hangingPunct="1"/>
            <a:r>
              <a:rPr lang="cs-CZ" altLang="cs-CZ" dirty="0" smtClean="0"/>
              <a:t>záleží na typu dokumentu</a:t>
            </a:r>
          </a:p>
          <a:p>
            <a:pPr lvl="1" eaLnBrk="1" hangingPunct="1"/>
            <a:r>
              <a:rPr lang="cs-CZ" altLang="cs-CZ" dirty="0" smtClean="0"/>
              <a:t>digitalizace VŠKP na MU – rozřezání</a:t>
            </a:r>
          </a:p>
          <a:p>
            <a:pPr lvl="1" eaLnBrk="1" hangingPunct="1"/>
            <a:r>
              <a:rPr lang="cs-CZ" altLang="cs-CZ" dirty="0" smtClean="0"/>
              <a:t>vyčištění, narovnání listů, svorky,…</a:t>
            </a:r>
          </a:p>
          <a:p>
            <a:pPr lvl="1" eaLnBrk="1" hangingPunct="1"/>
            <a:r>
              <a:rPr lang="cs-CZ" altLang="cs-CZ" dirty="0" smtClean="0"/>
              <a:t>kvalita předlohy</a:t>
            </a:r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Digitalizace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zdigitalizování</a:t>
            </a:r>
            <a:r>
              <a:rPr lang="cs-CZ" altLang="cs-CZ" dirty="0" smtClean="0"/>
              <a:t> dokumentu dle nastavených pravidel</a:t>
            </a:r>
          </a:p>
          <a:p>
            <a:pPr eaLnBrk="1" hangingPunct="1"/>
            <a:r>
              <a:rPr lang="cs-CZ" altLang="cs-CZ" dirty="0" smtClean="0"/>
              <a:t>kontrola na výstupu</a:t>
            </a:r>
          </a:p>
          <a:p>
            <a:pPr lvl="1" eaLnBrk="1" hangingPunct="1"/>
            <a:r>
              <a:rPr lang="cs-CZ" altLang="cs-CZ" dirty="0" smtClean="0"/>
              <a:t>kompletace (</a:t>
            </a:r>
            <a:r>
              <a:rPr lang="cs-CZ" altLang="cs-CZ" dirty="0" err="1" smtClean="0"/>
              <a:t>doskenování</a:t>
            </a:r>
            <a:r>
              <a:rPr lang="cs-CZ" altLang="cs-CZ" dirty="0" smtClean="0"/>
              <a:t> chybějících stran)</a:t>
            </a:r>
          </a:p>
          <a:p>
            <a:pPr lvl="1" eaLnBrk="1" hangingPunct="1"/>
            <a:r>
              <a:rPr lang="cs-CZ" altLang="cs-CZ" dirty="0" smtClean="0"/>
              <a:t>kontrola kvality (</a:t>
            </a:r>
            <a:r>
              <a:rPr lang="cs-CZ" altLang="cs-CZ" dirty="0" err="1" smtClean="0"/>
              <a:t>přeskenování</a:t>
            </a:r>
            <a:r>
              <a:rPr lang="cs-CZ" altLang="cs-CZ" dirty="0" smtClean="0"/>
              <a:t> špatných stran)</a:t>
            </a:r>
          </a:p>
          <a:p>
            <a:pPr eaLnBrk="1" hangingPunct="1"/>
            <a:r>
              <a:rPr lang="cs-CZ" altLang="cs-CZ" dirty="0" smtClean="0"/>
              <a:t>finální </a:t>
            </a:r>
            <a:r>
              <a:rPr lang="cs-CZ" altLang="cs-CZ" dirty="0" err="1" smtClean="0"/>
              <a:t>sken</a:t>
            </a:r>
            <a:r>
              <a:rPr lang="cs-CZ" altLang="cs-CZ" dirty="0" smtClean="0"/>
              <a:t> poslán k dalšímu zpracování</a:t>
            </a:r>
          </a:p>
          <a:p>
            <a:pPr lvl="1"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Základní pojmy</a:t>
            </a:r>
            <a:endParaRPr lang="uk-UA" altLang="cs-CZ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Uložení do repozitáře</a:t>
            </a:r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zvolit vhodný archiv</a:t>
            </a:r>
          </a:p>
          <a:p>
            <a:r>
              <a:rPr lang="cs-CZ" altLang="cs-CZ" dirty="0" err="1" smtClean="0"/>
              <a:t>metadata</a:t>
            </a:r>
            <a:endParaRPr lang="cs-CZ" altLang="cs-CZ" dirty="0" smtClean="0"/>
          </a:p>
          <a:p>
            <a:r>
              <a:rPr lang="cs-CZ" altLang="cs-CZ" dirty="0" smtClean="0"/>
              <a:t>vhodný formát</a:t>
            </a:r>
          </a:p>
          <a:p>
            <a:r>
              <a:rPr lang="cs-CZ" altLang="cs-CZ" dirty="0" smtClean="0"/>
              <a:t>zálohování</a:t>
            </a:r>
          </a:p>
          <a:p>
            <a:pPr lvl="1"/>
            <a:r>
              <a:rPr lang="cs-CZ" altLang="cs-CZ" dirty="0" smtClean="0"/>
              <a:t>zálohovací strategie (migrace, emulace)</a:t>
            </a:r>
          </a:p>
          <a:p>
            <a:r>
              <a:rPr lang="cs-CZ" altLang="cs-CZ" dirty="0" smtClean="0"/>
              <a:t>zpřístupnění dle zákona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777162" cy="508000"/>
          </a:xfrm>
        </p:spPr>
        <p:txBody>
          <a:bodyPr/>
          <a:lstStyle/>
          <a:p>
            <a:pPr eaLnBrk="1" hangingPunct="1"/>
            <a:r>
              <a:rPr lang="cs-CZ" altLang="cs-CZ" smtClean="0"/>
              <a:t>Využití digitalizace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Kde se digitalizace využívá???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492375"/>
            <a:ext cx="230346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Použité zdroje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hlinkClick r:id="rId2"/>
              </a:rPr>
              <a:t>NDK -  digitalizace</a:t>
            </a:r>
            <a:endParaRPr lang="cs-CZ" altLang="cs-CZ" dirty="0" smtClean="0">
              <a:hlinkClick r:id="rId3"/>
            </a:endParaRPr>
          </a:p>
          <a:p>
            <a:pPr eaLnBrk="1" hangingPunct="1"/>
            <a:r>
              <a:rPr lang="cs-CZ" altLang="cs-CZ" dirty="0" smtClean="0">
                <a:hlinkClick r:id="rId3"/>
              </a:rPr>
              <a:t>Digitální knihovny – teorie a praxe</a:t>
            </a:r>
            <a:r>
              <a:rPr lang="cs-CZ" altLang="cs-CZ" dirty="0" smtClean="0"/>
              <a:t> (Bartošek)</a:t>
            </a:r>
          </a:p>
          <a:p>
            <a:pPr eaLnBrk="1" hangingPunct="1"/>
            <a:r>
              <a:rPr lang="cs-CZ" altLang="cs-CZ" dirty="0" smtClean="0">
                <a:hlinkClick r:id="rId4"/>
              </a:rPr>
              <a:t>Projekt digitalizace vysokoškolských prací MU</a:t>
            </a:r>
            <a:r>
              <a:rPr lang="cs-CZ" altLang="cs-CZ" dirty="0" smtClean="0"/>
              <a:t> (Bartošek)</a:t>
            </a:r>
          </a:p>
          <a:p>
            <a:r>
              <a:rPr lang="cs-CZ" altLang="cs-CZ" dirty="0" smtClean="0">
                <a:hlinkClick r:id="rId5"/>
              </a:rPr>
              <a:t>Zpracování novinových článků v Digitální knihovně Arna Nováka</a:t>
            </a:r>
            <a:r>
              <a:rPr lang="cs-CZ" altLang="cs-CZ" dirty="0" smtClean="0"/>
              <a:t> (Damborská) </a:t>
            </a:r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Závěr</a:t>
            </a:r>
            <a:endParaRPr lang="en-US" altLang="cs-CZ" sz="320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smtClean="0"/>
              <a:t>Děkuji Vám za pozornost</a:t>
            </a:r>
            <a:endParaRPr lang="en-US" altLang="cs-CZ" b="1" smtClean="0"/>
          </a:p>
        </p:txBody>
      </p:sp>
      <p:pic>
        <p:nvPicPr>
          <p:cNvPr id="62468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5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/>
              <a:t>Martin Krčál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 smtClean="0"/>
              <a:t>krcal@phil.muni.cz</a:t>
            </a:r>
            <a:endParaRPr lang="cs-CZ" alt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Rozlišení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rozdělení obrazu na síť pixelů</a:t>
            </a:r>
          </a:p>
          <a:p>
            <a:pPr eaLnBrk="1" hangingPunct="1"/>
            <a:r>
              <a:rPr lang="cs-CZ" altLang="cs-CZ" b="1" smtClean="0">
                <a:solidFill>
                  <a:srgbClr val="008000"/>
                </a:solidFill>
              </a:rPr>
              <a:t>pixel</a:t>
            </a:r>
            <a:r>
              <a:rPr lang="cs-CZ" altLang="cs-CZ" smtClean="0"/>
              <a:t> = jedna barva</a:t>
            </a:r>
          </a:p>
          <a:p>
            <a:pPr eaLnBrk="1" hangingPunct="1"/>
            <a:r>
              <a:rPr lang="cs-CZ" altLang="cs-CZ" smtClean="0"/>
              <a:t>větší hustota (rozlišení) = větší kvalita = větší velikost souboru</a:t>
            </a:r>
          </a:p>
          <a:p>
            <a:pPr eaLnBrk="1" hangingPunct="1"/>
            <a:r>
              <a:rPr lang="cs-CZ" altLang="cs-CZ" smtClean="0"/>
              <a:t>základní jednotka </a:t>
            </a:r>
            <a:r>
              <a:rPr lang="cs-CZ" altLang="cs-CZ" b="1" smtClean="0">
                <a:solidFill>
                  <a:srgbClr val="008000"/>
                </a:solidFill>
              </a:rPr>
              <a:t>dpi</a:t>
            </a:r>
            <a:r>
              <a:rPr lang="cs-CZ" altLang="cs-CZ" smtClean="0"/>
              <a:t> </a:t>
            </a:r>
            <a:r>
              <a:rPr lang="cs-CZ" altLang="cs-CZ" sz="2400" smtClean="0"/>
              <a:t>(dots per inch)</a:t>
            </a:r>
          </a:p>
          <a:p>
            <a:pPr eaLnBrk="1" hangingPunct="1"/>
            <a:r>
              <a:rPr lang="cs-CZ" altLang="cs-CZ" smtClean="0"/>
              <a:t>tisková kvalita od 300 dpi</a:t>
            </a:r>
          </a:p>
          <a:p>
            <a:pPr eaLnBrk="1" hangingPunct="1"/>
            <a:r>
              <a:rPr lang="cs-CZ" altLang="cs-CZ" smtClean="0"/>
              <a:t>na web od 75 dpi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Barevná hloubka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počet barev použitých při skenu</a:t>
            </a:r>
          </a:p>
          <a:p>
            <a:pPr eaLnBrk="1" hangingPunct="1"/>
            <a:r>
              <a:rPr lang="cs-CZ" altLang="cs-CZ" smtClean="0"/>
              <a:t>černobílé skeny: čb nebo stupně šedi</a:t>
            </a:r>
          </a:p>
          <a:p>
            <a:pPr eaLnBrk="1" hangingPunct="1"/>
            <a:r>
              <a:rPr lang="cs-CZ" altLang="cs-CZ" smtClean="0"/>
              <a:t>barevné skeny: 24-bitů+</a:t>
            </a:r>
          </a:p>
          <a:p>
            <a:pPr eaLnBrk="1" hangingPunct="1"/>
            <a:r>
              <a:rPr lang="cs-CZ" altLang="cs-CZ" smtClean="0"/>
              <a:t>zdravé oko vnímá okolo 4 mld. odstínů barev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Barevná hloubka - počty barev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042988" y="1412875"/>
          <a:ext cx="7777162" cy="430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517"/>
                <a:gridCol w="1511846"/>
                <a:gridCol w="2808799"/>
              </a:tblGrid>
              <a:tr h="50393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Druh obrazu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Počet bitů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Počet barev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rgbClr val="92D050"/>
                    </a:solidFill>
                  </a:tcPr>
                </a:tc>
              </a:tr>
              <a:tr h="64005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černobílý (bitonální, monochromatické)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</a:t>
                      </a:r>
                      <a:r>
                        <a:rPr lang="cs-CZ" sz="1800" baseline="30000" dirty="0" smtClean="0"/>
                        <a:t>1</a:t>
                      </a:r>
                      <a:r>
                        <a:rPr lang="cs-CZ" sz="1800" dirty="0" smtClean="0"/>
                        <a:t> = 2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</a:tr>
              <a:tr h="50393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stupně šedi (</a:t>
                      </a:r>
                      <a:r>
                        <a:rPr lang="cs-CZ" sz="1800" dirty="0" err="1" smtClean="0"/>
                        <a:t>grayscale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8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aseline="0" dirty="0" smtClean="0"/>
                        <a:t>2</a:t>
                      </a:r>
                      <a:r>
                        <a:rPr lang="cs-CZ" sz="1800" baseline="30000" dirty="0" smtClean="0"/>
                        <a:t>8 </a:t>
                      </a:r>
                      <a:r>
                        <a:rPr lang="cs-CZ" sz="1800" dirty="0" smtClean="0"/>
                        <a:t>= 256 odstínů šedi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</a:tr>
              <a:tr h="50393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8-bitový barevný (</a:t>
                      </a:r>
                      <a:r>
                        <a:rPr lang="cs-CZ" sz="1800" dirty="0" err="1" smtClean="0"/>
                        <a:t>color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8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aseline="0" dirty="0" smtClean="0"/>
                        <a:t>2</a:t>
                      </a:r>
                      <a:r>
                        <a:rPr lang="cs-CZ" sz="1800" baseline="30000" dirty="0" smtClean="0"/>
                        <a:t>8 </a:t>
                      </a:r>
                      <a:r>
                        <a:rPr lang="cs-CZ" sz="1800" dirty="0" smtClean="0"/>
                        <a:t>= 256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</a:tr>
              <a:tr h="50393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16-bitový (</a:t>
                      </a:r>
                      <a:r>
                        <a:rPr lang="cs-CZ" sz="1800" dirty="0" err="1" smtClean="0"/>
                        <a:t>high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color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16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aseline="0" dirty="0" smtClean="0"/>
                        <a:t>2</a:t>
                      </a:r>
                      <a:r>
                        <a:rPr lang="cs-CZ" sz="1800" baseline="30000" dirty="0" smtClean="0"/>
                        <a:t>16 </a:t>
                      </a:r>
                      <a:r>
                        <a:rPr lang="cs-CZ" sz="1800" dirty="0" smtClean="0"/>
                        <a:t>= 65 536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</a:tr>
              <a:tr h="50393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24-bitový (</a:t>
                      </a:r>
                      <a:r>
                        <a:rPr lang="cs-CZ" sz="1800" dirty="0" err="1" smtClean="0"/>
                        <a:t>true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color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24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aseline="0" dirty="0" smtClean="0"/>
                        <a:t>2</a:t>
                      </a:r>
                      <a:r>
                        <a:rPr lang="cs-CZ" sz="1800" baseline="30000" dirty="0" smtClean="0"/>
                        <a:t>24 </a:t>
                      </a:r>
                      <a:r>
                        <a:rPr lang="cs-CZ" sz="1800" dirty="0" smtClean="0"/>
                        <a:t>= 16 777 216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</a:tr>
              <a:tr h="50393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32-bitový (super </a:t>
                      </a:r>
                      <a:r>
                        <a:rPr lang="cs-CZ" sz="1800" dirty="0" err="1" smtClean="0"/>
                        <a:t>true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color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32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aseline="0" dirty="0" smtClean="0"/>
                        <a:t>2</a:t>
                      </a:r>
                      <a:r>
                        <a:rPr lang="cs-CZ" sz="1800" baseline="30000" dirty="0" smtClean="0"/>
                        <a:t>32 </a:t>
                      </a:r>
                      <a:r>
                        <a:rPr lang="cs-CZ" sz="1800" dirty="0" smtClean="0"/>
                        <a:t>= 4 294 967 296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</a:tr>
              <a:tr h="64005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48-bitový (</a:t>
                      </a:r>
                      <a:r>
                        <a:rPr lang="cs-CZ" sz="1800" dirty="0" err="1" smtClean="0"/>
                        <a:t>deep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color</a:t>
                      </a:r>
                      <a:r>
                        <a:rPr lang="cs-CZ" sz="1800" dirty="0" smtClean="0"/>
                        <a:t>) 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48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aseline="0" dirty="0" smtClean="0"/>
                        <a:t>2</a:t>
                      </a:r>
                      <a:r>
                        <a:rPr lang="cs-CZ" sz="1800" baseline="30000" dirty="0" smtClean="0"/>
                        <a:t>48 </a:t>
                      </a:r>
                      <a:r>
                        <a:rPr lang="cs-CZ" sz="1800" dirty="0" smtClean="0"/>
                        <a:t>= 281 474 976 710 656</a:t>
                      </a:r>
                      <a:endParaRPr lang="cs-CZ" sz="1800" dirty="0"/>
                    </a:p>
                  </a:txBody>
                  <a:tcPr marL="91444" marR="91444" marT="45709" marB="4570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Komprese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zmenšení velikosti souboru</a:t>
            </a:r>
          </a:p>
          <a:p>
            <a:pPr eaLnBrk="1" hangingPunct="1"/>
            <a:r>
              <a:rPr lang="cs-CZ" altLang="cs-CZ" smtClean="0"/>
              <a:t>druhy komprese</a:t>
            </a:r>
          </a:p>
          <a:p>
            <a:pPr lvl="1" eaLnBrk="1" hangingPunct="1"/>
            <a:r>
              <a:rPr lang="cs-CZ" altLang="cs-CZ" smtClean="0"/>
              <a:t>ztrátová – vypuštění některých pixelů (např. podprahové), větší komprese zmenšuje soubor, ale snižuje kvalitu, trvalá a nevratná (JPG, MP3, MPEG, AAC)</a:t>
            </a:r>
          </a:p>
          <a:p>
            <a:pPr lvl="1" eaLnBrk="1" hangingPunct="1"/>
            <a:r>
              <a:rPr lang="cs-CZ" altLang="cs-CZ" smtClean="0"/>
              <a:t>bezztrátová – převod na matematický algoritmus, okolní barvy se dopočítávají, není tak účinná jako ztrátová, ale je vratná (GIF, PNG, TIFF, WMA Lossless, RealAudio Lossless, některé video kodeky – HuffyUV, Lagarith)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4024</TotalTime>
  <Words>1125</Words>
  <Application>Microsoft Office PowerPoint</Application>
  <PresentationFormat>Předvádění na obrazovce (4:3)</PresentationFormat>
  <Paragraphs>288</Paragraphs>
  <Slides>53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8" baseType="lpstr">
      <vt:lpstr>Arial</vt:lpstr>
      <vt:lpstr>Tahoma</vt:lpstr>
      <vt:lpstr>Verdana</vt:lpstr>
      <vt:lpstr>Wingdings</vt:lpstr>
      <vt:lpstr>template</vt:lpstr>
      <vt:lpstr>Digitalizace úvod do problematiky</vt:lpstr>
      <vt:lpstr>Otázka na úvod</vt:lpstr>
      <vt:lpstr>Digitalizace</vt:lpstr>
      <vt:lpstr>Proč digitalizujeme</vt:lpstr>
      <vt:lpstr>Základní pojmy</vt:lpstr>
      <vt:lpstr>Rozlišení</vt:lpstr>
      <vt:lpstr>Barevná hloubka</vt:lpstr>
      <vt:lpstr>Barevná hloubka - počty barev</vt:lpstr>
      <vt:lpstr>Komprese</vt:lpstr>
      <vt:lpstr>OCR</vt:lpstr>
      <vt:lpstr>Nástroje - funkce</vt:lpstr>
      <vt:lpstr>OmniPage</vt:lpstr>
      <vt:lpstr>Omnipage</vt:lpstr>
      <vt:lpstr>Readiris</vt:lpstr>
      <vt:lpstr>Readiris</vt:lpstr>
      <vt:lpstr>Abby Fine Reader</vt:lpstr>
      <vt:lpstr>Abby Fine Reader</vt:lpstr>
      <vt:lpstr>Free OCR</vt:lpstr>
      <vt:lpstr>FreeOCR</vt:lpstr>
      <vt:lpstr>Online služby</vt:lpstr>
      <vt:lpstr>Online služby</vt:lpstr>
      <vt:lpstr>ScanTaylor</vt:lpstr>
      <vt:lpstr>Články k nástrojům</vt:lpstr>
      <vt:lpstr>Výstupní formáty</vt:lpstr>
      <vt:lpstr>Výstupní formáty</vt:lpstr>
      <vt:lpstr>JPG (JPEG)</vt:lpstr>
      <vt:lpstr>TIFF</vt:lpstr>
      <vt:lpstr>PNG</vt:lpstr>
      <vt:lpstr>BMP</vt:lpstr>
      <vt:lpstr>GIF</vt:lpstr>
      <vt:lpstr>TXT</vt:lpstr>
      <vt:lpstr>RTF</vt:lpstr>
      <vt:lpstr>PDF</vt:lpstr>
      <vt:lpstr>DjVu</vt:lpstr>
      <vt:lpstr>Hardware pro digitalizaci</vt:lpstr>
      <vt:lpstr>Skenery</vt:lpstr>
      <vt:lpstr>Ruční a tužkové skenery</vt:lpstr>
      <vt:lpstr>Ruční a tužkové skenery</vt:lpstr>
      <vt:lpstr>Plochý skener</vt:lpstr>
      <vt:lpstr>Plochý skener</vt:lpstr>
      <vt:lpstr>Rotační skener</vt:lpstr>
      <vt:lpstr>Rotační skener</vt:lpstr>
      <vt:lpstr>3D skener</vt:lpstr>
      <vt:lpstr>Knižní skener</vt:lpstr>
      <vt:lpstr>Knižní skener</vt:lpstr>
      <vt:lpstr>Postup digitalizace</vt:lpstr>
      <vt:lpstr>Stanovení pravidel</vt:lpstr>
      <vt:lpstr>Výběr a příprava dokumentů</vt:lpstr>
      <vt:lpstr>Digitalizace</vt:lpstr>
      <vt:lpstr>Uložení do repozitáře</vt:lpstr>
      <vt:lpstr>Využití digitalizace</vt:lpstr>
      <vt:lpstr>Použité zdroje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174</cp:revision>
  <dcterms:created xsi:type="dcterms:W3CDTF">2008-06-02T21:04:14Z</dcterms:created>
  <dcterms:modified xsi:type="dcterms:W3CDTF">2015-04-21T08:53:46Z</dcterms:modified>
</cp:coreProperties>
</file>