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59" r:id="rId5"/>
    <p:sldId id="261" r:id="rId6"/>
    <p:sldId id="267" r:id="rId7"/>
    <p:sldId id="260" r:id="rId8"/>
    <p:sldId id="262" r:id="rId9"/>
    <p:sldId id="263" r:id="rId10"/>
    <p:sldId id="264" r:id="rId11"/>
    <p:sldId id="265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AAD347D-5ACD-4C99-B74B-A9C85AD731AF}" type="datetimeFigureOut">
              <a:rPr lang="en-US" smtClean="0"/>
              <a:t>2/27/2015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0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874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03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9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90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06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25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79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46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46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72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AAD347D-5ACD-4C99-B74B-A9C85AD731AF}" type="datetimeFigureOut">
              <a:rPr lang="en-US" smtClean="0"/>
              <a:t>2/27/2015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24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Informační chování</a:t>
            </a:r>
            <a:br>
              <a:rPr lang="cs-CZ" dirty="0" smtClean="0"/>
            </a:br>
            <a:r>
              <a:rPr lang="cs-CZ" dirty="0" smtClean="0"/>
              <a:t>informační styly a strategie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Ladislava </a:t>
            </a:r>
            <a:r>
              <a:rPr lang="cs-CZ" dirty="0" err="1" smtClean="0"/>
              <a:t>Zbiejczuk</a:t>
            </a:r>
            <a:r>
              <a:rPr lang="cs-CZ" dirty="0" smtClean="0"/>
              <a:t> Suchá</a:t>
            </a:r>
          </a:p>
          <a:p>
            <a:r>
              <a:rPr lang="cs-CZ" dirty="0" smtClean="0"/>
              <a:t>27. 2. 2015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2" b="24186"/>
          <a:stretch/>
        </p:blipFill>
        <p:spPr>
          <a:xfrm>
            <a:off x="0" y="-257087"/>
            <a:ext cx="1247546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8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Informační chování a typologie osobnosti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5F model</a:t>
            </a:r>
          </a:p>
          <a:p>
            <a:r>
              <a:rPr lang="cs-CZ" dirty="0"/>
              <a:t>Otevřenost (</a:t>
            </a:r>
            <a:r>
              <a:rPr lang="cs-CZ" dirty="0" err="1"/>
              <a:t>Openness</a:t>
            </a:r>
            <a:r>
              <a:rPr lang="cs-CZ" dirty="0"/>
              <a:t>)</a:t>
            </a:r>
          </a:p>
          <a:p>
            <a:r>
              <a:rPr lang="cs-CZ" dirty="0"/>
              <a:t>Svědomitost (</a:t>
            </a:r>
            <a:r>
              <a:rPr lang="cs-CZ" dirty="0" err="1"/>
              <a:t>Conscientiousness</a:t>
            </a:r>
            <a:r>
              <a:rPr lang="cs-CZ" dirty="0"/>
              <a:t>)</a:t>
            </a:r>
          </a:p>
          <a:p>
            <a:r>
              <a:rPr lang="cs-CZ" dirty="0"/>
              <a:t>Extraverze (</a:t>
            </a:r>
            <a:r>
              <a:rPr lang="cs-CZ" dirty="0" err="1"/>
              <a:t>Extraversion</a:t>
            </a:r>
            <a:r>
              <a:rPr lang="cs-CZ" dirty="0"/>
              <a:t>)</a:t>
            </a:r>
          </a:p>
          <a:p>
            <a:r>
              <a:rPr lang="cs-CZ" dirty="0"/>
              <a:t>Vstřícnost (</a:t>
            </a:r>
            <a:r>
              <a:rPr lang="cs-CZ" dirty="0" err="1"/>
              <a:t>Agreeableness</a:t>
            </a:r>
            <a:r>
              <a:rPr lang="cs-CZ" dirty="0"/>
              <a:t>)</a:t>
            </a:r>
          </a:p>
          <a:p>
            <a:r>
              <a:rPr lang="cs-CZ" dirty="0" err="1"/>
              <a:t>Neuroticismus</a:t>
            </a:r>
            <a:r>
              <a:rPr lang="cs-CZ" dirty="0"/>
              <a:t> (</a:t>
            </a:r>
            <a:r>
              <a:rPr lang="cs-CZ" dirty="0" err="1"/>
              <a:t>Neuroticism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31" y="2286000"/>
            <a:ext cx="5747238" cy="3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2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Informační chování a typologie osobnosti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MBTI model</a:t>
            </a:r>
          </a:p>
          <a:p>
            <a:r>
              <a:rPr lang="cs-CZ" dirty="0" smtClean="0"/>
              <a:t>Extroverze x introverze</a:t>
            </a:r>
          </a:p>
          <a:p>
            <a:r>
              <a:rPr lang="cs-CZ" b="1" dirty="0" smtClean="0"/>
              <a:t>Intuice x smysly</a:t>
            </a:r>
          </a:p>
          <a:p>
            <a:r>
              <a:rPr lang="cs-CZ" dirty="0" smtClean="0"/>
              <a:t>Cítění x myšlení</a:t>
            </a:r>
            <a:endParaRPr lang="cs-CZ" dirty="0"/>
          </a:p>
          <a:p>
            <a:r>
              <a:rPr lang="cs-CZ" dirty="0" smtClean="0"/>
              <a:t>Usuzování x vnímání</a:t>
            </a:r>
          </a:p>
          <a:p>
            <a:endParaRPr lang="cs-CZ" dirty="0"/>
          </a:p>
          <a:p>
            <a:r>
              <a:rPr lang="cs-CZ" dirty="0" smtClean="0"/>
              <a:t>(</a:t>
            </a:r>
            <a:r>
              <a:rPr lang="cs-CZ" dirty="0" err="1" smtClean="0"/>
              <a:t>Mezey</a:t>
            </a:r>
            <a:r>
              <a:rPr lang="cs-CZ" dirty="0" smtClean="0"/>
              <a:t> 2010)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26" y="3001108"/>
            <a:ext cx="5514832" cy="38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2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Heinström</a:t>
            </a:r>
            <a:r>
              <a:rPr lang="cs-CZ" dirty="0" smtClean="0"/>
              <a:t> (2010) – vzorce informačního chování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Vyžádané</a:t>
            </a:r>
          </a:p>
          <a:p>
            <a:r>
              <a:rPr lang="cs-CZ" dirty="0" smtClean="0"/>
              <a:t>Průzkumné</a:t>
            </a:r>
          </a:p>
          <a:p>
            <a:r>
              <a:rPr lang="cs-CZ" dirty="0" smtClean="0"/>
              <a:t>Cílevědomé</a:t>
            </a:r>
          </a:p>
          <a:p>
            <a:r>
              <a:rPr lang="cs-CZ" dirty="0" smtClean="0"/>
              <a:t>Pasivní</a:t>
            </a:r>
          </a:p>
          <a:p>
            <a:r>
              <a:rPr lang="cs-CZ" dirty="0" smtClean="0"/>
              <a:t>Vyhýbající se</a:t>
            </a:r>
          </a:p>
          <a:p>
            <a:endParaRPr lang="cs-CZ" dirty="0"/>
          </a:p>
          <a:p>
            <a:pPr marL="128016" lvl="1" indent="0">
              <a:buNone/>
            </a:pPr>
            <a:r>
              <a:rPr lang="cs-CZ" sz="2200" dirty="0" err="1"/>
              <a:t>Deep</a:t>
            </a:r>
            <a:r>
              <a:rPr lang="cs-CZ" sz="2200" dirty="0"/>
              <a:t> </a:t>
            </a:r>
            <a:endParaRPr lang="cs-CZ" sz="2200" dirty="0"/>
          </a:p>
          <a:p>
            <a:pPr marL="128016" lvl="1" indent="0">
              <a:buNone/>
            </a:pPr>
            <a:r>
              <a:rPr lang="cs-CZ" sz="2200" dirty="0" err="1"/>
              <a:t>Surface</a:t>
            </a:r>
            <a:endParaRPr lang="cs-CZ" sz="2200" dirty="0"/>
          </a:p>
          <a:p>
            <a:pPr marL="128016" lvl="1" indent="0">
              <a:buNone/>
            </a:pPr>
            <a:r>
              <a:rPr lang="cs-CZ" sz="2200" dirty="0" err="1"/>
              <a:t>Strategic</a:t>
            </a:r>
            <a:endParaRPr lang="cs-CZ" sz="22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122" name="Picture 2" descr="From Fear to Flow book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683" y="2624094"/>
            <a:ext cx="2235933" cy="314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342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Bawden</a:t>
            </a:r>
            <a:r>
              <a:rPr lang="cs-CZ" dirty="0" smtClean="0"/>
              <a:t> </a:t>
            </a:r>
            <a:r>
              <a:rPr lang="en-US" dirty="0" smtClean="0"/>
              <a:t>&amp;</a:t>
            </a:r>
            <a:r>
              <a:rPr lang="cs-CZ" dirty="0" smtClean="0"/>
              <a:t> </a:t>
            </a:r>
            <a:r>
              <a:rPr lang="cs-CZ" dirty="0" err="1" smtClean="0"/>
              <a:t>Lyn</a:t>
            </a:r>
            <a:r>
              <a:rPr lang="cs-CZ" dirty="0" smtClean="0"/>
              <a:t> - otázky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 smtClean="0"/>
              <a:t>Mohou být testy informačních stylů prováděny s žádoucí validitou a reliabilitou a zároveň tak, aby byly použitelné (dostatečně krátké a vyplnitelné)?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Do jaké míry mohou být informační styly a jejich testy nezávislé na věku, genderu, doméně?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Do jaké míry mohou být informační styly a jejich testy nezávislé </a:t>
            </a:r>
            <a:r>
              <a:rPr lang="cs-CZ" dirty="0" smtClean="0"/>
              <a:t>na osobnosti, kognitivních stylech a stylech učení?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Je porozumění těmto stylům skutečně užitečné a jak jej lze propojit s modely informačního chování?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778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Zadání: první úkol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Pozorujte vlastní informační chování a veďte si deník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Vyberte v průběhu příštích 14 dnů (dneškem počínaje) 10 situací, kdy vyhledáváte informace.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Každou situaci popište cca na 0,5 NS (volný text, odrážky, postup)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Vyberte si jednu nabízenou typologii (</a:t>
            </a:r>
            <a:r>
              <a:rPr lang="cs-CZ" dirty="0" err="1" smtClean="0"/>
              <a:t>Pejtersen</a:t>
            </a:r>
            <a:r>
              <a:rPr lang="cs-CZ" dirty="0" smtClean="0"/>
              <a:t>, </a:t>
            </a:r>
            <a:r>
              <a:rPr lang="cs-CZ" dirty="0" err="1" smtClean="0"/>
              <a:t>Hölstorm</a:t>
            </a:r>
            <a:r>
              <a:rPr lang="cs-CZ" dirty="0" smtClean="0"/>
              <a:t>, …), blíže se s ní seznamte a ke každému případu popsaného vyhledávání přiřaďte kategorii.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Nakonec zhodnoťte, zda kategorie vyhovuje většině případů a jak se vám s touto kategorizací pracovalo (1 NS). 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0" indent="0">
              <a:buNone/>
            </a:pPr>
            <a:r>
              <a:rPr lang="cs-CZ" b="1" dirty="0" smtClean="0"/>
              <a:t>Termín: 12. března 2014, 23:59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911146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Trocha opakování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je informační chování? (HII, HIB - definice)</a:t>
            </a:r>
          </a:p>
          <a:p>
            <a:r>
              <a:rPr lang="cs-CZ" dirty="0" smtClean="0"/>
              <a:t>Jaké oblasti zájmu zahrnuje?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3239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Trocha opakování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Co je informační chování? (HII, HIB - definice)</a:t>
            </a:r>
          </a:p>
          <a:p>
            <a:pPr lvl="1"/>
            <a:r>
              <a:rPr lang="cs-CZ" dirty="0" smtClean="0"/>
              <a:t>Extensionální definice (Fischer/</a:t>
            </a:r>
            <a:r>
              <a:rPr lang="cs-CZ" dirty="0" err="1" smtClean="0"/>
              <a:t>Petigrew</a:t>
            </a:r>
            <a:r>
              <a:rPr lang="cs-CZ" dirty="0" smtClean="0"/>
              <a:t>): jak lidé pociťují potřebu informace, jak vyhledávají, jak uspořádávají, jak využívají a jak předávají informace?</a:t>
            </a:r>
          </a:p>
          <a:p>
            <a:pPr lvl="1"/>
            <a:r>
              <a:rPr lang="cs-CZ" dirty="0" smtClean="0"/>
              <a:t>Intencionální definice (Wilson): aspekty informačních aktivit, které jsou pozorovatelné, měřitelné </a:t>
            </a:r>
            <a:r>
              <a:rPr lang="cs-CZ" dirty="0" smtClean="0">
                <a:sym typeface="Wingdings" panose="05000000000000000000" pitchFamily="2" charset="2"/>
              </a:rPr>
              <a:t> </a:t>
            </a:r>
            <a:r>
              <a:rPr lang="cs-CZ" dirty="0" err="1" smtClean="0">
                <a:sym typeface="Wingdings" panose="05000000000000000000" pitchFamily="2" charset="2"/>
              </a:rPr>
              <a:t>zkoumatelné</a:t>
            </a:r>
            <a:endParaRPr lang="cs-CZ" dirty="0" smtClean="0"/>
          </a:p>
          <a:p>
            <a:r>
              <a:rPr lang="cs-CZ" b="1" dirty="0" smtClean="0"/>
              <a:t>Jaké oblasti zájmu (ne)zahrnuje?</a:t>
            </a:r>
          </a:p>
          <a:p>
            <a:pPr lvl="1"/>
            <a:r>
              <a:rPr lang="cs-CZ" dirty="0" smtClean="0"/>
              <a:t>Objevování </a:t>
            </a:r>
          </a:p>
          <a:p>
            <a:pPr lvl="1"/>
            <a:r>
              <a:rPr lang="cs-CZ" dirty="0" smtClean="0"/>
              <a:t>Hodnocení</a:t>
            </a:r>
          </a:p>
          <a:p>
            <a:pPr lvl="1"/>
            <a:r>
              <a:rPr lang="cs-CZ" dirty="0" smtClean="0"/>
              <a:t>Využívání informací</a:t>
            </a:r>
          </a:p>
          <a:p>
            <a:pPr lvl="1"/>
            <a:r>
              <a:rPr lang="cs-CZ" dirty="0" smtClean="0"/>
              <a:t>Filtrování informací</a:t>
            </a:r>
          </a:p>
          <a:p>
            <a:pPr lvl="1"/>
            <a:r>
              <a:rPr lang="cs-CZ" dirty="0" smtClean="0"/>
              <a:t>Vyhýbání se informacím</a:t>
            </a:r>
          </a:p>
          <a:p>
            <a:pPr lvl="1"/>
            <a:r>
              <a:rPr lang="cs-CZ" dirty="0" smtClean="0"/>
              <a:t>Organizace informací</a:t>
            </a:r>
          </a:p>
          <a:p>
            <a:pPr lvl="1"/>
            <a:r>
              <a:rPr lang="cs-CZ" dirty="0" smtClean="0"/>
              <a:t>Reprezentace informací 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2204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Case, Fidel, </a:t>
            </a:r>
            <a:r>
              <a:rPr lang="cs-CZ" dirty="0" err="1" smtClean="0"/>
              <a:t>bawden</a:t>
            </a:r>
            <a:r>
              <a:rPr lang="cs-CZ" dirty="0" smtClean="0"/>
              <a:t> </a:t>
            </a:r>
            <a:r>
              <a:rPr lang="en-US" dirty="0" smtClean="0"/>
              <a:t>&amp;</a:t>
            </a:r>
            <a:r>
              <a:rPr lang="cs-CZ" dirty="0" smtClean="0"/>
              <a:t> </a:t>
            </a:r>
            <a:r>
              <a:rPr lang="cs-CZ" dirty="0" err="1" smtClean="0"/>
              <a:t>Lynn</a:t>
            </a:r>
            <a:r>
              <a:rPr lang="cs-CZ" dirty="0"/>
              <a:t> </a:t>
            </a:r>
            <a:r>
              <a:rPr lang="cs-CZ" dirty="0" smtClean="0"/>
              <a:t>a jejich typologie</a:t>
            </a:r>
            <a:endParaRPr lang="cs-CZ" dirty="0"/>
          </a:p>
        </p:txBody>
      </p:sp>
      <p:pic>
        <p:nvPicPr>
          <p:cNvPr id="1026" name="Picture 2" descr="http://mitpress.mit.edu/covers/9780262017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213" y="2996078"/>
            <a:ext cx="2398184" cy="313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atic.cyberlibris.fr/books_upload/180pix/97817805217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312" y="2996078"/>
            <a:ext cx="2106979" cy="31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ecx.images-amazon.com/images/I/51H46NjAID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207" y="2999248"/>
            <a:ext cx="2081607" cy="31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962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Case: 5 scénářů informačního vyhledávání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1" cy="4023360"/>
          </a:xfrm>
        </p:spPr>
        <p:txBody>
          <a:bodyPr/>
          <a:lstStyle/>
          <a:p>
            <a:r>
              <a:rPr lang="cs-CZ" dirty="0" smtClean="0"/>
              <a:t>1. Nákup produktů</a:t>
            </a:r>
          </a:p>
          <a:p>
            <a:r>
              <a:rPr lang="cs-CZ" dirty="0" smtClean="0"/>
              <a:t>2. Vyhledávání informací v knihovně</a:t>
            </a:r>
          </a:p>
          <a:p>
            <a:r>
              <a:rPr lang="cs-CZ" dirty="0" smtClean="0"/>
              <a:t>3. Sázení na koňské dostihy</a:t>
            </a:r>
          </a:p>
          <a:p>
            <a:r>
              <a:rPr lang="cs-CZ" dirty="0" smtClean="0"/>
              <a:t>4. Vyhledávání zákona</a:t>
            </a:r>
          </a:p>
          <a:p>
            <a:r>
              <a:rPr lang="cs-CZ" dirty="0" smtClean="0"/>
              <a:t>5. „Chci vědět více o rakovině“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15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Pejtersen</a:t>
            </a:r>
            <a:r>
              <a:rPr lang="en-US" dirty="0" smtClean="0"/>
              <a:t> </a:t>
            </a:r>
            <a:r>
              <a:rPr lang="cs-CZ" dirty="0" smtClean="0"/>
              <a:t>(1984)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Strategie pro vyhledávání: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 smtClean="0"/>
              <a:t>Browsing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Analytická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Empirická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Známý způsob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Na základě podobnosti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701" y="3821723"/>
            <a:ext cx="6322649" cy="227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27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Searching</a:t>
            </a:r>
            <a:r>
              <a:rPr lang="cs-CZ" dirty="0" smtClean="0"/>
              <a:t> vs. Surfing (FIDEL)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286000"/>
            <a:ext cx="8237103" cy="4023360"/>
          </a:xfrm>
        </p:spPr>
        <p:txBody>
          <a:bodyPr/>
          <a:lstStyle/>
          <a:p>
            <a:r>
              <a:rPr lang="cs-CZ" b="1" dirty="0" smtClean="0"/>
              <a:t>Vyhledávání</a:t>
            </a:r>
          </a:p>
          <a:p>
            <a:r>
              <a:rPr lang="cs-CZ" dirty="0" smtClean="0"/>
              <a:t>Vyhledávání má daný účel – informační podpora rozhodovacího procesu (tj. řešení informačního problému). Většina výzkumu v ISK se soustředí na tento typ informačního chování</a:t>
            </a:r>
          </a:p>
          <a:p>
            <a:r>
              <a:rPr lang="cs-CZ" b="1" dirty="0" smtClean="0"/>
              <a:t>Surfování</a:t>
            </a:r>
          </a:p>
          <a:p>
            <a:r>
              <a:rPr lang="cs-CZ" dirty="0" smtClean="0"/>
              <a:t>Bez návaznosti na určité rozhodování (dívání se do výloh, skenování ranních novin, přepínání TV programů). Každodenní činnosti, které ale v ISK jsou poměrně málo zpracovány (zmapováno spíše v marketingu)</a:t>
            </a:r>
          </a:p>
          <a:p>
            <a:r>
              <a:rPr lang="cs-CZ" dirty="0" err="1" smtClean="0"/>
              <a:t>Savolainen</a:t>
            </a:r>
            <a:r>
              <a:rPr lang="cs-CZ" dirty="0" smtClean="0"/>
              <a:t> – </a:t>
            </a:r>
            <a:r>
              <a:rPr lang="cs-CZ" dirty="0" err="1" smtClean="0"/>
              <a:t>Chapter</a:t>
            </a:r>
            <a:r>
              <a:rPr lang="cs-CZ" dirty="0" smtClean="0"/>
              <a:t> 5 – </a:t>
            </a:r>
            <a:r>
              <a:rPr lang="cs-CZ" dirty="0" err="1" smtClean="0"/>
              <a:t>seeking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orienting</a:t>
            </a:r>
            <a:r>
              <a:rPr lang="cs-CZ" dirty="0" smtClean="0"/>
              <a:t> </a:t>
            </a:r>
            <a:r>
              <a:rPr lang="cs-CZ" dirty="0" err="1" smtClean="0"/>
              <a:t>information</a:t>
            </a:r>
            <a:endParaRPr lang="cs-CZ" dirty="0"/>
          </a:p>
        </p:txBody>
      </p:sp>
      <p:pic>
        <p:nvPicPr>
          <p:cNvPr id="4" name="Picture 4" descr="http://ecx.images-amazon.com/images/I/81XWj19z4y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31" y="2484778"/>
            <a:ext cx="2301288" cy="34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80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Typologie informačního chování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286000"/>
            <a:ext cx="4802241" cy="4023360"/>
          </a:xfrm>
        </p:spPr>
        <p:txBody>
          <a:bodyPr/>
          <a:lstStyle/>
          <a:p>
            <a:r>
              <a:rPr lang="cs-CZ" b="1" dirty="0" err="1" smtClean="0"/>
              <a:t>Kernan</a:t>
            </a:r>
            <a:r>
              <a:rPr lang="cs-CZ" b="1" dirty="0" smtClean="0"/>
              <a:t> </a:t>
            </a:r>
            <a:r>
              <a:rPr lang="en-US" b="1" dirty="0" smtClean="0"/>
              <a:t>&amp; </a:t>
            </a:r>
            <a:r>
              <a:rPr lang="cs-CZ" b="1" dirty="0" err="1" smtClean="0"/>
              <a:t>Mojena</a:t>
            </a:r>
            <a:r>
              <a:rPr lang="cs-CZ" b="1" dirty="0" smtClean="0"/>
              <a:t> (1973)</a:t>
            </a:r>
          </a:p>
          <a:p>
            <a:pPr lvl="1"/>
            <a:r>
              <a:rPr lang="cs-CZ" dirty="0" err="1" smtClean="0"/>
              <a:t>Ritualisté</a:t>
            </a:r>
            <a:endParaRPr lang="cs-CZ" dirty="0" smtClean="0"/>
          </a:p>
          <a:p>
            <a:pPr lvl="1"/>
            <a:r>
              <a:rPr lang="cs-CZ" dirty="0" smtClean="0"/>
              <a:t>Odvážní</a:t>
            </a:r>
          </a:p>
          <a:p>
            <a:pPr lvl="1"/>
            <a:r>
              <a:rPr lang="cs-CZ" dirty="0" err="1" smtClean="0"/>
              <a:t>Mezikategorie</a:t>
            </a:r>
            <a:endParaRPr lang="cs-CZ" dirty="0" smtClean="0"/>
          </a:p>
          <a:p>
            <a:pPr lvl="1"/>
            <a:r>
              <a:rPr lang="cs-CZ" dirty="0" smtClean="0"/>
              <a:t>(Osy: vytrvalost, intenzita využívání informací)</a:t>
            </a:r>
          </a:p>
          <a:p>
            <a:pPr marL="128016" lvl="1" indent="0">
              <a:buNone/>
            </a:pPr>
            <a:r>
              <a:rPr lang="cs-CZ" sz="2200" b="1" dirty="0" err="1"/>
              <a:t>Bellardo</a:t>
            </a:r>
            <a:r>
              <a:rPr lang="cs-CZ" sz="2200" b="1" dirty="0"/>
              <a:t> (1985)</a:t>
            </a:r>
          </a:p>
          <a:p>
            <a:pPr lvl="1"/>
            <a:r>
              <a:rPr lang="cs-CZ" dirty="0" smtClean="0"/>
              <a:t>Asertivní dobrodruh</a:t>
            </a:r>
          </a:p>
          <a:p>
            <a:pPr lvl="1"/>
            <a:r>
              <a:rPr lang="cs-CZ" dirty="0" smtClean="0"/>
              <a:t>Umělecký student</a:t>
            </a:r>
          </a:p>
          <a:p>
            <a:pPr lvl="1"/>
            <a:r>
              <a:rPr lang="cs-CZ" dirty="0" smtClean="0"/>
              <a:t>Analytický individualista</a:t>
            </a:r>
          </a:p>
          <a:p>
            <a:pPr lvl="1"/>
            <a:r>
              <a:rPr lang="cs-CZ" dirty="0" smtClean="0"/>
              <a:t>Senzitivní pečovatel</a:t>
            </a:r>
          </a:p>
          <a:p>
            <a:pPr lvl="1"/>
            <a:r>
              <a:rPr lang="cs-CZ" dirty="0" smtClean="0"/>
              <a:t>(Osy: </a:t>
            </a:r>
            <a:r>
              <a:rPr lang="cs-CZ" dirty="0" err="1" smtClean="0"/>
              <a:t>osonost</a:t>
            </a:r>
            <a:r>
              <a:rPr lang="cs-CZ" dirty="0" smtClean="0"/>
              <a:t>, kreativita, inteligence a přístup ke studiu)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213231" y="2286000"/>
            <a:ext cx="4530969" cy="4023360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err="1" smtClean="0"/>
              <a:t>Pálsdóttir</a:t>
            </a:r>
            <a:r>
              <a:rPr lang="cs-CZ" b="1" dirty="0" smtClean="0"/>
              <a:t> (2010)</a:t>
            </a:r>
          </a:p>
          <a:p>
            <a:pPr lvl="1"/>
            <a:r>
              <a:rPr lang="cs-CZ" dirty="0" smtClean="0"/>
              <a:t>Pasivní</a:t>
            </a:r>
          </a:p>
          <a:p>
            <a:pPr lvl="1"/>
            <a:r>
              <a:rPr lang="cs-CZ" dirty="0" smtClean="0"/>
              <a:t>Spíše pasivní</a:t>
            </a:r>
          </a:p>
          <a:p>
            <a:pPr lvl="1"/>
            <a:r>
              <a:rPr lang="cs-CZ" dirty="0" smtClean="0"/>
              <a:t>Spíše aktivní</a:t>
            </a:r>
          </a:p>
          <a:p>
            <a:pPr lvl="1"/>
            <a:r>
              <a:rPr lang="cs-CZ" dirty="0" smtClean="0"/>
              <a:t>Aktivní</a:t>
            </a:r>
          </a:p>
          <a:p>
            <a:pPr lvl="1"/>
            <a:r>
              <a:rPr lang="cs-CZ" dirty="0" smtClean="0"/>
              <a:t>(Osy: pasivita/aktivita)</a:t>
            </a:r>
          </a:p>
          <a:p>
            <a:pPr marL="128016" lvl="1" indent="0">
              <a:buFont typeface="Wingdings 3" pitchFamily="18" charset="2"/>
              <a:buNone/>
            </a:pPr>
            <a:r>
              <a:rPr lang="cs-CZ" sz="2200" b="1" dirty="0" err="1" smtClean="0"/>
              <a:t>Palmer</a:t>
            </a:r>
            <a:r>
              <a:rPr lang="cs-CZ" sz="2200" b="1" dirty="0" smtClean="0"/>
              <a:t> (1991)</a:t>
            </a:r>
          </a:p>
          <a:p>
            <a:pPr lvl="1"/>
            <a:r>
              <a:rPr lang="cs-CZ" dirty="0" smtClean="0"/>
              <a:t>Ne-hledači</a:t>
            </a:r>
          </a:p>
          <a:p>
            <a:pPr lvl="1"/>
            <a:r>
              <a:rPr lang="cs-CZ" dirty="0" smtClean="0"/>
              <a:t>Osamělí jezdci</a:t>
            </a:r>
          </a:p>
          <a:p>
            <a:pPr lvl="1"/>
            <a:r>
              <a:rPr lang="cs-CZ" dirty="0" smtClean="0"/>
              <a:t>Neusazení hledači</a:t>
            </a:r>
          </a:p>
          <a:p>
            <a:pPr lvl="1"/>
            <a:r>
              <a:rPr lang="cs-CZ" dirty="0" smtClean="0"/>
              <a:t>Spokojení sběrači</a:t>
            </a:r>
          </a:p>
          <a:p>
            <a:pPr lvl="1"/>
            <a:r>
              <a:rPr lang="cs-CZ" dirty="0" smtClean="0"/>
              <a:t>Lovci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0784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Typologie informačního chování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286000"/>
            <a:ext cx="4802241" cy="4023360"/>
          </a:xfrm>
        </p:spPr>
        <p:txBody>
          <a:bodyPr>
            <a:normAutofit lnSpcReduction="10000"/>
          </a:bodyPr>
          <a:lstStyle/>
          <a:p>
            <a:r>
              <a:rPr lang="cs-CZ" b="1" dirty="0" err="1" smtClean="0"/>
              <a:t>Bawden</a:t>
            </a:r>
            <a:r>
              <a:rPr lang="cs-CZ" b="1" dirty="0" smtClean="0"/>
              <a:t> a </a:t>
            </a:r>
            <a:r>
              <a:rPr lang="cs-CZ" b="1" dirty="0" err="1" smtClean="0"/>
              <a:t>spol</a:t>
            </a:r>
            <a:r>
              <a:rPr lang="cs-CZ" b="1" dirty="0" smtClean="0"/>
              <a:t> (2000)</a:t>
            </a:r>
          </a:p>
          <a:p>
            <a:pPr lvl="1"/>
            <a:r>
              <a:rPr lang="cs-CZ" dirty="0" err="1" smtClean="0"/>
              <a:t>Perfekcionsté</a:t>
            </a:r>
            <a:endParaRPr lang="cs-CZ" dirty="0" smtClean="0"/>
          </a:p>
          <a:p>
            <a:pPr lvl="1"/>
            <a:r>
              <a:rPr lang="cs-CZ" dirty="0" smtClean="0"/>
              <a:t>Pragmatisté</a:t>
            </a:r>
          </a:p>
          <a:p>
            <a:pPr lvl="1"/>
            <a:r>
              <a:rPr lang="cs-CZ" dirty="0" smtClean="0"/>
              <a:t>Entuziastičtí uživatelé</a:t>
            </a:r>
          </a:p>
          <a:p>
            <a:pPr marL="128016" lvl="1" indent="0">
              <a:buNone/>
            </a:pPr>
            <a:r>
              <a:rPr lang="cs-CZ" sz="2200" b="1" dirty="0" err="1" smtClean="0"/>
              <a:t>Solomon</a:t>
            </a:r>
            <a:r>
              <a:rPr lang="cs-CZ" sz="2200" b="1" dirty="0" smtClean="0"/>
              <a:t> </a:t>
            </a:r>
            <a:r>
              <a:rPr lang="cs-CZ" sz="2200" b="1" dirty="0"/>
              <a:t>(</a:t>
            </a:r>
            <a:r>
              <a:rPr lang="cs-CZ" sz="2200" b="1" dirty="0" smtClean="0"/>
              <a:t>1997)</a:t>
            </a:r>
            <a:endParaRPr lang="cs-CZ" sz="2200" b="1" dirty="0"/>
          </a:p>
          <a:p>
            <a:pPr lvl="1"/>
            <a:r>
              <a:rPr lang="cs-CZ" dirty="0" smtClean="0"/>
              <a:t>Manažerský styl</a:t>
            </a:r>
          </a:p>
          <a:p>
            <a:pPr lvl="1"/>
            <a:r>
              <a:rPr lang="cs-CZ" dirty="0" smtClean="0"/>
              <a:t>Analytický styl</a:t>
            </a:r>
          </a:p>
          <a:p>
            <a:pPr lvl="1"/>
            <a:r>
              <a:rPr lang="cs-CZ" dirty="0" smtClean="0"/>
              <a:t>Organizační styl</a:t>
            </a:r>
          </a:p>
          <a:p>
            <a:pPr lvl="1"/>
            <a:r>
              <a:rPr lang="cs-CZ" dirty="0" smtClean="0"/>
              <a:t>Procesní styl</a:t>
            </a:r>
          </a:p>
          <a:p>
            <a:pPr lvl="1"/>
            <a:r>
              <a:rPr lang="cs-CZ" dirty="0" smtClean="0"/>
              <a:t>Prezentační styl</a:t>
            </a:r>
          </a:p>
          <a:p>
            <a:pPr lvl="1"/>
            <a:r>
              <a:rPr lang="cs-CZ" dirty="0" smtClean="0"/>
              <a:t>Vysílač</a:t>
            </a:r>
          </a:p>
          <a:p>
            <a:pPr lvl="1"/>
            <a:r>
              <a:rPr lang="cs-CZ" dirty="0" smtClean="0"/>
              <a:t>(Osy: kognitivní, afektivní a na akci orientované styly)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213231" y="2286000"/>
            <a:ext cx="4530969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Steinerová, </a:t>
            </a:r>
            <a:r>
              <a:rPr lang="cs-CZ" b="1" dirty="0" err="1" smtClean="0"/>
              <a:t>Šušol</a:t>
            </a:r>
            <a:r>
              <a:rPr lang="cs-CZ" b="1" dirty="0" smtClean="0"/>
              <a:t> (2007)</a:t>
            </a:r>
          </a:p>
          <a:p>
            <a:pPr lvl="1"/>
            <a:r>
              <a:rPr lang="cs-CZ" dirty="0" smtClean="0"/>
              <a:t>S – strategický, pragmatický</a:t>
            </a:r>
          </a:p>
          <a:p>
            <a:pPr lvl="1"/>
            <a:r>
              <a:rPr lang="cs-CZ" dirty="0" smtClean="0"/>
              <a:t>A – analytický</a:t>
            </a:r>
          </a:p>
          <a:p>
            <a:pPr lvl="1"/>
            <a:r>
              <a:rPr lang="cs-CZ" dirty="0" smtClean="0"/>
              <a:t>M - </a:t>
            </a:r>
            <a:r>
              <a:rPr lang="cs-CZ" dirty="0" err="1" smtClean="0"/>
              <a:t>mixed</a:t>
            </a:r>
            <a:endParaRPr lang="cs-CZ" dirty="0" smtClean="0"/>
          </a:p>
          <a:p>
            <a:pPr lvl="1"/>
            <a:r>
              <a:rPr lang="cs-CZ" dirty="0" smtClean="0"/>
              <a:t>(sledovali i vliv genderu)</a:t>
            </a:r>
          </a:p>
          <a:p>
            <a:pPr marL="128016" lvl="1" indent="0">
              <a:buFont typeface="Wingdings 3" pitchFamily="18" charset="2"/>
              <a:buNone/>
            </a:pPr>
            <a:r>
              <a:rPr lang="cs-CZ" sz="2200" b="1" dirty="0" err="1" smtClean="0"/>
              <a:t>Nigel</a:t>
            </a:r>
            <a:r>
              <a:rPr lang="cs-CZ" sz="2200" b="1" dirty="0" smtClean="0"/>
              <a:t> Ford (1991)</a:t>
            </a:r>
          </a:p>
          <a:p>
            <a:pPr lvl="1"/>
            <a:r>
              <a:rPr lang="cs-CZ" dirty="0" err="1" smtClean="0"/>
              <a:t>Wholist</a:t>
            </a:r>
            <a:r>
              <a:rPr lang="cs-CZ" dirty="0" smtClean="0"/>
              <a:t>/</a:t>
            </a:r>
            <a:r>
              <a:rPr lang="cs-CZ" dirty="0" err="1" smtClean="0"/>
              <a:t>Analytic</a:t>
            </a:r>
            <a:endParaRPr lang="cs-CZ" dirty="0" smtClean="0"/>
          </a:p>
          <a:p>
            <a:pPr lvl="1"/>
            <a:r>
              <a:rPr lang="cs-CZ" dirty="0" err="1" smtClean="0"/>
              <a:t>Verbalisers</a:t>
            </a:r>
            <a:r>
              <a:rPr lang="cs-CZ" dirty="0" smtClean="0"/>
              <a:t>/</a:t>
            </a:r>
            <a:r>
              <a:rPr lang="cs-CZ" dirty="0" err="1" smtClean="0"/>
              <a:t>imagers</a:t>
            </a:r>
            <a:endParaRPr lang="cs-CZ" dirty="0" smtClean="0"/>
          </a:p>
          <a:p>
            <a:pPr lvl="1"/>
            <a:r>
              <a:rPr lang="cs-CZ" dirty="0" err="1" smtClean="0"/>
              <a:t>Intuitive</a:t>
            </a:r>
            <a:r>
              <a:rPr lang="cs-CZ" dirty="0" smtClean="0"/>
              <a:t>/</a:t>
            </a:r>
            <a:r>
              <a:rPr lang="cs-CZ" dirty="0" err="1" smtClean="0"/>
              <a:t>sensing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25601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181</TotalTime>
  <Words>636</Words>
  <Application>Microsoft Office PowerPoint</Application>
  <PresentationFormat>Širokoúhlá obrazovka</PresentationFormat>
  <Paragraphs>122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Tw Cen MT</vt:lpstr>
      <vt:lpstr>Tw Cen MT Condensed</vt:lpstr>
      <vt:lpstr>Wingdings</vt:lpstr>
      <vt:lpstr>Wingdings 3</vt:lpstr>
      <vt:lpstr>Integrál</vt:lpstr>
      <vt:lpstr>Informační chování informační styly a strategie</vt:lpstr>
      <vt:lpstr>Trocha opakování </vt:lpstr>
      <vt:lpstr>Trocha opakování </vt:lpstr>
      <vt:lpstr>Case, Fidel, bawden &amp; Lynn a jejich typologie</vt:lpstr>
      <vt:lpstr>Case: 5 scénářů informačního vyhledávání</vt:lpstr>
      <vt:lpstr>Pejtersen (1984)</vt:lpstr>
      <vt:lpstr>Searching vs. Surfing (FIDEL)</vt:lpstr>
      <vt:lpstr>Typologie informačního chování</vt:lpstr>
      <vt:lpstr>Typologie informačního chování</vt:lpstr>
      <vt:lpstr>Informační chování a typologie osobnosti</vt:lpstr>
      <vt:lpstr>Informační chování a typologie osobnosti</vt:lpstr>
      <vt:lpstr>Heinström (2010) – vzorce informačního chování</vt:lpstr>
      <vt:lpstr>Bawden &amp; Lyn - otázky</vt:lpstr>
      <vt:lpstr>Zadání: první úkol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Informační chování informační styly a strategie</dc:title>
  <dc:creator>Ladislava Z. Suchá</dc:creator>
  <cp:lastModifiedBy>Ladislava Z. Suchá</cp:lastModifiedBy>
  <cp:revision>14</cp:revision>
  <dcterms:created xsi:type="dcterms:W3CDTF">2015-02-27T05:55:25Z</dcterms:created>
  <dcterms:modified xsi:type="dcterms:W3CDTF">2015-02-27T08:57:19Z</dcterms:modified>
</cp:coreProperties>
</file>