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handoutMasterIdLst>
    <p:handoutMasterId r:id="rId34"/>
  </p:handoutMasterIdLst>
  <p:sldIdLst>
    <p:sldId id="259" r:id="rId2"/>
    <p:sldId id="280" r:id="rId3"/>
    <p:sldId id="260" r:id="rId4"/>
    <p:sldId id="284" r:id="rId5"/>
    <p:sldId id="274" r:id="rId6"/>
    <p:sldId id="276" r:id="rId7"/>
    <p:sldId id="278" r:id="rId8"/>
    <p:sldId id="277" r:id="rId9"/>
    <p:sldId id="285" r:id="rId10"/>
    <p:sldId id="264" r:id="rId11"/>
    <p:sldId id="266" r:id="rId12"/>
    <p:sldId id="268" r:id="rId13"/>
    <p:sldId id="270" r:id="rId14"/>
    <p:sldId id="287" r:id="rId15"/>
    <p:sldId id="289" r:id="rId16"/>
    <p:sldId id="288" r:id="rId17"/>
    <p:sldId id="286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71" r:id="rId28"/>
    <p:sldId id="272" r:id="rId29"/>
    <p:sldId id="283" r:id="rId30"/>
    <p:sldId id="299" r:id="rId31"/>
    <p:sldId id="282" r:id="rId32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7314" autoAdjust="0"/>
  </p:normalViewPr>
  <p:slideViewPr>
    <p:cSldViewPr>
      <p:cViewPr>
        <p:scale>
          <a:sx n="125" d="100"/>
          <a:sy n="125" d="100"/>
        </p:scale>
        <p:origin x="-122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8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E81F4-4FF3-4303-8356-5DBA30B65496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2D8E6-ADE4-4209-A722-630BC14912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97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26101-59C2-4DF0-9C2C-C7055AA8A332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37350-A513-4F11-904F-8510B0BC2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32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Vývoj PC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Aspekty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PC – uživatel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Haneywell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Vznik Operačních systémů,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EtL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EtU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stalo alfou a omegou HCI, díky tomu ji lze dobře definovat.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Použitelnost (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usability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dnes zahrnuje emoční design, zábavu, pohodu, kolektivní efektivitu, podporu kreativity,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2.2: The Model Human Processor was an early cognitive engineering model intended to help developers apply principles from cognitive psychology.</a:t>
            </a:r>
            <a:endParaRPr lang="en-US" dirty="0" smtClean="0"/>
          </a:p>
          <a:p>
            <a:endParaRPr lang="cs-CZ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cs-CZ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08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364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603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475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Mooreův</a:t>
            </a:r>
            <a:r>
              <a:rPr lang="cs-CZ" dirty="0" smtClean="0"/>
              <a:t> zákon</a:t>
            </a:r>
            <a:r>
              <a:rPr lang="cs-CZ" baseline="0" dirty="0" smtClean="0"/>
              <a:t> – exponenciálně roste počet tranzistorů v procesorů (tehdy na integrovaném obvodu), zároveň se snižuje jejich cena. Zhruba každých 18 měsíců se zdvojnásobí počet tranzistorů a cena zůstane stejná.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F402B302-E237-44A8-A874-6CED0DD3079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17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Mooreův</a:t>
            </a:r>
            <a:r>
              <a:rPr lang="cs-CZ" dirty="0" smtClean="0"/>
              <a:t> zákon</a:t>
            </a:r>
            <a:r>
              <a:rPr lang="cs-CZ" baseline="0" dirty="0" smtClean="0"/>
              <a:t> – exponenciálně roste počet tranzistorů v procesorů (tehdy na integrovaném obvodu), zároveň se snižuje jejich cena. Zhruba každých 18 měsíců se zdvojnásobí počet tranzistorů a cena zůstane stejná. </a:t>
            </a: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Exponenciální růst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311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97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 95</a:t>
            </a:r>
            <a:r>
              <a:rPr lang="en-US" dirty="0" smtClean="0"/>
              <a:t>%</a:t>
            </a:r>
            <a:r>
              <a:rPr lang="cs-CZ" dirty="0" smtClean="0"/>
              <a:t> času počítače nic</a:t>
            </a:r>
            <a:r>
              <a:rPr lang="cs-CZ" baseline="0" dirty="0" smtClean="0"/>
              <a:t> nedělají, zato my zjišťujeme co PC udělal, nebo co můžeme udělat my. 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Počítače se zmenšují a jsou všudypřítomné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Doposud se řešily jen algoritmy a procesy, které specifikovali chování počítače krok za krokem. </a:t>
            </a:r>
          </a:p>
          <a:p>
            <a:pPr marL="171450" indent="-171450">
              <a:buFontTx/>
              <a:buChar char="-"/>
            </a:pP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725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ENIAC (jeden</a:t>
            </a:r>
            <a:r>
              <a:rPr lang="cs-CZ" baseline="0" dirty="0" smtClean="0"/>
              <a:t> program, jinak se musel přestavět)</a:t>
            </a:r>
            <a:r>
              <a:rPr lang="cs-CZ" dirty="0" smtClean="0"/>
              <a:t> a EVAC (vnitřní paměť na několik programů)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Elektronky</a:t>
            </a:r>
            <a:endParaRPr lang="cs-CZ" dirty="0" smtClean="0"/>
          </a:p>
          <a:p>
            <a:pPr marL="171450" indent="-171450">
              <a:buFontTx/>
              <a:buChar char="-"/>
            </a:pPr>
            <a:r>
              <a:rPr lang="cs-CZ" dirty="0" smtClean="0"/>
              <a:t>Armádní</a:t>
            </a:r>
            <a:r>
              <a:rPr lang="cs-CZ" baseline="0" dirty="0" smtClean="0"/>
              <a:t> účely, vypočítávali dráhy střel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Interakce programování a </a:t>
            </a:r>
            <a:r>
              <a:rPr lang="cs-CZ" baseline="0" dirty="0" err="1" smtClean="0"/>
              <a:t>přeprogramovávání</a:t>
            </a:r>
            <a:endParaRPr lang="cs-CZ" baseline="0" dirty="0" smtClean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038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Symbolická forma interakce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Člověk již nemusel rozumět konkrétnímu počítači, ale musel znát sadu příkazů a možnosti počítače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Speciální kódy reprezentovaly a korespondovali příkaz počítači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Interakce 	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symboly pro nás jsou mnohem přirozenější (semafory, znaky na záchodě)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Jednodušší nalézt chybu v programu – uplatňuje více smyslů: vizuální, kognitivní. </a:t>
            </a:r>
          </a:p>
          <a:p>
            <a:pPr marL="457200" lvl="1" indent="0">
              <a:buFontTx/>
              <a:buNone/>
            </a:pPr>
            <a:endParaRPr lang="cs-CZ" baseline="0" dirty="0" smtClean="0"/>
          </a:p>
          <a:p>
            <a:pPr marL="1085850" lvl="2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91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472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Nekonečný proud příkazů a odpovědí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S</a:t>
            </a:r>
            <a:r>
              <a:rPr lang="cs-CZ" baseline="0" dirty="0" smtClean="0"/>
              <a:t> textovou interakcí přichází i gramatická interakce (příkazy, parametry, argumenty, podmínky apod. 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Interakce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Mnohem výhodnější pro naše smysly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Sestavujeme logické přirozené věty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Dialog s počítačem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213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Text se</a:t>
            </a:r>
            <a:r>
              <a:rPr lang="cs-CZ" baseline="0" dirty="0" smtClean="0"/>
              <a:t> změnil v grafiku</a:t>
            </a:r>
          </a:p>
          <a:p>
            <a:r>
              <a:rPr lang="cs-CZ" baseline="0" dirty="0" smtClean="0"/>
              <a:t>Obrázek vyjde za 1000 slov</a:t>
            </a:r>
          </a:p>
          <a:p>
            <a:endParaRPr lang="cs-CZ" baseline="0" dirty="0" smtClean="0"/>
          </a:p>
          <a:p>
            <a:pPr marL="228600" indent="-228600">
              <a:buAutoNum type="arabicPeriod"/>
            </a:pPr>
            <a:r>
              <a:rPr lang="cs-CZ" baseline="0" dirty="0" err="1" smtClean="0"/>
              <a:t>Douglas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Engelbart</a:t>
            </a:r>
            <a:r>
              <a:rPr lang="cs-CZ" baseline="0" dirty="0" smtClean="0"/>
              <a:t> – Hypertext a myš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Alan </a:t>
            </a:r>
            <a:r>
              <a:rPr lang="cs-CZ" baseline="0" dirty="0" err="1" smtClean="0"/>
              <a:t>Key</a:t>
            </a:r>
            <a:r>
              <a:rPr lang="cs-CZ" baseline="0" dirty="0" smtClean="0"/>
              <a:t> – Xerox PARK – první okna na PC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378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baseline="0" dirty="0" smtClean="0"/>
              <a:t>Jednodimenzionální -</a:t>
            </a:r>
            <a:r>
              <a:rPr lang="en-US" baseline="0" dirty="0" smtClean="0"/>
              <a:t>&gt;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dvou-dimenzionální</a:t>
            </a:r>
            <a:r>
              <a:rPr lang="cs-CZ" baseline="0" dirty="0" smtClean="0"/>
              <a:t> interakce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Text – lineární</a:t>
            </a:r>
          </a:p>
          <a:p>
            <a:pPr marL="171450" indent="-171450">
              <a:buFontTx/>
              <a:buChar char="-"/>
            </a:pPr>
            <a:r>
              <a:rPr lang="cs-CZ" b="0" baseline="0" dirty="0" smtClean="0"/>
              <a:t>Grafické informace – se objevují simultánně na různých místech obrazovky</a:t>
            </a:r>
          </a:p>
          <a:p>
            <a:pPr marL="171450" indent="-171450">
              <a:buFontTx/>
              <a:buChar char="-"/>
            </a:pPr>
            <a:r>
              <a:rPr lang="cs-CZ" b="1" baseline="0" dirty="0" smtClean="0"/>
              <a:t>Řízení informací je vlastně řízení prostoru</a:t>
            </a:r>
          </a:p>
          <a:p>
            <a:pPr marL="171450" indent="-171450">
              <a:buFontTx/>
              <a:buChar char="-"/>
            </a:pPr>
            <a:r>
              <a:rPr lang="cs-CZ" baseline="0" dirty="0" err="1" smtClean="0"/>
              <a:t>Interkace</a:t>
            </a:r>
            <a:r>
              <a:rPr lang="cs-CZ" baseline="0" dirty="0" smtClean="0"/>
              <a:t> umožňuje zapojit další smysly</a:t>
            </a:r>
          </a:p>
          <a:p>
            <a:pPr marL="628650" lvl="1" indent="-171450">
              <a:buFontTx/>
              <a:buChar char="-"/>
            </a:pPr>
            <a:r>
              <a:rPr lang="cs-CZ" baseline="0" dirty="0" err="1" smtClean="0"/>
              <a:t>Periférní</a:t>
            </a:r>
            <a:r>
              <a:rPr lang="cs-CZ" baseline="0" dirty="0" smtClean="0"/>
              <a:t> pozornost – důležité interakce se dějí v aktivním okně, ostatní informace jsou přístupné a potlačené do pozadí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Rozpoznávání vzorců a prostorové uvažování – informace a data můžeme aranžovat tak, aby byly na první pohled uchopitelná – grafy – celkový přehled informací už nám může sdělovat nějaké další informace. 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Vizuální metafory – ikony mohou napovídat, co s nimi lze dělat – Metafora pracovního stolu </a:t>
            </a:r>
          </a:p>
          <a:p>
            <a:pPr marL="171450" lvl="0" indent="-171450">
              <a:buFontTx/>
              <a:buChar char="-"/>
            </a:pPr>
            <a:r>
              <a:rPr lang="cs-CZ" baseline="0" dirty="0" smtClean="0"/>
              <a:t>GUI 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Přímá manipulace (</a:t>
            </a:r>
            <a:r>
              <a:rPr lang="cs-CZ" baseline="0" dirty="0" err="1" smtClean="0"/>
              <a:t>drag</a:t>
            </a:r>
            <a:r>
              <a:rPr lang="cs-CZ" baseline="0" dirty="0" smtClean="0"/>
              <a:t> and drop systémy)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Je světem, který uživatel obývá</a:t>
            </a:r>
          </a:p>
          <a:p>
            <a:pPr marL="628650" lvl="1" indent="-171450">
              <a:buFontTx/>
              <a:buChar char="-"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845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349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myš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70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901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Pozitivismus</a:t>
            </a:r>
            <a:r>
              <a:rPr lang="cs-CZ" baseline="0" dirty="0" smtClean="0"/>
              <a:t> 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vědění má být prokazatelné, věcné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vědění má být objektivní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August </a:t>
            </a:r>
            <a:r>
              <a:rPr lang="cs-CZ" baseline="0" dirty="0" err="1" smtClean="0"/>
              <a:t>Comte</a:t>
            </a:r>
            <a:endParaRPr lang="cs-CZ" baseline="0" dirty="0" smtClean="0"/>
          </a:p>
          <a:p>
            <a:pPr marL="171450" lvl="0" indent="-171450">
              <a:buFontTx/>
              <a:buChar char="-"/>
            </a:pPr>
            <a:r>
              <a:rPr lang="cs-CZ" baseline="0" dirty="0" err="1" smtClean="0"/>
              <a:t>Karteziánství</a:t>
            </a:r>
            <a:r>
              <a:rPr lang="cs-CZ" baseline="0" dirty="0" smtClean="0"/>
              <a:t> 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René </a:t>
            </a:r>
            <a:r>
              <a:rPr lang="cs-CZ" baseline="0" dirty="0" err="1" smtClean="0"/>
              <a:t>Decart</a:t>
            </a:r>
            <a:endParaRPr lang="cs-CZ" baseline="0" dirty="0" smtClean="0"/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Pochybování o smyslovém poznání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Oddělení mysli (¨res </a:t>
            </a:r>
            <a:r>
              <a:rPr lang="cs-CZ" baseline="0" dirty="0" err="1" smtClean="0"/>
              <a:t>cogitas</a:t>
            </a:r>
            <a:r>
              <a:rPr lang="cs-CZ" baseline="0" dirty="0" smtClean="0"/>
              <a:t>“) od těla (res </a:t>
            </a:r>
            <a:r>
              <a:rPr lang="cs-CZ" baseline="0" dirty="0" err="1" smtClean="0"/>
              <a:t>extenzas</a:t>
            </a:r>
            <a:r>
              <a:rPr lang="cs-CZ" baseline="0" dirty="0" smtClean="0"/>
              <a:t>“)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Odděluje tak poznání od jednání.</a:t>
            </a:r>
          </a:p>
          <a:p>
            <a:pPr marL="171450" lvl="0" indent="-171450">
              <a:buFontTx/>
              <a:buChar char="-"/>
            </a:pPr>
            <a:r>
              <a:rPr lang="cs-CZ" baseline="0" dirty="0" smtClean="0"/>
              <a:t>Prožitek však nelze oddělit od světa, ve kterém jednáme</a:t>
            </a:r>
          </a:p>
          <a:p>
            <a:pPr marL="171450" lvl="0" indent="-171450">
              <a:buFontTx/>
              <a:buChar char="-"/>
            </a:pPr>
            <a:r>
              <a:rPr lang="cs-CZ" baseline="0" dirty="0" smtClean="0"/>
              <a:t>Objevujeme fyzické </a:t>
            </a:r>
            <a:r>
              <a:rPr lang="cs-CZ" baseline="0" dirty="0" err="1" smtClean="0"/>
              <a:t>afordance</a:t>
            </a:r>
            <a:r>
              <a:rPr lang="cs-CZ" baseline="0" dirty="0" smtClean="0"/>
              <a:t> a sociální </a:t>
            </a:r>
            <a:r>
              <a:rPr lang="cs-CZ" baseline="0" dirty="0" err="1" smtClean="0"/>
              <a:t>prostod</a:t>
            </a:r>
            <a:r>
              <a:rPr lang="cs-CZ" baseline="0" dirty="0" smtClean="0"/>
              <a:t> za pochodu a za pochodu také jednáme. 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Když s někým hovořím, rozhodujeme se aktuálně. </a:t>
            </a:r>
          </a:p>
          <a:p>
            <a:pPr marL="171450" lvl="0" indent="-171450">
              <a:buFontTx/>
              <a:buChar char="-"/>
            </a:pPr>
            <a:r>
              <a:rPr lang="cs-CZ" baseline="0" dirty="0" smtClean="0"/>
              <a:t>Fenomenologie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Nauka o tom, jak vnímáme, jak chápeme, jak prožívám a konáme v reálném světě.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Důraz na zkušenost a prožitek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Neuznává </a:t>
            </a:r>
            <a:r>
              <a:rPr lang="cs-CZ" baseline="0" dirty="0" err="1" smtClean="0"/>
              <a:t>Decartovo</a:t>
            </a:r>
            <a:r>
              <a:rPr lang="cs-CZ" baseline="0" dirty="0" smtClean="0"/>
              <a:t> rozdělení mysli a těla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Obě složky jsou v jedné existenci. 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Neodděluje akci od prožitku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Propojuje naše vnímání a jednání. </a:t>
            </a:r>
          </a:p>
          <a:p>
            <a:pPr marL="457200" lvl="1" indent="0">
              <a:buFontTx/>
              <a:buNone/>
            </a:pPr>
            <a:endParaRPr lang="cs-CZ" baseline="0" dirty="0" smtClean="0"/>
          </a:p>
          <a:p>
            <a:pPr marL="457200" lvl="1" indent="0">
              <a:buFontTx/>
              <a:buNone/>
            </a:pPr>
            <a:r>
              <a:rPr lang="cs-CZ" baseline="0" dirty="0" smtClean="0"/>
              <a:t>Příklady: Digitální stůl – fyzický text do virtuálního prostředí</a:t>
            </a:r>
          </a:p>
          <a:p>
            <a:pPr marL="457200" lvl="1" indent="0">
              <a:buFontTx/>
              <a:buNone/>
            </a:pPr>
            <a:r>
              <a:rPr lang="cs-CZ" baseline="0" dirty="0" smtClean="0"/>
              <a:t>Reaktivní místnost – virtuální konferenční místnost</a:t>
            </a:r>
          </a:p>
          <a:p>
            <a:pPr marL="628650" lvl="1" indent="-171450">
              <a:buFontTx/>
              <a:buChar char="-"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901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07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1195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 to o informačním</a:t>
            </a:r>
            <a:r>
              <a:rPr lang="cs-CZ" baseline="0" dirty="0" smtClean="0"/>
              <a:t> výzkumu, informačním chování, informačním vyhledávání.</a:t>
            </a:r>
          </a:p>
          <a:p>
            <a:pPr marL="342900" lvl="1" indent="-342900">
              <a:spcAft>
                <a:spcPts val="600"/>
              </a:spcAft>
              <a:buClrTx/>
            </a:pPr>
            <a:r>
              <a:rPr lang="cs-CZ" baseline="0" dirty="0" smtClean="0"/>
              <a:t>Součástí je i </a:t>
            </a:r>
            <a:r>
              <a:rPr lang="cs-CZ" baseline="0" dirty="0" err="1" smtClean="0"/>
              <a:t>social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computing</a:t>
            </a:r>
            <a:r>
              <a:rPr lang="cs-CZ" baseline="0" dirty="0" smtClean="0"/>
              <a:t>, jak pracuji s informacemi v různých kontextech a společenských strukturách – na sociálních sítích?</a:t>
            </a:r>
          </a:p>
          <a:p>
            <a:pPr marL="342900" lvl="1" indent="-342900">
              <a:spcAft>
                <a:spcPts val="600"/>
              </a:spcAft>
              <a:buClrTx/>
            </a:pPr>
            <a:endParaRPr lang="cs-CZ" baseline="0" dirty="0" smtClean="0"/>
          </a:p>
          <a:p>
            <a:pPr marL="342900" lvl="1" indent="-342900">
              <a:spcAft>
                <a:spcPts val="600"/>
              </a:spcAft>
              <a:buClrTx/>
            </a:pPr>
            <a:r>
              <a:rPr lang="cs-CZ" dirty="0" smtClean="0"/>
              <a:t>(</a:t>
            </a:r>
            <a:r>
              <a:rPr lang="cs-CZ" dirty="0" err="1" smtClean="0"/>
              <a:t>Davenport</a:t>
            </a:r>
            <a:r>
              <a:rPr lang="cs-CZ" dirty="0" smtClean="0"/>
              <a:t>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Prusak</a:t>
            </a:r>
            <a:r>
              <a:rPr lang="cs-CZ" dirty="0" smtClean="0"/>
              <a:t>, 1997)</a:t>
            </a:r>
          </a:p>
          <a:p>
            <a:pPr marL="800100" lvl="1" indent="-342900"/>
            <a:r>
              <a:rPr lang="cs-CZ" dirty="0" smtClean="0"/>
              <a:t>Informační strategie</a:t>
            </a:r>
          </a:p>
          <a:p>
            <a:pPr marL="800100" lvl="1" indent="-342900"/>
            <a:r>
              <a:rPr lang="cs-CZ" dirty="0" smtClean="0"/>
              <a:t>Informační politika</a:t>
            </a:r>
          </a:p>
          <a:p>
            <a:pPr marL="800100" lvl="1" indent="-342900"/>
            <a:r>
              <a:rPr lang="cs-CZ" dirty="0" smtClean="0"/>
              <a:t>Informační chování a kultura</a:t>
            </a:r>
          </a:p>
          <a:p>
            <a:pPr marL="800100" lvl="1" indent="-342900"/>
            <a:r>
              <a:rPr lang="cs-CZ" dirty="0" smtClean="0"/>
              <a:t>Informační pracovníci</a:t>
            </a:r>
          </a:p>
          <a:p>
            <a:pPr marL="800100" lvl="1" indent="-342900"/>
            <a:r>
              <a:rPr lang="cs-CZ" dirty="0" smtClean="0"/>
              <a:t>Informační architektura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80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Multidisciplinární obor – je třeba spolupráce dalších</a:t>
            </a:r>
            <a:r>
              <a:rPr lang="cs-CZ" baseline="0" dirty="0" smtClean="0"/>
              <a:t> vědních oborů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189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561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526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85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CMS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Drupal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Wordpress</a:t>
            </a:r>
            <a:r>
              <a:rPr lang="cs-CZ" baseline="0" dirty="0" smtClean="0"/>
              <a:t> atd. </a:t>
            </a:r>
            <a:br>
              <a:rPr lang="cs-CZ" baseline="0" dirty="0" smtClean="0"/>
            </a:br>
            <a:r>
              <a:rPr lang="cs-CZ" baseline="0" dirty="0" smtClean="0"/>
              <a:t>Expertní systémy – naše myšlení je odolné proti digitalizace a komputerizaci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078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CMS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Drupal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Wordpress</a:t>
            </a:r>
            <a:r>
              <a:rPr lang="cs-CZ" baseline="0" dirty="0" smtClean="0"/>
              <a:t> atd. </a:t>
            </a:r>
            <a:br>
              <a:rPr lang="cs-CZ" baseline="0" dirty="0" smtClean="0"/>
            </a:br>
            <a:r>
              <a:rPr lang="cs-CZ" baseline="0" dirty="0" smtClean="0"/>
              <a:t>Expertní systémy – naše myšlení je odolné proti digitalizace a komputerizaci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078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Systémy</a:t>
            </a:r>
            <a:r>
              <a:rPr lang="cs-CZ" baseline="0" dirty="0" smtClean="0"/>
              <a:t> pro vyhledávání informací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078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39046131-8258-4CD8-B2F1-0D67FA359A7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4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58-BE26-490A-881B-952C307EF06A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19E9A5-F4D7-4A8B-BAED-7E7FA0A1E3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58-BE26-490A-881B-952C307EF06A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E9A5-F4D7-4A8B-BAED-7E7FA0A1E3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58-BE26-490A-881B-952C307EF06A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E9A5-F4D7-4A8B-BAED-7E7FA0A1E3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58-BE26-490A-881B-952C307EF06A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E9A5-F4D7-4A8B-BAED-7E7FA0A1E3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58-BE26-490A-881B-952C307EF06A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9E9A5-F4D7-4A8B-BAED-7E7FA0A1E32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58-BE26-490A-881B-952C307EF06A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E9A5-F4D7-4A8B-BAED-7E7FA0A1E3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58-BE26-490A-881B-952C307EF06A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E9A5-F4D7-4A8B-BAED-7E7FA0A1E3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58-BE26-490A-881B-952C307EF06A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E9A5-F4D7-4A8B-BAED-7E7FA0A1E3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58-BE26-490A-881B-952C307EF06A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E9A5-F4D7-4A8B-BAED-7E7FA0A1E3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58-BE26-490A-881B-952C307EF06A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E9A5-F4D7-4A8B-BAED-7E7FA0A1E32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58-BE26-490A-881B-952C307EF06A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19E9A5-F4D7-4A8B-BAED-7E7FA0A1E32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375858-BE26-490A-881B-952C307EF06A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F19E9A5-F4D7-4A8B-BAED-7E7FA0A1E32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ntendo.com/amiibo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ApNiNpnvI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angible.media.mit.edu/project/ambientroom/" TargetMode="External"/><Relationship Id="rId4" Type="http://schemas.openxmlformats.org/officeDocument/2006/relationships/hyperlink" Target="https://vimeo.com/1993074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9SlvQlurzUwcFRVV3pqSFBKdWM/view?usp=sharinghttps://drive.google.com/file/d/0B9SlvQlurzUwaUlRRmdTMHRaQTg/view?usp=sharin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doid=1125451.1125469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gue.i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lipboard.com/@tombouda/psychology-and-cognitive-aspects-of-reading-dt62qt1k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8352928" cy="4856583"/>
          </a:xfrm>
        </p:spPr>
        <p:txBody>
          <a:bodyPr/>
          <a:lstStyle/>
          <a:p>
            <a:r>
              <a:rPr lang="cs-CZ" sz="4800" dirty="0" smtClean="0"/>
              <a:t>HCI a Informační věda</a:t>
            </a:r>
            <a:br>
              <a:rPr lang="cs-CZ" sz="4800" dirty="0" smtClean="0"/>
            </a:br>
            <a:r>
              <a:rPr lang="cs-CZ" sz="4800" dirty="0" smtClean="0"/>
              <a:t>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800600"/>
            <a:ext cx="7135688" cy="914400"/>
          </a:xfrm>
        </p:spPr>
        <p:txBody>
          <a:bodyPr/>
          <a:lstStyle/>
          <a:p>
            <a:r>
              <a:rPr lang="cs-CZ" dirty="0"/>
              <a:t>Tomáš Bouda </a:t>
            </a:r>
          </a:p>
          <a:p>
            <a:r>
              <a:rPr lang="cs-CZ" dirty="0"/>
              <a:t>KISK </a:t>
            </a:r>
            <a:r>
              <a:rPr lang="cs-CZ" dirty="0" smtClean="0"/>
              <a:t>2014 </a:t>
            </a:r>
            <a:r>
              <a:rPr lang="cs-CZ" dirty="0"/>
              <a:t>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8280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Interakce člověk – počítač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4978896" cy="5256584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spcAft>
                <a:spcPts val="600"/>
              </a:spcAft>
              <a:buClrTx/>
            </a:pPr>
            <a:r>
              <a:rPr lang="cs-CZ" b="1" dirty="0"/>
              <a:t>R</a:t>
            </a:r>
            <a:r>
              <a:rPr lang="cs-CZ" b="1" dirty="0" smtClean="0"/>
              <a:t>eakce </a:t>
            </a:r>
            <a:r>
              <a:rPr lang="cs-CZ" b="1" dirty="0"/>
              <a:t>na dostupnost </a:t>
            </a:r>
            <a:r>
              <a:rPr lang="cs-CZ" b="1" dirty="0" smtClean="0"/>
              <a:t>PC </a:t>
            </a:r>
            <a:r>
              <a:rPr lang="cs-CZ" dirty="0"/>
              <a:t>– v</a:t>
            </a:r>
            <a:r>
              <a:rPr lang="cs-CZ" dirty="0" smtClean="0"/>
              <a:t>znik </a:t>
            </a:r>
            <a:r>
              <a:rPr lang="cs-CZ" dirty="0"/>
              <a:t>v 70 letech, </a:t>
            </a:r>
            <a:r>
              <a:rPr lang="cs-CZ" dirty="0" smtClean="0"/>
              <a:t>produktivita práce, editování textu a tabulek</a:t>
            </a:r>
          </a:p>
          <a:p>
            <a:pPr marL="342900" lvl="1" indent="-342900">
              <a:spcAft>
                <a:spcPts val="600"/>
              </a:spcAft>
              <a:buClrTx/>
            </a:pPr>
            <a:endParaRPr lang="cs-CZ" dirty="0" smtClean="0"/>
          </a:p>
          <a:p>
            <a:pPr marL="342900" lvl="1" indent="-342900">
              <a:spcAft>
                <a:spcPts val="600"/>
              </a:spcAft>
              <a:buClrTx/>
            </a:pPr>
            <a:r>
              <a:rPr lang="cs-CZ" b="1" dirty="0" smtClean="0"/>
              <a:t>Kognitivní </a:t>
            </a:r>
            <a:r>
              <a:rPr lang="cs-CZ" b="1" dirty="0"/>
              <a:t>inženýrství </a:t>
            </a:r>
            <a:r>
              <a:rPr lang="cs-CZ" dirty="0"/>
              <a:t>– </a:t>
            </a:r>
            <a:r>
              <a:rPr lang="cs-CZ" dirty="0" smtClean="0"/>
              <a:t>kognitivní </a:t>
            </a:r>
            <a:r>
              <a:rPr lang="cs-CZ" dirty="0"/>
              <a:t>psychologie, kognitivní věda, ergonomie, umělá inteligence, filozofie mysli, </a:t>
            </a:r>
            <a:r>
              <a:rPr lang="cs-CZ" dirty="0" smtClean="0"/>
              <a:t>antropologie.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Interakce v kontextu s prostředím</a:t>
            </a:r>
            <a:r>
              <a:rPr lang="cs-CZ" b="0" dirty="0"/>
              <a:t> </a:t>
            </a:r>
            <a:r>
              <a:rPr lang="cs-CZ" b="0" dirty="0" smtClean="0"/>
              <a:t>– letectví </a:t>
            </a:r>
            <a:r>
              <a:rPr lang="cs-CZ" b="0" dirty="0"/>
              <a:t>a </a:t>
            </a:r>
            <a:r>
              <a:rPr lang="cs-CZ" b="0" dirty="0" smtClean="0"/>
              <a:t>průmysl: </a:t>
            </a:r>
            <a:r>
              <a:rPr lang="cs-CZ" b="0" dirty="0" err="1"/>
              <a:t>h</a:t>
            </a:r>
            <a:r>
              <a:rPr lang="cs-CZ" b="0" dirty="0" err="1" smtClean="0"/>
              <a:t>uman</a:t>
            </a:r>
            <a:r>
              <a:rPr lang="cs-CZ" b="0" dirty="0" smtClean="0"/>
              <a:t> </a:t>
            </a:r>
            <a:r>
              <a:rPr lang="cs-CZ" b="0" dirty="0" err="1" smtClean="0"/>
              <a:t>factor</a:t>
            </a:r>
            <a:r>
              <a:rPr lang="cs-CZ" b="0" dirty="0" smtClean="0"/>
              <a:t> </a:t>
            </a:r>
            <a:r>
              <a:rPr lang="cs-CZ" b="0" dirty="0" err="1" smtClean="0"/>
              <a:t>engineering</a:t>
            </a:r>
            <a:r>
              <a:rPr lang="cs-CZ" b="0" dirty="0" smtClean="0"/>
              <a:t> a </a:t>
            </a:r>
            <a:r>
              <a:rPr lang="cs-CZ" b="0" dirty="0" err="1" smtClean="0"/>
              <a:t>dokumentation</a:t>
            </a:r>
            <a:r>
              <a:rPr lang="cs-CZ" b="0" dirty="0" smtClean="0"/>
              <a:t> </a:t>
            </a:r>
            <a:r>
              <a:rPr lang="cs-CZ" b="0" dirty="0" err="1" smtClean="0"/>
              <a:t>development</a:t>
            </a:r>
            <a:r>
              <a:rPr lang="cs-CZ" b="0" dirty="0" smtClean="0"/>
              <a:t>.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Použitelnost</a:t>
            </a:r>
            <a:r>
              <a:rPr lang="cs-CZ" b="0" dirty="0" smtClean="0"/>
              <a:t> </a:t>
            </a:r>
            <a:r>
              <a:rPr lang="cs-CZ" b="0" dirty="0"/>
              <a:t>– </a:t>
            </a:r>
            <a:r>
              <a:rPr lang="cs-CZ" b="0" dirty="0" smtClean="0"/>
              <a:t>Hardware </a:t>
            </a:r>
            <a:r>
              <a:rPr lang="cs-CZ" b="0" dirty="0"/>
              <a:t>→ </a:t>
            </a:r>
            <a:r>
              <a:rPr lang="cs-CZ" b="0" dirty="0" smtClean="0"/>
              <a:t>Software – „</a:t>
            </a:r>
            <a:r>
              <a:rPr lang="cs-CZ" b="0" dirty="0" err="1" smtClean="0"/>
              <a:t>easy</a:t>
            </a:r>
            <a:r>
              <a:rPr lang="cs-CZ" b="0" dirty="0" smtClean="0"/>
              <a:t> to </a:t>
            </a:r>
            <a:r>
              <a:rPr lang="cs-CZ" b="0" dirty="0" err="1" smtClean="0"/>
              <a:t>learn</a:t>
            </a:r>
            <a:r>
              <a:rPr lang="cs-CZ" b="0" dirty="0" smtClean="0"/>
              <a:t>, </a:t>
            </a:r>
            <a:r>
              <a:rPr lang="cs-CZ" b="0" dirty="0" err="1" smtClean="0"/>
              <a:t>easy</a:t>
            </a:r>
            <a:r>
              <a:rPr lang="cs-CZ" b="0" dirty="0" smtClean="0"/>
              <a:t> to use“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456384" cy="439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4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r>
              <a:rPr lang="cs-CZ" dirty="0"/>
              <a:t>Interakce </a:t>
            </a:r>
            <a:r>
              <a:rPr lang="cs-CZ" dirty="0" smtClean="0"/>
              <a:t>člověk – počítač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HCI se rozšiřuje na oblasti, které využívají ICT: </a:t>
            </a:r>
          </a:p>
          <a:p>
            <a:pPr marL="800100" lvl="1" indent="-342900"/>
            <a:r>
              <a:rPr lang="cs-CZ" dirty="0" smtClean="0"/>
              <a:t>Informační systémy</a:t>
            </a:r>
          </a:p>
          <a:p>
            <a:pPr marL="800100" lvl="1" indent="-342900"/>
            <a:r>
              <a:rPr lang="cs-CZ" dirty="0" err="1" smtClean="0"/>
              <a:t>Kolaborativní</a:t>
            </a:r>
            <a:r>
              <a:rPr lang="cs-CZ" dirty="0" smtClean="0"/>
              <a:t> systémy</a:t>
            </a:r>
          </a:p>
          <a:p>
            <a:pPr marL="800100" lvl="1" indent="-342900"/>
            <a:r>
              <a:rPr lang="cs-CZ" dirty="0" smtClean="0"/>
              <a:t>Vizualizace</a:t>
            </a:r>
          </a:p>
          <a:p>
            <a:pPr marL="800100" lvl="1" indent="-342900"/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Obory</a:t>
            </a:r>
          </a:p>
          <a:p>
            <a:pPr marL="800100" lvl="1" indent="-342900"/>
            <a:r>
              <a:rPr lang="cs-CZ" b="1" dirty="0"/>
              <a:t>Informační vědy (Informační management</a:t>
            </a:r>
            <a:r>
              <a:rPr lang="cs-CZ" b="1" dirty="0" smtClean="0"/>
              <a:t>)</a:t>
            </a:r>
          </a:p>
          <a:p>
            <a:pPr marL="800100" lvl="1" indent="-342900"/>
            <a:r>
              <a:rPr lang="cs-CZ" dirty="0" smtClean="0"/>
              <a:t>Komunikační studia</a:t>
            </a:r>
          </a:p>
          <a:p>
            <a:pPr marL="800100" lvl="1" indent="-342900"/>
            <a:r>
              <a:rPr lang="cs-CZ" dirty="0" smtClean="0"/>
              <a:t>Kognitivní vědy</a:t>
            </a:r>
          </a:p>
          <a:p>
            <a:pPr marL="800100" lvl="1" indent="-342900"/>
            <a:r>
              <a:rPr lang="cs-CZ" dirty="0" smtClean="0"/>
              <a:t>Grafika</a:t>
            </a:r>
          </a:p>
          <a:p>
            <a:pPr marL="800100" lvl="1" indent="-342900"/>
            <a:r>
              <a:rPr lang="cs-CZ" dirty="0" smtClean="0"/>
              <a:t>Průmysl</a:t>
            </a:r>
          </a:p>
          <a:p>
            <a:pPr marL="800100" lvl="1" indent="-342900"/>
            <a:endParaRPr lang="cs-CZ" dirty="0" smtClean="0"/>
          </a:p>
          <a:p>
            <a:pPr marL="800100" lvl="1" indent="-342900"/>
            <a:endParaRPr lang="cs-CZ" dirty="0" smtClean="0"/>
          </a:p>
          <a:p>
            <a:pPr marL="800100" lvl="1" indent="-342900"/>
            <a:endParaRPr lang="cs-CZ" dirty="0" smtClean="0"/>
          </a:p>
          <a:p>
            <a:pPr marL="800100" lvl="1" indent="-3429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00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/>
          <a:lstStyle/>
          <a:p>
            <a:r>
              <a:rPr lang="cs-CZ" dirty="0" smtClean="0"/>
              <a:t>Interakce člověk – počítač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Povolání</a:t>
            </a:r>
          </a:p>
          <a:p>
            <a:pPr marL="800100" lvl="1" indent="-342900"/>
            <a:r>
              <a:rPr lang="cs-CZ" dirty="0" smtClean="0"/>
              <a:t>User </a:t>
            </a:r>
            <a:r>
              <a:rPr lang="cs-CZ" dirty="0" err="1" smtClean="0"/>
              <a:t>experience</a:t>
            </a:r>
            <a:r>
              <a:rPr lang="cs-CZ" dirty="0" smtClean="0"/>
              <a:t> designer</a:t>
            </a:r>
          </a:p>
          <a:p>
            <a:pPr marL="800100" lvl="1" indent="-342900"/>
            <a:r>
              <a:rPr lang="cs-CZ" dirty="0" err="1" smtClean="0"/>
              <a:t>Interaction</a:t>
            </a:r>
            <a:r>
              <a:rPr lang="cs-CZ" dirty="0" smtClean="0"/>
              <a:t> designer</a:t>
            </a:r>
          </a:p>
          <a:p>
            <a:pPr marL="800100" lvl="1" indent="-342900"/>
            <a:r>
              <a:rPr lang="cs-CZ" dirty="0" smtClean="0"/>
              <a:t>User interface designer</a:t>
            </a:r>
          </a:p>
          <a:p>
            <a:pPr marL="800100" lvl="1" indent="-342900"/>
            <a:r>
              <a:rPr lang="cs-CZ" dirty="0" err="1" smtClean="0"/>
              <a:t>Application</a:t>
            </a:r>
            <a:r>
              <a:rPr lang="cs-CZ" dirty="0" smtClean="0"/>
              <a:t> designer</a:t>
            </a:r>
          </a:p>
          <a:p>
            <a:pPr marL="800100" lvl="1" indent="-342900"/>
            <a:r>
              <a:rPr lang="cs-CZ" dirty="0" err="1" smtClean="0"/>
              <a:t>Usability</a:t>
            </a:r>
            <a:r>
              <a:rPr lang="cs-CZ" dirty="0" smtClean="0"/>
              <a:t> </a:t>
            </a:r>
            <a:r>
              <a:rPr lang="cs-CZ" dirty="0" err="1" smtClean="0"/>
              <a:t>engineer</a:t>
            </a:r>
            <a:endParaRPr lang="cs-CZ" dirty="0" smtClean="0"/>
          </a:p>
          <a:p>
            <a:pPr marL="800100" lvl="1" indent="-342900"/>
            <a:r>
              <a:rPr lang="cs-CZ" dirty="0" smtClean="0"/>
              <a:t>User interface developer</a:t>
            </a:r>
          </a:p>
          <a:p>
            <a:pPr marL="800100" lvl="1" indent="-342900"/>
            <a:r>
              <a:rPr lang="cs-CZ" dirty="0" err="1" smtClean="0"/>
              <a:t>Technical</a:t>
            </a:r>
            <a:r>
              <a:rPr lang="cs-CZ" dirty="0" smtClean="0"/>
              <a:t> </a:t>
            </a:r>
            <a:r>
              <a:rPr lang="cs-CZ" dirty="0" err="1" smtClean="0"/>
              <a:t>communicator</a:t>
            </a:r>
            <a:r>
              <a:rPr lang="en-US" dirty="0" smtClean="0"/>
              <a:t>/</a:t>
            </a:r>
            <a:r>
              <a:rPr lang="cs-CZ" dirty="0" err="1" smtClean="0"/>
              <a:t>information</a:t>
            </a:r>
            <a:r>
              <a:rPr lang="cs-CZ" dirty="0" smtClean="0"/>
              <a:t> designer</a:t>
            </a:r>
          </a:p>
          <a:p>
            <a:pPr marL="800100" lvl="1" indent="-342900"/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 marL="800100" lvl="1" indent="-34290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542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/>
          <a:lstStyle/>
          <a:p>
            <a:r>
              <a:rPr lang="cs-CZ" dirty="0" smtClean="0"/>
              <a:t>Interakce člověk – počítač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Trendy</a:t>
            </a:r>
          </a:p>
          <a:p>
            <a:pPr marL="800100" lvl="1" indent="-342900"/>
            <a:r>
              <a:rPr lang="cs-CZ" b="1" dirty="0" err="1" smtClean="0"/>
              <a:t>Ubiquitous</a:t>
            </a:r>
            <a:r>
              <a:rPr lang="cs-CZ" b="1" dirty="0" smtClean="0"/>
              <a:t> </a:t>
            </a:r>
            <a:r>
              <a:rPr lang="cs-CZ" b="1" dirty="0" err="1" smtClean="0"/>
              <a:t>computing</a:t>
            </a:r>
            <a:r>
              <a:rPr lang="cs-CZ" b="1" dirty="0" smtClean="0"/>
              <a:t> (</a:t>
            </a:r>
            <a:r>
              <a:rPr lang="cs-CZ" b="1" dirty="0" err="1" smtClean="0"/>
              <a:t>ubicomp</a:t>
            </a:r>
            <a:r>
              <a:rPr lang="cs-CZ" b="1" dirty="0" smtClean="0"/>
              <a:t>) </a:t>
            </a:r>
            <a:r>
              <a:rPr lang="cs-CZ" dirty="0" smtClean="0"/>
              <a:t>– všudypřítomné počítače</a:t>
            </a:r>
          </a:p>
          <a:p>
            <a:pPr marL="1485900" lvl="2" indent="-342900"/>
            <a:r>
              <a:rPr lang="cs-CZ" dirty="0" smtClean="0"/>
              <a:t>Mobilní zařízení</a:t>
            </a:r>
          </a:p>
          <a:p>
            <a:pPr marL="1485900" lvl="2" indent="-342900"/>
            <a:r>
              <a:rPr lang="cs-CZ" dirty="0" err="1" smtClean="0"/>
              <a:t>Geo</a:t>
            </a:r>
            <a:r>
              <a:rPr lang="cs-CZ" dirty="0" smtClean="0"/>
              <a:t>–lokační zařízení</a:t>
            </a:r>
          </a:p>
          <a:p>
            <a:pPr marL="1485900" lvl="2" indent="-342900"/>
            <a:r>
              <a:rPr lang="cs-CZ" dirty="0" smtClean="0"/>
              <a:t>Systémy ve vozidlech (Google car, </a:t>
            </a:r>
            <a:r>
              <a:rPr lang="cs-CZ" dirty="0" err="1" smtClean="0"/>
              <a:t>iCar</a:t>
            </a:r>
            <a:r>
              <a:rPr lang="cs-CZ" dirty="0" smtClean="0"/>
              <a:t>, Tesla)</a:t>
            </a:r>
          </a:p>
          <a:p>
            <a:pPr marL="1485900" lvl="2" indent="-342900"/>
            <a:r>
              <a:rPr lang="cs-CZ" dirty="0" err="1" smtClean="0"/>
              <a:t>Pervasive</a:t>
            </a:r>
            <a:r>
              <a:rPr lang="cs-CZ" dirty="0" smtClean="0"/>
              <a:t> </a:t>
            </a:r>
            <a:r>
              <a:rPr lang="cs-CZ" dirty="0" err="1" smtClean="0"/>
              <a:t>computing</a:t>
            </a:r>
            <a:r>
              <a:rPr lang="cs-CZ" dirty="0" smtClean="0"/>
              <a:t> (pronikající technologie – QR, NFC, RFID)</a:t>
            </a:r>
          </a:p>
          <a:p>
            <a:pPr marL="1485900" lvl="2" indent="-342900"/>
            <a:r>
              <a:rPr lang="cs-CZ" dirty="0" smtClean="0"/>
              <a:t>Distribuované počítače - </a:t>
            </a:r>
            <a:r>
              <a:rPr lang="cs-CZ" dirty="0" err="1" smtClean="0"/>
              <a:t>Grid</a:t>
            </a:r>
            <a:endParaRPr lang="cs-CZ" dirty="0" smtClean="0"/>
          </a:p>
          <a:p>
            <a:pPr marL="1485900" lvl="2" indent="-342900"/>
            <a:r>
              <a:rPr lang="cs-CZ" dirty="0" err="1" smtClean="0"/>
              <a:t>Cloud</a:t>
            </a:r>
            <a:endParaRPr lang="cs-CZ" dirty="0" smtClean="0"/>
          </a:p>
          <a:p>
            <a:pPr marL="1485900" lvl="2" indent="-342900"/>
            <a:r>
              <a:rPr lang="cs-CZ" dirty="0" smtClean="0"/>
              <a:t>Senzorové sítě</a:t>
            </a:r>
          </a:p>
          <a:p>
            <a:pPr marL="1485900" lvl="2" indent="-342900"/>
            <a:r>
              <a:rPr lang="cs-CZ" dirty="0" err="1" smtClean="0"/>
              <a:t>Wearables</a:t>
            </a:r>
            <a:endParaRPr lang="cs-CZ" dirty="0" smtClean="0"/>
          </a:p>
          <a:p>
            <a:pPr marL="1485900" lvl="2" indent="-342900"/>
            <a:r>
              <a:rPr lang="cs-CZ" dirty="0" smtClean="0"/>
              <a:t>Programovací jazyky</a:t>
            </a:r>
          </a:p>
          <a:p>
            <a:pPr marL="1485900" lvl="2" indent="-342900"/>
            <a:r>
              <a:rPr lang="cs-CZ" dirty="0" smtClean="0"/>
              <a:t>API</a:t>
            </a:r>
          </a:p>
          <a:p>
            <a:pPr marL="1485900" lvl="2" indent="-342900"/>
            <a:r>
              <a:rPr lang="cs-CZ" dirty="0" smtClean="0"/>
              <a:t>Open source </a:t>
            </a:r>
          </a:p>
          <a:p>
            <a:pPr marL="1485900" lvl="2" indent="-342900"/>
            <a:r>
              <a:rPr lang="cs-CZ" dirty="0" err="1" smtClean="0"/>
              <a:t>Drony</a:t>
            </a:r>
            <a:endParaRPr lang="cs-CZ" dirty="0" smtClean="0"/>
          </a:p>
          <a:p>
            <a:pPr marL="1485900" lvl="2" indent="-342900"/>
            <a:r>
              <a:rPr lang="cs-CZ" dirty="0" smtClean="0"/>
              <a:t>Analýza dat</a:t>
            </a:r>
          </a:p>
          <a:p>
            <a:pPr marL="800100" lvl="1" indent="-34290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348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1371600"/>
          </a:xfrm>
        </p:spPr>
        <p:txBody>
          <a:bodyPr/>
          <a:lstStyle/>
          <a:p>
            <a:r>
              <a:rPr lang="cs-CZ" dirty="0" smtClean="0"/>
              <a:t>Vývoj HCI – historie PC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s-CZ" dirty="0" smtClean="0"/>
              <a:t>Podle výpočetní kapacity (</a:t>
            </a:r>
            <a:r>
              <a:rPr lang="cs-CZ" dirty="0" err="1" smtClean="0"/>
              <a:t>Mooreův</a:t>
            </a:r>
            <a:r>
              <a:rPr lang="cs-CZ" dirty="0" smtClean="0"/>
              <a:t> zákon)</a:t>
            </a:r>
          </a:p>
          <a:p>
            <a:pPr marL="457200" indent="-457200">
              <a:buAutoNum type="arabicPeriod"/>
            </a:pPr>
            <a:r>
              <a:rPr lang="cs-CZ" dirty="0" smtClean="0"/>
              <a:t>Podle penetrace PC ve společnosti</a:t>
            </a:r>
          </a:p>
          <a:p>
            <a:pPr marL="457200" indent="-457200">
              <a:buAutoNum type="arabicPeriod"/>
            </a:pPr>
            <a:r>
              <a:rPr lang="cs-CZ" dirty="0" smtClean="0"/>
              <a:t>Podle typu interakce (Paul </a:t>
            </a:r>
            <a:r>
              <a:rPr lang="cs-CZ" dirty="0" err="1" smtClean="0"/>
              <a:t>Dourish</a:t>
            </a:r>
            <a:r>
              <a:rPr lang="cs-CZ" dirty="0" smtClean="0"/>
              <a:t>)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431E-3BC0-45DB-ACA7-8F6C6459A8C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85631"/>
            <a:ext cx="7620000" cy="311720"/>
          </a:xfrm>
        </p:spPr>
        <p:txBody>
          <a:bodyPr>
            <a:noAutofit/>
          </a:bodyPr>
          <a:lstStyle/>
          <a:p>
            <a:r>
              <a:rPr lang="cs-CZ" sz="1200" b="0" dirty="0" smtClean="0"/>
              <a:t>Zdroj: Wikipedie</a:t>
            </a:r>
            <a:endParaRPr lang="cs-CZ" sz="1200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3" y="116632"/>
            <a:ext cx="7776864" cy="645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6" y="1087796"/>
            <a:ext cx="8604448" cy="548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88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021288"/>
            <a:ext cx="7620000" cy="720080"/>
          </a:xfrm>
        </p:spPr>
        <p:txBody>
          <a:bodyPr>
            <a:normAutofit/>
          </a:bodyPr>
          <a:lstStyle/>
          <a:p>
            <a:r>
              <a:rPr lang="cs-CZ" sz="1600" dirty="0"/>
              <a:t>Zdroj: </a:t>
            </a:r>
            <a:r>
              <a:rPr lang="en-US" sz="1600" dirty="0"/>
              <a:t>Human-Computer Interaction: Overview on State of the Art</a:t>
            </a:r>
            <a:r>
              <a:rPr lang="cs-CZ" sz="1600" dirty="0"/>
              <a:t> http://www.s2is.org/Issues/v1/n1/papers/paper9.pdf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064896" cy="584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>
            <a:normAutofit/>
          </a:bodyPr>
          <a:lstStyle/>
          <a:p>
            <a:r>
              <a:rPr lang="cs-CZ" dirty="0" smtClean="0"/>
              <a:t>Typologie interakce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Paul </a:t>
            </a:r>
            <a:r>
              <a:rPr lang="cs-CZ" dirty="0" err="1"/>
              <a:t>Dourish</a:t>
            </a:r>
            <a:r>
              <a:rPr lang="cs-CZ" dirty="0"/>
              <a:t> – </a:t>
            </a:r>
            <a:r>
              <a:rPr lang="cs-CZ" dirty="0" err="1"/>
              <a:t>embodiment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interaction</a:t>
            </a:r>
            <a:r>
              <a:rPr lang="cs-CZ" dirty="0" smtClean="0"/>
              <a:t> (Ztělesněná interakce)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HCI se doposud zabývalo procedurami a postupy a nesoustředilo se </a:t>
            </a:r>
            <a:r>
              <a:rPr lang="cs-CZ" b="0" dirty="0"/>
              <a:t>na interakci </a:t>
            </a:r>
            <a:r>
              <a:rPr lang="cs-CZ" b="0" dirty="0" smtClean="0"/>
              <a:t>→ potřeba nové konceptualizace HCI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Fáze vývoje podle typologie interakce s PC</a:t>
            </a:r>
          </a:p>
          <a:p>
            <a:pPr marL="800100" lvl="1" indent="-342900"/>
            <a:r>
              <a:rPr lang="cs-CZ" dirty="0" smtClean="0"/>
              <a:t>Elektrická interakce</a:t>
            </a:r>
          </a:p>
          <a:p>
            <a:pPr marL="800100" lvl="1" indent="-342900"/>
            <a:r>
              <a:rPr lang="cs-CZ" dirty="0" smtClean="0"/>
              <a:t>Symbolická interakce</a:t>
            </a:r>
          </a:p>
          <a:p>
            <a:pPr marL="800100" lvl="1" indent="-342900"/>
            <a:r>
              <a:rPr lang="cs-CZ" dirty="0" smtClean="0"/>
              <a:t>Textová interakce</a:t>
            </a:r>
          </a:p>
          <a:p>
            <a:pPr marL="800100" lvl="1" indent="-342900"/>
            <a:r>
              <a:rPr lang="cs-CZ" dirty="0" smtClean="0"/>
              <a:t>Grafická interakce</a:t>
            </a:r>
          </a:p>
          <a:p>
            <a:pPr marL="800100" lvl="1" indent="-342900"/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1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Elektrická interakce – ENIAC a EDVAC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0575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4856212" cy="450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2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/>
          </a:bodyPr>
          <a:lstStyle/>
          <a:p>
            <a:r>
              <a:rPr lang="cs-CZ" dirty="0" smtClean="0"/>
              <a:t>Symbolická interakce – Děrné štítky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29" y="1752600"/>
            <a:ext cx="5794741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1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Informační vědy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Interakce člověk – počítač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Syntéza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Výzvy pro týmové projekty</a:t>
            </a:r>
          </a:p>
        </p:txBody>
      </p:sp>
    </p:spTree>
    <p:extLst>
      <p:ext uri="{BB962C8B-B14F-4D97-AF65-F5344CB8AC3E}">
        <p14:creationId xmlns:p14="http://schemas.microsoft.com/office/powerpoint/2010/main" val="4398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Textová interakce – příkazový řádek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587668" cy="498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Grafická interakce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1" y="1700808"/>
            <a:ext cx="2232248" cy="27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47078"/>
            <a:ext cx="3621072" cy="266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72000" y="44203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Alan </a:t>
            </a:r>
            <a:r>
              <a:rPr lang="cs-CZ" dirty="0" err="1" smtClean="0"/>
              <a:t>Key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6310" y="440999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Douglas</a:t>
            </a:r>
            <a:r>
              <a:rPr lang="cs-CZ" dirty="0"/>
              <a:t> </a:t>
            </a:r>
            <a:r>
              <a:rPr lang="cs-CZ" dirty="0" err="1"/>
              <a:t>Engelbart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8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Grafická interakce – Palo </a:t>
            </a:r>
            <a:r>
              <a:rPr lang="cs-CZ" dirty="0" err="1" smtClean="0"/>
              <a:t>Alto</a:t>
            </a:r>
            <a:r>
              <a:rPr lang="cs-CZ" dirty="0" smtClean="0"/>
              <a:t> 1973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744416" cy="507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72164"/>
            <a:ext cx="3744416" cy="458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4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Grafická interakce – Xerox Star - 1981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38092"/>
            <a:ext cx="69246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9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Grafická interakce – Macintosh - 1984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699473" cy="432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40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>
            <a:normAutofit/>
          </a:bodyPr>
          <a:lstStyle/>
          <a:p>
            <a:r>
              <a:rPr lang="cs-CZ" dirty="0" err="1" smtClean="0"/>
              <a:t>Embodied</a:t>
            </a:r>
            <a:r>
              <a:rPr lang="cs-CZ" dirty="0" smtClean="0"/>
              <a:t> </a:t>
            </a:r>
            <a:r>
              <a:rPr lang="cs-CZ" dirty="0" err="1" smtClean="0"/>
              <a:t>interaction</a:t>
            </a:r>
            <a:r>
              <a:rPr lang="cs-CZ" dirty="0" smtClean="0"/>
              <a:t> (Ztělesněná interakce)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931224" cy="4412704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Počítače v našem tělesném a sociálním prostoru.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Tangible</a:t>
            </a:r>
            <a:r>
              <a:rPr lang="cs-CZ" dirty="0" smtClean="0"/>
              <a:t> </a:t>
            </a:r>
            <a:r>
              <a:rPr lang="cs-CZ" dirty="0" err="1" smtClean="0"/>
              <a:t>computing</a:t>
            </a:r>
            <a:r>
              <a:rPr lang="cs-CZ" dirty="0" smtClean="0"/>
              <a:t> </a:t>
            </a:r>
            <a:r>
              <a:rPr lang="cs-CZ" b="0" dirty="0" smtClean="0"/>
              <a:t>– (</a:t>
            </a:r>
            <a:r>
              <a:rPr lang="cs-CZ" b="0" dirty="0" err="1" smtClean="0"/>
              <a:t>tangible</a:t>
            </a:r>
            <a:r>
              <a:rPr lang="cs-CZ" b="0" dirty="0" smtClean="0"/>
              <a:t>:</a:t>
            </a:r>
            <a:r>
              <a:rPr lang="en-US" b="0" dirty="0" smtClean="0"/>
              <a:t> n</a:t>
            </a:r>
            <a:r>
              <a:rPr lang="cs-CZ" b="0" dirty="0" err="1" smtClean="0"/>
              <a:t>ěco</a:t>
            </a:r>
            <a:r>
              <a:rPr lang="cs-CZ" b="0" dirty="0" smtClean="0"/>
              <a:t>, co lze nahmatat; </a:t>
            </a:r>
            <a:r>
              <a:rPr lang="cs-CZ" b="0" dirty="0" err="1" smtClean="0"/>
              <a:t>fyzikalita</a:t>
            </a:r>
            <a:r>
              <a:rPr lang="cs-CZ" b="0" dirty="0" smtClean="0"/>
              <a:t>) – hmatová zařízení</a:t>
            </a:r>
          </a:p>
          <a:p>
            <a:pPr marL="800100" lvl="1" indent="-342900"/>
            <a:r>
              <a:rPr lang="cs-CZ" dirty="0" smtClean="0"/>
              <a:t>A) Distribuované výpočetní procesy přes různé zařízení (auto, lednička, telefon, tiskárna)</a:t>
            </a:r>
          </a:p>
          <a:p>
            <a:pPr marL="800100" lvl="1" indent="-342900"/>
            <a:r>
              <a:rPr lang="cs-CZ" b="0" dirty="0" smtClean="0"/>
              <a:t>B) </a:t>
            </a:r>
            <a:r>
              <a:rPr lang="cs-CZ" b="0" dirty="0" err="1" smtClean="0"/>
              <a:t>Augmentovaný</a:t>
            </a:r>
            <a:r>
              <a:rPr lang="cs-CZ" b="0" dirty="0" smtClean="0"/>
              <a:t> svět prostřednictvím výpočetní techniky (vizitky, čipy na plavecký stadión, ISIC karty, </a:t>
            </a:r>
            <a:r>
              <a:rPr lang="cs-CZ" b="0" dirty="0" err="1" smtClean="0">
                <a:hlinkClick r:id="rId3"/>
              </a:rPr>
              <a:t>Nintendo</a:t>
            </a:r>
            <a:r>
              <a:rPr lang="cs-CZ" b="0" dirty="0" smtClean="0"/>
              <a:t>)</a:t>
            </a:r>
          </a:p>
          <a:p>
            <a:pPr marL="800100" lvl="1" indent="-342900"/>
            <a:r>
              <a:rPr lang="cs-CZ" dirty="0" smtClean="0"/>
              <a:t>C) Jak mohou A) a B) nahradit grafickou interakci, jak mohou nahradit např. myš? Jak umožnit interakci v 3D prostředí?</a:t>
            </a:r>
          </a:p>
          <a:p>
            <a:pPr marL="800100" lvl="1" indent="-342900"/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computing</a:t>
            </a:r>
            <a:r>
              <a:rPr lang="cs-CZ" dirty="0" smtClean="0"/>
              <a:t> </a:t>
            </a:r>
          </a:p>
          <a:p>
            <a:pPr marL="800100" lvl="1" indent="-342900"/>
            <a:r>
              <a:rPr lang="cs-CZ" dirty="0" smtClean="0"/>
              <a:t>Jak zařídit, aby se komunikace člověk – počítač přiblížila komunikaci člověk – člověk?</a:t>
            </a:r>
          </a:p>
          <a:p>
            <a:pPr marL="800100" lvl="1" indent="-342900"/>
            <a:r>
              <a:rPr lang="cs-CZ" b="0" dirty="0" smtClean="0"/>
              <a:t>Inspirací jsou sociální vědy, sociologie nebo antropologie (Jak si lidé organizují sociální aktivity a sociální život?)</a:t>
            </a:r>
          </a:p>
          <a:p>
            <a:pPr marL="800100" lvl="1" indent="-342900"/>
            <a:r>
              <a:rPr lang="cs-CZ" dirty="0" smtClean="0"/>
              <a:t>Jak mohou sociální informace usnadnit člověku rozhodování při interakci s PC (rezervace hotelu, nákup auta, apod.)</a:t>
            </a:r>
            <a:endParaRPr lang="cs-CZ" b="0" dirty="0" smtClean="0"/>
          </a:p>
          <a:p>
            <a:pPr marL="800100" lvl="1" indent="-342900"/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415779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>
            <a:normAutofit/>
          </a:bodyPr>
          <a:lstStyle/>
          <a:p>
            <a:r>
              <a:rPr lang="cs-CZ" dirty="0" err="1" smtClean="0"/>
              <a:t>Embodied</a:t>
            </a:r>
            <a:r>
              <a:rPr lang="cs-CZ" dirty="0" smtClean="0"/>
              <a:t> </a:t>
            </a:r>
            <a:r>
              <a:rPr lang="cs-CZ" dirty="0" err="1" smtClean="0"/>
              <a:t>interaction</a:t>
            </a:r>
            <a:r>
              <a:rPr lang="cs-CZ" dirty="0" smtClean="0"/>
              <a:t> (Ztělesněná interakce)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931224" cy="44127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err="1" smtClean="0"/>
              <a:t>Tangible</a:t>
            </a:r>
            <a:r>
              <a:rPr lang="cs-CZ" b="0" dirty="0" smtClean="0"/>
              <a:t> i </a:t>
            </a:r>
            <a:r>
              <a:rPr lang="cs-CZ" b="0" dirty="0" err="1" smtClean="0"/>
              <a:t>social</a:t>
            </a:r>
            <a:r>
              <a:rPr lang="cs-CZ" b="0" dirty="0" smtClean="0"/>
              <a:t> </a:t>
            </a:r>
            <a:r>
              <a:rPr lang="cs-CZ" b="0" dirty="0" err="1" smtClean="0"/>
              <a:t>computing</a:t>
            </a:r>
            <a:r>
              <a:rPr lang="cs-CZ" b="0" dirty="0" smtClean="0"/>
              <a:t> překračují metaforickou formu interakce.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err="1" smtClean="0"/>
              <a:t>Interkace</a:t>
            </a:r>
            <a:r>
              <a:rPr lang="cs-CZ" b="0" dirty="0"/>
              <a:t> </a:t>
            </a:r>
            <a:r>
              <a:rPr lang="cs-CZ" b="0" dirty="0" smtClean="0"/>
              <a:t>je taková, jaká se ve fyzickém a sociální </a:t>
            </a:r>
            <a:r>
              <a:rPr lang="cs-CZ" b="0" dirty="0"/>
              <a:t>prostředí nabízí </a:t>
            </a:r>
            <a:r>
              <a:rPr lang="cs-CZ" b="0" dirty="0" smtClean="0"/>
              <a:t>→ interakci prožíváme.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Změna paradigmatu vývoje softwaru.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Pozitivistické</a:t>
            </a:r>
            <a:r>
              <a:rPr lang="cs-CZ" dirty="0"/>
              <a:t>, karteziánské </a:t>
            </a:r>
            <a:r>
              <a:rPr lang="cs-CZ" dirty="0" smtClean="0"/>
              <a:t>→ fenomenologie.</a:t>
            </a: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FF0000"/>
                </a:solidFill>
              </a:rPr>
              <a:t>Embodied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interaction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b="0" dirty="0" smtClean="0"/>
              <a:t>(ztělesněná interakce) má základy ve fenomenologii – implikace pro design a evaluaci interaktivních rozhraní. </a:t>
            </a:r>
            <a:br>
              <a:rPr lang="cs-CZ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Příklad: </a:t>
            </a:r>
            <a:r>
              <a:rPr lang="cs-CZ" b="0" dirty="0" smtClean="0">
                <a:hlinkClick r:id="rId3"/>
              </a:rPr>
              <a:t>Digital </a:t>
            </a:r>
            <a:r>
              <a:rPr lang="cs-CZ" b="0" dirty="0" err="1" smtClean="0">
                <a:hlinkClick r:id="rId3"/>
              </a:rPr>
              <a:t>Desk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4"/>
              </a:rPr>
              <a:t>Marble</a:t>
            </a:r>
            <a:r>
              <a:rPr lang="cs-CZ" b="0" dirty="0" smtClean="0">
                <a:hlinkClick r:id="rId4"/>
              </a:rPr>
              <a:t> </a:t>
            </a:r>
            <a:r>
              <a:rPr lang="cs-CZ" b="0" dirty="0" err="1" smtClean="0">
                <a:hlinkClick r:id="rId4"/>
              </a:rPr>
              <a:t>Answering</a:t>
            </a:r>
            <a:r>
              <a:rPr lang="cs-CZ" b="0" dirty="0" smtClean="0">
                <a:hlinkClick r:id="rId4"/>
              </a:rPr>
              <a:t> </a:t>
            </a:r>
            <a:r>
              <a:rPr lang="cs-CZ" b="0" dirty="0" err="1" smtClean="0">
                <a:hlinkClick r:id="rId4"/>
              </a:rPr>
              <a:t>Machine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5"/>
              </a:rPr>
              <a:t>ambientROOM</a:t>
            </a:r>
            <a:r>
              <a:rPr lang="cs-CZ" b="0" dirty="0" smtClean="0"/>
              <a:t>.</a:t>
            </a:r>
          </a:p>
          <a:p>
            <a:pPr marL="342900" indent="-342900"/>
            <a:endParaRPr lang="cs-CZ" b="0" dirty="0" smtClean="0"/>
          </a:p>
          <a:p>
            <a:pPr marL="342900" indent="-342900"/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36536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55160" cy="1371600"/>
          </a:xfrm>
        </p:spPr>
        <p:txBody>
          <a:bodyPr/>
          <a:lstStyle/>
          <a:p>
            <a:r>
              <a:rPr lang="cs-CZ" dirty="0" smtClean="0"/>
              <a:t>HCI a 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284732" cy="46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1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16824" cy="625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2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>
            <a:normAutofit/>
          </a:bodyPr>
          <a:lstStyle/>
          <a:p>
            <a:r>
              <a:rPr lang="cs-CZ" dirty="0" smtClean="0"/>
              <a:t>Interakce člověk – informace (HII)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Na co se bude člověk muset soustředit, když se technologie stanou neviditelnými.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Člověku zůstane interakce s informací. </a:t>
            </a: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err="1" smtClean="0"/>
              <a:t>iSchools</a:t>
            </a:r>
            <a:r>
              <a:rPr lang="cs-CZ" b="0" dirty="0" smtClean="0"/>
              <a:t> – řeší lidi, technologie a informace.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HII jako podmnožina HCI (dočasně)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Informační ekologie jako kontext pro HCI.</a:t>
            </a:r>
          </a:p>
          <a:p>
            <a:endParaRPr lang="cs-CZ" b="0" dirty="0" smtClean="0"/>
          </a:p>
          <a:p>
            <a:endParaRPr lang="cs-CZ" b="0" dirty="0"/>
          </a:p>
          <a:p>
            <a:r>
              <a:rPr lang="cs-CZ" b="0" dirty="0" smtClean="0"/>
              <a:t>Více k HII viz </a:t>
            </a:r>
            <a:r>
              <a:rPr lang="en-US" b="0" dirty="0" err="1" smtClean="0"/>
              <a:t>Jank</a:t>
            </a:r>
            <a:r>
              <a:rPr lang="en-US" b="0" dirty="0"/>
              <a:t>, D. (2010). </a:t>
            </a:r>
            <a:r>
              <a:rPr lang="cs-CZ" b="0" dirty="0" smtClean="0"/>
              <a:t>(Disertace oceněná v roce 2010)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514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IV a HCI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Informační vědy</a:t>
            </a:r>
          </a:p>
          <a:p>
            <a:pPr marL="800100" lvl="1" indent="-342900"/>
            <a:r>
              <a:rPr lang="cs-CZ" dirty="0" smtClean="0"/>
              <a:t>Multidisciplinární studijní obor</a:t>
            </a:r>
          </a:p>
          <a:p>
            <a:pPr marL="800100" lvl="1" indent="-342900"/>
            <a:r>
              <a:rPr lang="cs-CZ" dirty="0" smtClean="0"/>
              <a:t>Zaměření na lidmi zaznamenané informace</a:t>
            </a:r>
          </a:p>
          <a:p>
            <a:pPr marL="800100" lvl="1" indent="-342900"/>
            <a:r>
              <a:rPr lang="cs-CZ" dirty="0" smtClean="0"/>
              <a:t>Životní cyklus informace</a:t>
            </a:r>
            <a:r>
              <a:rPr lang="en-US" dirty="0" smtClean="0"/>
              <a:t>/</a:t>
            </a:r>
            <a:r>
              <a:rPr lang="cs-CZ" dirty="0" smtClean="0"/>
              <a:t>informační řetězec</a:t>
            </a:r>
          </a:p>
          <a:p>
            <a:pPr marL="800100" lvl="1" indent="-342900"/>
            <a:r>
              <a:rPr lang="cs-CZ" dirty="0" smtClean="0"/>
              <a:t>Informační a komunikační technologie od 50 let</a:t>
            </a:r>
          </a:p>
          <a:p>
            <a:pPr marL="800100" lvl="1" indent="-342900"/>
            <a:endParaRPr lang="cs-CZ" dirty="0"/>
          </a:p>
          <a:p>
            <a:pPr marL="342900" indent="-342900"/>
            <a:r>
              <a:rPr lang="cs-CZ" dirty="0" err="1" smtClean="0"/>
              <a:t>Human</a:t>
            </a:r>
            <a:r>
              <a:rPr lang="cs-CZ" dirty="0" smtClean="0"/>
              <a:t> –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interaction</a:t>
            </a:r>
            <a:r>
              <a:rPr lang="cs-CZ" dirty="0" smtClean="0"/>
              <a:t> (Interakce člověk počítač)</a:t>
            </a:r>
          </a:p>
          <a:p>
            <a:pPr marL="800100" lvl="1" indent="-342900"/>
            <a:r>
              <a:rPr lang="cs-CZ" dirty="0" smtClean="0"/>
              <a:t>Vztah člověk – počítač</a:t>
            </a:r>
          </a:p>
          <a:p>
            <a:pPr marL="800100" lvl="1" indent="-342900"/>
            <a:r>
              <a:rPr lang="cs-CZ" dirty="0" smtClean="0"/>
              <a:t>Interakční design</a:t>
            </a:r>
          </a:p>
          <a:p>
            <a:pPr marL="800100" lvl="1" indent="-342900"/>
            <a:r>
              <a:rPr lang="cs-CZ" dirty="0" smtClean="0"/>
              <a:t>Od 70 let</a:t>
            </a:r>
          </a:p>
          <a:p>
            <a:pPr marL="800100" lvl="1" indent="-342900"/>
            <a:endParaRPr lang="cs-CZ" dirty="0" smtClean="0"/>
          </a:p>
          <a:p>
            <a:pPr marL="800100" lvl="1" indent="-3429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92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5791200" cy="1371600"/>
          </a:xfrm>
        </p:spPr>
        <p:txBody>
          <a:bodyPr/>
          <a:lstStyle/>
          <a:p>
            <a:r>
              <a:rPr lang="cs-CZ" dirty="0" smtClean="0"/>
              <a:t>Výzva pro HCI 2015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Zamýšlejte se nad tématy!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0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28728"/>
          </a:xfrm>
        </p:spPr>
        <p:txBody>
          <a:bodyPr>
            <a:normAutofit fontScale="70000" lnSpcReduction="20000"/>
          </a:bodyPr>
          <a:lstStyle/>
          <a:p>
            <a:r>
              <a:rPr lang="cs-CZ" b="0" dirty="0" smtClean="0"/>
              <a:t>JONES</a:t>
            </a:r>
            <a:r>
              <a:rPr lang="cs-CZ" b="0" dirty="0"/>
              <a:t>, William, Peter PIROLLI, </a:t>
            </a:r>
            <a:r>
              <a:rPr lang="cs-CZ" b="0" dirty="0" err="1"/>
              <a:t>Stuart</a:t>
            </a:r>
            <a:r>
              <a:rPr lang="cs-CZ" b="0" dirty="0"/>
              <a:t> K. CARD, </a:t>
            </a:r>
            <a:r>
              <a:rPr lang="cs-CZ" b="0" dirty="0" err="1"/>
              <a:t>Raya</a:t>
            </a:r>
            <a:r>
              <a:rPr lang="cs-CZ" b="0" dirty="0"/>
              <a:t> FIDEL, </a:t>
            </a:r>
            <a:r>
              <a:rPr lang="cs-CZ" b="0" dirty="0" err="1"/>
              <a:t>Nahum</a:t>
            </a:r>
            <a:r>
              <a:rPr lang="cs-CZ" b="0" dirty="0"/>
              <a:t> GERSHON, Peter MORVILLE, </a:t>
            </a:r>
            <a:r>
              <a:rPr lang="cs-CZ" b="0" dirty="0" err="1"/>
              <a:t>Bonnie</a:t>
            </a:r>
            <a:r>
              <a:rPr lang="cs-CZ" b="0" dirty="0"/>
              <a:t> NARDI a Daniel M. RUSSELL. "</a:t>
            </a:r>
            <a:r>
              <a:rPr lang="cs-CZ" b="0" dirty="0" err="1"/>
              <a:t>It's</a:t>
            </a:r>
            <a:r>
              <a:rPr lang="cs-CZ" b="0" dirty="0"/>
              <a:t> </a:t>
            </a:r>
            <a:r>
              <a:rPr lang="cs-CZ" b="0" dirty="0" err="1"/>
              <a:t>about</a:t>
            </a:r>
            <a:r>
              <a:rPr lang="cs-CZ" b="0" dirty="0"/>
              <a:t> </a:t>
            </a:r>
            <a:r>
              <a:rPr lang="cs-CZ" b="0" dirty="0" err="1"/>
              <a:t>the</a:t>
            </a:r>
            <a:r>
              <a:rPr lang="cs-CZ" b="0" dirty="0"/>
              <a:t> </a:t>
            </a:r>
            <a:r>
              <a:rPr lang="cs-CZ" b="0" dirty="0" err="1"/>
              <a:t>information</a:t>
            </a:r>
            <a:r>
              <a:rPr lang="cs-CZ" b="0" dirty="0"/>
              <a:t> </a:t>
            </a:r>
            <a:r>
              <a:rPr lang="cs-CZ" b="0" dirty="0" err="1"/>
              <a:t>stupid</a:t>
            </a:r>
            <a:r>
              <a:rPr lang="cs-CZ" b="0" dirty="0"/>
              <a:t>!". In:</a:t>
            </a:r>
            <a:r>
              <a:rPr lang="cs-CZ" b="0" i="1" dirty="0"/>
              <a:t> CHI '06 </a:t>
            </a:r>
            <a:r>
              <a:rPr lang="cs-CZ" b="0" i="1" dirty="0" err="1"/>
              <a:t>extended</a:t>
            </a:r>
            <a:r>
              <a:rPr lang="cs-CZ" b="0" i="1" dirty="0"/>
              <a:t> </a:t>
            </a:r>
            <a:r>
              <a:rPr lang="cs-CZ" b="0" i="1" dirty="0" err="1"/>
              <a:t>abstracts</a:t>
            </a:r>
            <a:r>
              <a:rPr lang="cs-CZ" b="0" i="1" dirty="0"/>
              <a:t> on </a:t>
            </a:r>
            <a:r>
              <a:rPr lang="cs-CZ" b="0" i="1" dirty="0" err="1"/>
              <a:t>Human</a:t>
            </a:r>
            <a:r>
              <a:rPr lang="cs-CZ" b="0" i="1" dirty="0"/>
              <a:t> </a:t>
            </a:r>
            <a:r>
              <a:rPr lang="cs-CZ" b="0" i="1" dirty="0" err="1"/>
              <a:t>factors</a:t>
            </a:r>
            <a:r>
              <a:rPr lang="cs-CZ" b="0" i="1" dirty="0"/>
              <a:t> in </a:t>
            </a:r>
            <a:r>
              <a:rPr lang="cs-CZ" b="0" i="1" dirty="0" err="1"/>
              <a:t>computing</a:t>
            </a:r>
            <a:r>
              <a:rPr lang="cs-CZ" b="0" i="1" dirty="0"/>
              <a:t> </a:t>
            </a:r>
            <a:r>
              <a:rPr lang="cs-CZ" b="0" i="1" dirty="0" err="1"/>
              <a:t>systems</a:t>
            </a:r>
            <a:r>
              <a:rPr lang="cs-CZ" b="0" i="1" dirty="0"/>
              <a:t> - CHI EA '06</a:t>
            </a:r>
            <a:r>
              <a:rPr lang="cs-CZ" b="0" dirty="0"/>
              <a:t> [online]. New York, New York, USA: ACM </a:t>
            </a:r>
            <a:r>
              <a:rPr lang="cs-CZ" b="0" dirty="0" err="1"/>
              <a:t>Press</a:t>
            </a:r>
            <a:r>
              <a:rPr lang="cs-CZ" b="0" dirty="0"/>
              <a:t>, 2006, s. 65- [cit. 2015-02-17]. ISBN 1595932984. DOI: 10.1145/1125451.1125469. Dostupné z: </a:t>
            </a:r>
            <a:r>
              <a:rPr lang="cs-CZ" b="0" dirty="0">
                <a:hlinkClick r:id="rId3"/>
              </a:rPr>
              <a:t>http://dl.acm.org/citation.cfm?doid=1125451.1125469</a:t>
            </a:r>
            <a:endParaRPr lang="cs-CZ" b="0" dirty="0"/>
          </a:p>
          <a:p>
            <a:r>
              <a:rPr lang="cs-CZ" b="0" dirty="0" smtClean="0"/>
              <a:t>CARROLL</a:t>
            </a:r>
            <a:r>
              <a:rPr lang="cs-CZ" b="0" dirty="0"/>
              <a:t>, John M. </a:t>
            </a:r>
            <a:r>
              <a:rPr lang="cs-CZ" b="0" dirty="0" err="1"/>
              <a:t>Human</a:t>
            </a:r>
            <a:r>
              <a:rPr lang="cs-CZ" b="0" dirty="0"/>
              <a:t> </a:t>
            </a:r>
            <a:r>
              <a:rPr lang="cs-CZ" b="0" dirty="0" err="1"/>
              <a:t>Computer</a:t>
            </a:r>
            <a:r>
              <a:rPr lang="cs-CZ" b="0" dirty="0"/>
              <a:t> </a:t>
            </a:r>
            <a:r>
              <a:rPr lang="cs-CZ" b="0" dirty="0" err="1"/>
              <a:t>Interaction</a:t>
            </a:r>
            <a:r>
              <a:rPr lang="cs-CZ" b="0" dirty="0"/>
              <a:t> - </a:t>
            </a:r>
            <a:r>
              <a:rPr lang="cs-CZ" b="0" dirty="0" err="1"/>
              <a:t>brief</a:t>
            </a:r>
            <a:r>
              <a:rPr lang="cs-CZ" b="0" dirty="0"/>
              <a:t> intro. SOEGAARD, </a:t>
            </a:r>
            <a:r>
              <a:rPr lang="cs-CZ" b="0" dirty="0" err="1"/>
              <a:t>Mads</a:t>
            </a:r>
            <a:r>
              <a:rPr lang="cs-CZ" b="0" dirty="0"/>
              <a:t> a </a:t>
            </a:r>
            <a:r>
              <a:rPr lang="cs-CZ" b="0" dirty="0" err="1"/>
              <a:t>Rikke</a:t>
            </a:r>
            <a:r>
              <a:rPr lang="cs-CZ" b="0" dirty="0"/>
              <a:t> </a:t>
            </a:r>
            <a:r>
              <a:rPr lang="cs-CZ" b="0" dirty="0" err="1"/>
              <a:t>Friis</a:t>
            </a:r>
            <a:r>
              <a:rPr lang="cs-CZ" b="0" dirty="0"/>
              <a:t> DAM.</a:t>
            </a:r>
            <a:r>
              <a:rPr lang="cs-CZ" b="0" i="1" dirty="0"/>
              <a:t> </a:t>
            </a:r>
            <a:r>
              <a:rPr lang="cs-CZ" b="0" i="1" dirty="0" err="1"/>
              <a:t>The</a:t>
            </a:r>
            <a:r>
              <a:rPr lang="cs-CZ" b="0" i="1" dirty="0"/>
              <a:t> </a:t>
            </a:r>
            <a:r>
              <a:rPr lang="cs-CZ" b="0" i="1" dirty="0" err="1"/>
              <a:t>Encyclopedia</a:t>
            </a:r>
            <a:r>
              <a:rPr lang="cs-CZ" b="0" i="1" dirty="0"/>
              <a:t> </a:t>
            </a:r>
            <a:r>
              <a:rPr lang="cs-CZ" b="0" i="1" dirty="0" err="1"/>
              <a:t>of</a:t>
            </a:r>
            <a:r>
              <a:rPr lang="cs-CZ" b="0" i="1" dirty="0"/>
              <a:t> </a:t>
            </a:r>
            <a:r>
              <a:rPr lang="cs-CZ" b="0" i="1" dirty="0" err="1"/>
              <a:t>Human-Computer</a:t>
            </a:r>
            <a:r>
              <a:rPr lang="cs-CZ" b="0" i="1" dirty="0"/>
              <a:t> </a:t>
            </a:r>
            <a:r>
              <a:rPr lang="cs-CZ" b="0" i="1" dirty="0" err="1"/>
              <a:t>Interaction</a:t>
            </a:r>
            <a:r>
              <a:rPr lang="cs-CZ" b="0" i="1" dirty="0"/>
              <a:t>, 2nd Ed.</a:t>
            </a:r>
            <a:r>
              <a:rPr lang="cs-CZ" b="0" dirty="0"/>
              <a:t> [online]. </a:t>
            </a:r>
            <a:r>
              <a:rPr lang="cs-CZ" b="0" dirty="0" err="1"/>
              <a:t>Aarhus</a:t>
            </a:r>
            <a:r>
              <a:rPr lang="cs-CZ" b="0" dirty="0"/>
              <a:t>, </a:t>
            </a:r>
            <a:r>
              <a:rPr lang="cs-CZ" b="0" dirty="0" err="1"/>
              <a:t>Denmar</a:t>
            </a:r>
            <a:r>
              <a:rPr lang="cs-CZ" b="0" dirty="0"/>
              <a:t>: </a:t>
            </a:r>
            <a:r>
              <a:rPr lang="cs-CZ" b="0" dirty="0" err="1"/>
              <a:t>The</a:t>
            </a:r>
            <a:r>
              <a:rPr lang="cs-CZ" b="0" dirty="0"/>
              <a:t> </a:t>
            </a:r>
            <a:r>
              <a:rPr lang="cs-CZ" b="0" dirty="0" err="1"/>
              <a:t>Interaction</a:t>
            </a:r>
            <a:r>
              <a:rPr lang="cs-CZ" b="0" dirty="0"/>
              <a:t> Design </a:t>
            </a:r>
            <a:r>
              <a:rPr lang="cs-CZ" b="0" dirty="0" err="1"/>
              <a:t>Foundation</a:t>
            </a:r>
            <a:r>
              <a:rPr lang="cs-CZ" b="0" dirty="0"/>
              <a:t>., 2014, nestránkováno [cit. 2015-02-17].</a:t>
            </a:r>
          </a:p>
          <a:p>
            <a:r>
              <a:rPr lang="cs-CZ" b="0" dirty="0" smtClean="0"/>
              <a:t>ROBINSON</a:t>
            </a:r>
            <a:r>
              <a:rPr lang="cs-CZ" b="0" dirty="0"/>
              <a:t>, </a:t>
            </a:r>
            <a:r>
              <a:rPr lang="cs-CZ" b="0" dirty="0" err="1"/>
              <a:t>Lyn</a:t>
            </a:r>
            <a:r>
              <a:rPr lang="cs-CZ" b="0" dirty="0"/>
              <a:t> a David BAWDEN.</a:t>
            </a:r>
            <a:r>
              <a:rPr lang="cs-CZ" b="0" i="1" dirty="0"/>
              <a:t> </a:t>
            </a:r>
            <a:r>
              <a:rPr lang="cs-CZ" b="0" i="1" dirty="0" err="1"/>
              <a:t>Introduction</a:t>
            </a:r>
            <a:r>
              <a:rPr lang="cs-CZ" b="0" i="1" dirty="0"/>
              <a:t> to </a:t>
            </a:r>
            <a:r>
              <a:rPr lang="cs-CZ" b="0" i="1" dirty="0" err="1"/>
              <a:t>information</a:t>
            </a:r>
            <a:r>
              <a:rPr lang="cs-CZ" b="0" i="1" dirty="0"/>
              <a:t> science</a:t>
            </a:r>
            <a:r>
              <a:rPr lang="cs-CZ" b="0" dirty="0"/>
              <a:t>. Chicago: </a:t>
            </a:r>
            <a:r>
              <a:rPr lang="cs-CZ" b="0" dirty="0" err="1"/>
              <a:t>Neal-Schuman</a:t>
            </a:r>
            <a:r>
              <a:rPr lang="cs-CZ" b="0" dirty="0"/>
              <a:t> </a:t>
            </a:r>
            <a:r>
              <a:rPr lang="cs-CZ" b="0" dirty="0" err="1"/>
              <a:t>Publishers</a:t>
            </a:r>
            <a:r>
              <a:rPr lang="cs-CZ" b="0" dirty="0"/>
              <a:t>, </a:t>
            </a:r>
            <a:r>
              <a:rPr lang="cs-CZ" b="0" dirty="0" err="1"/>
              <a:t>Incorporated</a:t>
            </a:r>
            <a:r>
              <a:rPr lang="cs-CZ" b="0" dirty="0"/>
              <a:t>, 2013. ISBN 15-557-0861-7. –</a:t>
            </a:r>
          </a:p>
          <a:p>
            <a:r>
              <a:rPr lang="cs-CZ" b="0" dirty="0" smtClean="0"/>
              <a:t>DOURISH</a:t>
            </a:r>
            <a:r>
              <a:rPr lang="cs-CZ" b="0" dirty="0"/>
              <a:t>, Paul.</a:t>
            </a:r>
            <a:r>
              <a:rPr lang="cs-CZ" b="0" i="1" dirty="0"/>
              <a:t> </a:t>
            </a:r>
            <a:r>
              <a:rPr lang="cs-CZ" b="0" i="1" dirty="0" err="1"/>
              <a:t>Where</a:t>
            </a:r>
            <a:r>
              <a:rPr lang="cs-CZ" b="0" i="1" dirty="0"/>
              <a:t> </a:t>
            </a:r>
            <a:r>
              <a:rPr lang="cs-CZ" b="0" i="1" dirty="0" err="1"/>
              <a:t>the</a:t>
            </a:r>
            <a:r>
              <a:rPr lang="cs-CZ" b="0" i="1" dirty="0"/>
              <a:t> </a:t>
            </a:r>
            <a:r>
              <a:rPr lang="cs-CZ" b="0" i="1" dirty="0" err="1"/>
              <a:t>action</a:t>
            </a:r>
            <a:r>
              <a:rPr lang="cs-CZ" b="0" i="1" dirty="0"/>
              <a:t> </a:t>
            </a:r>
            <a:r>
              <a:rPr lang="cs-CZ" b="0" i="1" dirty="0" err="1"/>
              <a:t>is</a:t>
            </a:r>
            <a:r>
              <a:rPr lang="cs-CZ" b="0" i="1" dirty="0"/>
              <a:t>: </a:t>
            </a:r>
            <a:r>
              <a:rPr lang="cs-CZ" b="0" i="1" dirty="0" err="1"/>
              <a:t>the</a:t>
            </a:r>
            <a:r>
              <a:rPr lang="cs-CZ" b="0" i="1" dirty="0"/>
              <a:t> </a:t>
            </a:r>
            <a:r>
              <a:rPr lang="cs-CZ" b="0" i="1" dirty="0" err="1"/>
              <a:t>foundations</a:t>
            </a:r>
            <a:r>
              <a:rPr lang="cs-CZ" b="0" i="1" dirty="0"/>
              <a:t> </a:t>
            </a:r>
            <a:r>
              <a:rPr lang="cs-CZ" b="0" i="1" dirty="0" err="1"/>
              <a:t>of</a:t>
            </a:r>
            <a:r>
              <a:rPr lang="cs-CZ" b="0" i="1" dirty="0"/>
              <a:t> </a:t>
            </a:r>
            <a:r>
              <a:rPr lang="cs-CZ" b="0" i="1" dirty="0" err="1"/>
              <a:t>embodied</a:t>
            </a:r>
            <a:r>
              <a:rPr lang="cs-CZ" b="0" i="1" dirty="0"/>
              <a:t> </a:t>
            </a:r>
            <a:r>
              <a:rPr lang="cs-CZ" b="0" i="1" dirty="0" err="1"/>
              <a:t>interaction</a:t>
            </a:r>
            <a:r>
              <a:rPr lang="cs-CZ" b="0" dirty="0"/>
              <a:t>. 1st MIT </a:t>
            </a:r>
            <a:r>
              <a:rPr lang="cs-CZ" b="0" dirty="0" err="1"/>
              <a:t>Press</a:t>
            </a:r>
            <a:r>
              <a:rPr lang="cs-CZ" b="0" dirty="0"/>
              <a:t> </a:t>
            </a:r>
            <a:r>
              <a:rPr lang="cs-CZ" b="0" dirty="0" err="1"/>
              <a:t>pbk</a:t>
            </a:r>
            <a:r>
              <a:rPr lang="cs-CZ" b="0" dirty="0"/>
              <a:t>. </a:t>
            </a:r>
            <a:r>
              <a:rPr lang="cs-CZ" b="0" dirty="0" err="1"/>
              <a:t>ed</a:t>
            </a:r>
            <a:r>
              <a:rPr lang="cs-CZ" b="0" dirty="0"/>
              <a:t>. Cambridge, </a:t>
            </a:r>
            <a:r>
              <a:rPr lang="cs-CZ" b="0" dirty="0" err="1"/>
              <a:t>Mass</a:t>
            </a:r>
            <a:r>
              <a:rPr lang="cs-CZ" b="0" dirty="0"/>
              <a:t>.: MIT </a:t>
            </a:r>
            <a:r>
              <a:rPr lang="cs-CZ" b="0" dirty="0" err="1"/>
              <a:t>Press</a:t>
            </a:r>
            <a:r>
              <a:rPr lang="cs-CZ" b="0" dirty="0"/>
              <a:t>, 2004, x, 233 s. ISBN 978-026-2041-966. –</a:t>
            </a:r>
          </a:p>
          <a:p>
            <a:r>
              <a:rPr lang="cs-CZ" b="0" dirty="0" smtClean="0"/>
              <a:t>JANK</a:t>
            </a:r>
            <a:r>
              <a:rPr lang="cs-CZ" b="0" dirty="0"/>
              <a:t>, David. </a:t>
            </a:r>
            <a:r>
              <a:rPr lang="cs-CZ" b="0" dirty="0" err="1"/>
              <a:t>Toward</a:t>
            </a:r>
            <a:r>
              <a:rPr lang="cs-CZ" b="0" dirty="0"/>
              <a:t> a </a:t>
            </a:r>
            <a:r>
              <a:rPr lang="cs-CZ" b="0" dirty="0" err="1"/>
              <a:t>Unifying</a:t>
            </a:r>
            <a:r>
              <a:rPr lang="cs-CZ" b="0" dirty="0"/>
              <a:t> Ontology </a:t>
            </a:r>
            <a:r>
              <a:rPr lang="cs-CZ" b="0" dirty="0" err="1"/>
              <a:t>for</a:t>
            </a:r>
            <a:r>
              <a:rPr lang="cs-CZ" b="0" dirty="0"/>
              <a:t> </a:t>
            </a:r>
            <a:r>
              <a:rPr lang="cs-CZ" b="0" dirty="0" err="1"/>
              <a:t>Human</a:t>
            </a:r>
            <a:r>
              <a:rPr lang="cs-CZ" b="0" dirty="0"/>
              <a:t>--</a:t>
            </a:r>
            <a:r>
              <a:rPr lang="cs-CZ" b="0" dirty="0" err="1"/>
              <a:t>Information</a:t>
            </a:r>
            <a:r>
              <a:rPr lang="cs-CZ" b="0" dirty="0"/>
              <a:t> </a:t>
            </a:r>
            <a:r>
              <a:rPr lang="cs-CZ" b="0" dirty="0" err="1"/>
              <a:t>Interaction</a:t>
            </a:r>
            <a:r>
              <a:rPr lang="cs-CZ" b="0" dirty="0"/>
              <a:t>.</a:t>
            </a:r>
            <a:r>
              <a:rPr lang="cs-CZ" b="0" i="1" dirty="0"/>
              <a:t> </a:t>
            </a:r>
            <a:r>
              <a:rPr lang="cs-CZ" b="0" i="1" dirty="0" err="1"/>
              <a:t>Canadian</a:t>
            </a:r>
            <a:r>
              <a:rPr lang="cs-CZ" b="0" i="1" dirty="0"/>
              <a:t> </a:t>
            </a:r>
            <a:r>
              <a:rPr lang="cs-CZ" b="0" i="1" dirty="0" err="1"/>
              <a:t>Journal</a:t>
            </a:r>
            <a:r>
              <a:rPr lang="cs-CZ" b="0" i="1" dirty="0"/>
              <a:t> </a:t>
            </a:r>
            <a:r>
              <a:rPr lang="cs-CZ" b="0" i="1" dirty="0" err="1"/>
              <a:t>of</a:t>
            </a:r>
            <a:r>
              <a:rPr lang="cs-CZ" b="0" i="1" dirty="0"/>
              <a:t> </a:t>
            </a:r>
            <a:r>
              <a:rPr lang="cs-CZ" b="0" i="1" dirty="0" err="1"/>
              <a:t>Information</a:t>
            </a:r>
            <a:r>
              <a:rPr lang="cs-CZ" b="0" dirty="0"/>
              <a:t> [online]. 2010, vol. 34, </a:t>
            </a:r>
            <a:r>
              <a:rPr lang="cs-CZ" b="0" dirty="0" err="1"/>
              <a:t>issue</a:t>
            </a:r>
            <a:r>
              <a:rPr lang="cs-CZ" b="0" dirty="0"/>
              <a:t> 4, s. 403-432 [cit. 2015-02-16]. </a:t>
            </a:r>
          </a:p>
          <a:p>
            <a:r>
              <a:rPr lang="cs-CZ" b="0" dirty="0"/>
              <a:t>FIDEL, </a:t>
            </a:r>
            <a:r>
              <a:rPr lang="cs-CZ" b="0" dirty="0" err="1"/>
              <a:t>Raya</a:t>
            </a:r>
            <a:r>
              <a:rPr lang="cs-CZ" b="0" dirty="0"/>
              <a:t>.</a:t>
            </a:r>
            <a:r>
              <a:rPr lang="cs-CZ" b="0" i="1" dirty="0"/>
              <a:t> </a:t>
            </a:r>
            <a:r>
              <a:rPr lang="cs-CZ" b="0" i="1" dirty="0" err="1"/>
              <a:t>Human</a:t>
            </a:r>
            <a:r>
              <a:rPr lang="cs-CZ" b="0" i="1" dirty="0"/>
              <a:t> </a:t>
            </a:r>
            <a:r>
              <a:rPr lang="cs-CZ" b="0" i="1" dirty="0" err="1"/>
              <a:t>information</a:t>
            </a:r>
            <a:r>
              <a:rPr lang="cs-CZ" b="0" i="1" dirty="0"/>
              <a:t> </a:t>
            </a:r>
            <a:r>
              <a:rPr lang="cs-CZ" b="0" i="1" dirty="0" err="1"/>
              <a:t>interaction</a:t>
            </a:r>
            <a:r>
              <a:rPr lang="cs-CZ" b="0" i="1" dirty="0"/>
              <a:t>: </a:t>
            </a:r>
            <a:r>
              <a:rPr lang="cs-CZ" b="0" i="1" dirty="0" err="1"/>
              <a:t>an</a:t>
            </a:r>
            <a:r>
              <a:rPr lang="cs-CZ" b="0" i="1" dirty="0"/>
              <a:t> </a:t>
            </a:r>
            <a:r>
              <a:rPr lang="cs-CZ" b="0" i="1" dirty="0" err="1"/>
              <a:t>ecological</a:t>
            </a:r>
            <a:r>
              <a:rPr lang="cs-CZ" b="0" i="1" dirty="0"/>
              <a:t> </a:t>
            </a:r>
            <a:r>
              <a:rPr lang="cs-CZ" b="0" i="1" dirty="0" err="1"/>
              <a:t>approach</a:t>
            </a:r>
            <a:r>
              <a:rPr lang="cs-CZ" b="0" i="1" dirty="0"/>
              <a:t> to </a:t>
            </a:r>
            <a:r>
              <a:rPr lang="cs-CZ" b="0" i="1" dirty="0" err="1"/>
              <a:t>information</a:t>
            </a:r>
            <a:r>
              <a:rPr lang="cs-CZ" b="0" i="1" dirty="0"/>
              <a:t> </a:t>
            </a:r>
            <a:r>
              <a:rPr lang="cs-CZ" b="0" i="1" dirty="0" err="1"/>
              <a:t>behavior</a:t>
            </a:r>
            <a:r>
              <a:rPr lang="cs-CZ" b="0" dirty="0"/>
              <a:t>. Cambridge, </a:t>
            </a:r>
            <a:r>
              <a:rPr lang="cs-CZ" b="0" dirty="0" err="1"/>
              <a:t>Mass</a:t>
            </a:r>
            <a:r>
              <a:rPr lang="cs-CZ" b="0" dirty="0"/>
              <a:t>: MIT </a:t>
            </a:r>
            <a:r>
              <a:rPr lang="cs-CZ" b="0" dirty="0" err="1"/>
              <a:t>Press</a:t>
            </a:r>
            <a:r>
              <a:rPr lang="cs-CZ" b="0" dirty="0"/>
              <a:t>, 2012. ISBN 02-620-1700-8. </a:t>
            </a:r>
          </a:p>
          <a:p>
            <a:r>
              <a:rPr lang="cs-CZ" b="0" dirty="0"/>
              <a:t>DAVENPORT, Thomas H a Laurence PRUSAK.</a:t>
            </a:r>
            <a:r>
              <a:rPr lang="cs-CZ" b="0" i="1" dirty="0"/>
              <a:t> </a:t>
            </a:r>
            <a:r>
              <a:rPr lang="cs-CZ" b="0" i="1" dirty="0" err="1"/>
              <a:t>Information</a:t>
            </a:r>
            <a:r>
              <a:rPr lang="cs-CZ" b="0" i="1" dirty="0"/>
              <a:t> </a:t>
            </a:r>
            <a:r>
              <a:rPr lang="cs-CZ" b="0" i="1" dirty="0" err="1"/>
              <a:t>ecology</a:t>
            </a:r>
            <a:r>
              <a:rPr lang="cs-CZ" b="0" i="1" dirty="0"/>
              <a:t>: </a:t>
            </a:r>
            <a:r>
              <a:rPr lang="cs-CZ" b="0" i="1" dirty="0" err="1"/>
              <a:t>mastering</a:t>
            </a:r>
            <a:r>
              <a:rPr lang="cs-CZ" b="0" i="1" dirty="0"/>
              <a:t> </a:t>
            </a:r>
            <a:r>
              <a:rPr lang="cs-CZ" b="0" i="1" dirty="0" err="1"/>
              <a:t>the</a:t>
            </a:r>
            <a:r>
              <a:rPr lang="cs-CZ" b="0" i="1" dirty="0"/>
              <a:t> </a:t>
            </a:r>
            <a:r>
              <a:rPr lang="cs-CZ" b="0" i="1" dirty="0" err="1"/>
              <a:t>information</a:t>
            </a:r>
            <a:r>
              <a:rPr lang="cs-CZ" b="0" i="1" dirty="0"/>
              <a:t> and </a:t>
            </a:r>
            <a:r>
              <a:rPr lang="cs-CZ" b="0" i="1" dirty="0" err="1"/>
              <a:t>knowledge</a:t>
            </a:r>
            <a:r>
              <a:rPr lang="cs-CZ" b="0" i="1" dirty="0"/>
              <a:t> </a:t>
            </a:r>
            <a:r>
              <a:rPr lang="cs-CZ" b="0" i="1" dirty="0" err="1"/>
              <a:t>environment</a:t>
            </a:r>
            <a:r>
              <a:rPr lang="cs-CZ" b="0" dirty="0"/>
              <a:t>. New York: Oxford University </a:t>
            </a:r>
            <a:r>
              <a:rPr lang="cs-CZ" b="0" dirty="0" err="1"/>
              <a:t>Press</a:t>
            </a:r>
            <a:r>
              <a:rPr lang="cs-CZ" b="0" dirty="0"/>
              <a:t>, 1997, x, 255 p. ISBN 01-951-1168-0. </a:t>
            </a:r>
          </a:p>
        </p:txBody>
      </p:sp>
    </p:spTree>
    <p:extLst>
      <p:ext uri="{BB962C8B-B14F-4D97-AF65-F5344CB8AC3E}">
        <p14:creationId xmlns:p14="http://schemas.microsoft.com/office/powerpoint/2010/main" val="17531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dirty="0" smtClean="0"/>
              <a:t>Informační vědy</a:t>
            </a:r>
            <a:endParaRPr lang="cs-CZ" sz="5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4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371600"/>
          </a:xfrm>
        </p:spPr>
        <p:txBody>
          <a:bodyPr/>
          <a:lstStyle/>
          <a:p>
            <a:r>
              <a:rPr lang="cs-CZ" dirty="0" smtClean="0"/>
              <a:t>IV – životní cyklus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Objekt informační vědy </a:t>
            </a:r>
          </a:p>
          <a:p>
            <a:pPr marL="800100" lvl="1" indent="-342900"/>
            <a:r>
              <a:rPr lang="cs-CZ" dirty="0" smtClean="0"/>
              <a:t>Zaznamenané </a:t>
            </a:r>
            <a:r>
              <a:rPr lang="cs-CZ" dirty="0"/>
              <a:t>informace v </a:t>
            </a:r>
            <a:r>
              <a:rPr lang="cs-CZ" dirty="0" smtClean="0"/>
              <a:t>dokumentech</a:t>
            </a:r>
          </a:p>
          <a:p>
            <a:pPr marL="800100" lvl="1" indent="-342900"/>
            <a:r>
              <a:rPr lang="cs-CZ" dirty="0" smtClean="0"/>
              <a:t>Životní cyklus informace</a:t>
            </a:r>
          </a:p>
          <a:p>
            <a:pPr marL="1485900" lvl="2" indent="-342900"/>
            <a:r>
              <a:rPr lang="cs-CZ" dirty="0" smtClean="0"/>
              <a:t>Vnik</a:t>
            </a:r>
          </a:p>
          <a:p>
            <a:pPr marL="1485900" lvl="2" indent="-342900"/>
            <a:r>
              <a:rPr lang="cs-CZ" dirty="0" smtClean="0"/>
              <a:t>Šíření</a:t>
            </a:r>
          </a:p>
          <a:p>
            <a:pPr marL="1485900" lvl="2" indent="-342900"/>
            <a:r>
              <a:rPr lang="cs-CZ" dirty="0" smtClean="0"/>
              <a:t>Sdílení</a:t>
            </a:r>
          </a:p>
          <a:p>
            <a:pPr marL="1485900" lvl="2" indent="-342900"/>
            <a:r>
              <a:rPr lang="cs-CZ" dirty="0" smtClean="0"/>
              <a:t>Organizace a vyhledávání</a:t>
            </a:r>
          </a:p>
          <a:p>
            <a:pPr marL="1485900" lvl="2" indent="-342900"/>
            <a:r>
              <a:rPr lang="cs-CZ" dirty="0"/>
              <a:t>S</a:t>
            </a:r>
            <a:r>
              <a:rPr lang="cs-CZ" dirty="0" smtClean="0"/>
              <a:t>kartace nebo LTP</a:t>
            </a:r>
          </a:p>
          <a:p>
            <a:pPr marL="800100" lvl="1" indent="-342900"/>
            <a:r>
              <a:rPr lang="cs-CZ" dirty="0" smtClean="0"/>
              <a:t>Data – informace – znalosti</a:t>
            </a:r>
          </a:p>
          <a:p>
            <a:pPr marL="800100" lvl="1" indent="-342900"/>
            <a:r>
              <a:rPr lang="cs-CZ" dirty="0" smtClean="0"/>
              <a:t>Informační technologie – ICT umožňuje vznik a šíření informací v čase a prostoru</a:t>
            </a:r>
            <a:endParaRPr lang="cs-CZ" dirty="0"/>
          </a:p>
          <a:p>
            <a:pPr marL="342900" indent="-342900"/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6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371600"/>
          </a:xfrm>
        </p:spPr>
        <p:txBody>
          <a:bodyPr/>
          <a:lstStyle/>
          <a:p>
            <a:r>
              <a:rPr lang="cs-CZ" dirty="0" smtClean="0"/>
              <a:t>IV – životní cyklus informace -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44752"/>
          </a:xfrm>
        </p:spPr>
        <p:txBody>
          <a:bodyPr>
            <a:normAutofit/>
          </a:bodyPr>
          <a:lstStyle/>
          <a:p>
            <a:pPr marL="342900" indent="-342900"/>
            <a:r>
              <a:rPr lang="cs-CZ" dirty="0" smtClean="0"/>
              <a:t>Vznik informací: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Digital–</a:t>
            </a:r>
            <a:r>
              <a:rPr lang="cs-CZ" b="0" dirty="0" err="1" smtClean="0"/>
              <a:t>born</a:t>
            </a:r>
            <a:r>
              <a:rPr lang="cs-CZ" b="0" dirty="0" smtClean="0"/>
              <a:t> obsah </a:t>
            </a:r>
          </a:p>
          <a:p>
            <a:pPr marL="800100" lvl="1" indent="-342900"/>
            <a:r>
              <a:rPr lang="cs-CZ" dirty="0"/>
              <a:t>K</a:t>
            </a:r>
            <a:r>
              <a:rPr lang="cs-CZ" b="0" dirty="0" smtClean="0"/>
              <a:t>ancelářský software, nahrávací technika, obraz, zvuk</a:t>
            </a:r>
            <a:r>
              <a:rPr lang="cs-CZ" b="0" dirty="0"/>
              <a:t>, </a:t>
            </a:r>
            <a:r>
              <a:rPr lang="cs-CZ" b="0" dirty="0" smtClean="0"/>
              <a:t>audio</a:t>
            </a:r>
          </a:p>
          <a:p>
            <a:pPr marL="800100" lvl="1" indent="-342900"/>
            <a:r>
              <a:rPr lang="cs-CZ" dirty="0" smtClean="0"/>
              <a:t>Elektronická komunikace – e-mail, sociální sítě, blogy,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 marL="800100" lvl="1" indent="-342900"/>
            <a:r>
              <a:rPr lang="cs-CZ" dirty="0" smtClean="0"/>
              <a:t>Nástroje pro poznámky (Google </a:t>
            </a:r>
            <a:r>
              <a:rPr lang="cs-CZ" dirty="0" err="1" smtClean="0"/>
              <a:t>Keep</a:t>
            </a:r>
            <a:r>
              <a:rPr lang="cs-CZ" dirty="0" smtClean="0"/>
              <a:t>, </a:t>
            </a:r>
            <a:r>
              <a:rPr lang="cs-CZ" dirty="0" err="1" smtClean="0"/>
              <a:t>Evernote</a:t>
            </a:r>
            <a:r>
              <a:rPr lang="cs-CZ" dirty="0" smtClean="0"/>
              <a:t>, apod.)</a:t>
            </a:r>
          </a:p>
          <a:p>
            <a:pPr marL="800100" lvl="1" indent="-342900"/>
            <a:r>
              <a:rPr lang="cs-CZ" b="0" dirty="0" smtClean="0"/>
              <a:t>Monitorovací přístroje – senzory, kamery, satelitní obrázky, medicínská data</a:t>
            </a:r>
            <a:r>
              <a:rPr lang="cs-CZ" dirty="0"/>
              <a:t>, </a:t>
            </a:r>
            <a:r>
              <a:rPr lang="cs-CZ" dirty="0" err="1"/>
              <a:t>Q</a:t>
            </a:r>
            <a:r>
              <a:rPr lang="cs-CZ" dirty="0" err="1" smtClean="0"/>
              <a:t>uantified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b="0" dirty="0"/>
              <a:t>Digitalizace </a:t>
            </a:r>
            <a:r>
              <a:rPr lang="cs-CZ" b="0" dirty="0" smtClean="0"/>
              <a:t>– software pro skenery, kopírky, 3D scannery</a:t>
            </a:r>
            <a:endParaRPr lang="cs-CZ" dirty="0" smtClean="0"/>
          </a:p>
          <a:p>
            <a:pPr marL="342900" indent="-34290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992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371600"/>
          </a:xfrm>
        </p:spPr>
        <p:txBody>
          <a:bodyPr/>
          <a:lstStyle/>
          <a:p>
            <a:r>
              <a:rPr lang="cs-CZ" dirty="0" smtClean="0"/>
              <a:t>IV – životní cyklus informace -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44752"/>
          </a:xfrm>
        </p:spPr>
        <p:txBody>
          <a:bodyPr>
            <a:normAutofit/>
          </a:bodyPr>
          <a:lstStyle/>
          <a:p>
            <a:pPr marL="342900" indent="-342900"/>
            <a:r>
              <a:rPr lang="cs-CZ" dirty="0"/>
              <a:t>Šíření a Sdílení  informací: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(</a:t>
            </a:r>
            <a:r>
              <a:rPr lang="cs-CZ" b="0" dirty="0" err="1"/>
              <a:t>Self</a:t>
            </a:r>
            <a:r>
              <a:rPr lang="cs-CZ" b="0" dirty="0"/>
              <a:t>) </a:t>
            </a:r>
            <a:r>
              <a:rPr lang="cs-CZ" b="0" dirty="0" err="1"/>
              <a:t>publishig</a:t>
            </a:r>
            <a:r>
              <a:rPr lang="cs-CZ" b="0" dirty="0"/>
              <a:t> – tradiční</a:t>
            </a:r>
            <a:r>
              <a:rPr lang="en-US" b="0" dirty="0"/>
              <a:t>/</a:t>
            </a:r>
            <a:r>
              <a:rPr lang="cs-CZ" b="0" dirty="0"/>
              <a:t>digitální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err="1"/>
              <a:t>Content</a:t>
            </a:r>
            <a:r>
              <a:rPr lang="cs-CZ" b="0" dirty="0"/>
              <a:t> management </a:t>
            </a:r>
            <a:r>
              <a:rPr lang="cs-CZ" b="0" dirty="0" err="1"/>
              <a:t>systems</a:t>
            </a:r>
            <a:r>
              <a:rPr lang="cs-CZ" b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Sociální sítě (</a:t>
            </a:r>
            <a:r>
              <a:rPr lang="cs-CZ" b="0" dirty="0" err="1">
                <a:hlinkClick r:id="rId3"/>
              </a:rPr>
              <a:t>Plague</a:t>
            </a:r>
            <a:r>
              <a:rPr lang="cs-CZ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Nástroje pro digitální kurátorství (personalizované magazíny: </a:t>
            </a:r>
            <a:r>
              <a:rPr lang="cs-CZ" b="0" dirty="0" err="1">
                <a:hlinkClick r:id="rId4"/>
              </a:rPr>
              <a:t>Flipboard</a:t>
            </a:r>
            <a:r>
              <a:rPr lang="cs-CZ" b="0" dirty="0"/>
              <a:t>, Zite, Google </a:t>
            </a:r>
            <a:r>
              <a:rPr lang="cs-CZ" b="0" dirty="0" err="1"/>
              <a:t>Current</a:t>
            </a:r>
            <a:r>
              <a:rPr lang="cs-CZ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Překladače (Google </a:t>
            </a:r>
            <a:r>
              <a:rPr lang="cs-CZ" b="0" dirty="0" err="1"/>
              <a:t>Translator</a:t>
            </a:r>
            <a:r>
              <a:rPr lang="cs-CZ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err="1"/>
              <a:t>Groupware</a:t>
            </a:r>
            <a:r>
              <a:rPr lang="cs-CZ" b="0" dirty="0"/>
              <a:t> (</a:t>
            </a:r>
            <a:r>
              <a:rPr lang="cs-CZ" b="0" dirty="0" err="1"/>
              <a:t>Basecamp</a:t>
            </a:r>
            <a:r>
              <a:rPr lang="cs-CZ" b="0" dirty="0"/>
              <a:t>, Google </a:t>
            </a:r>
            <a:r>
              <a:rPr lang="cs-CZ" b="0" dirty="0" err="1"/>
              <a:t>Apps</a:t>
            </a:r>
            <a:r>
              <a:rPr lang="cs-CZ" b="0" dirty="0"/>
              <a:t>, atd.)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Wiki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err="1"/>
              <a:t>Youtube</a:t>
            </a:r>
            <a:r>
              <a:rPr lang="cs-CZ" b="0" dirty="0"/>
              <a:t>, </a:t>
            </a:r>
            <a:r>
              <a:rPr lang="cs-CZ" b="0" dirty="0" err="1"/>
              <a:t>Flickr</a:t>
            </a:r>
            <a:r>
              <a:rPr lang="cs-CZ" b="0" dirty="0"/>
              <a:t>, </a:t>
            </a:r>
            <a:r>
              <a:rPr lang="cs-CZ" b="0" dirty="0" err="1"/>
              <a:t>LibraryThink</a:t>
            </a: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Expertní systémy </a:t>
            </a:r>
            <a:endParaRPr lang="cs-CZ" b="0" dirty="0" smtClean="0"/>
          </a:p>
          <a:p>
            <a:pPr marL="342900" indent="-34290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559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371600"/>
          </a:xfrm>
        </p:spPr>
        <p:txBody>
          <a:bodyPr/>
          <a:lstStyle/>
          <a:p>
            <a:r>
              <a:rPr lang="cs-CZ" dirty="0" smtClean="0"/>
              <a:t>IV – životní cyklus informace -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44752"/>
          </a:xfrm>
        </p:spPr>
        <p:txBody>
          <a:bodyPr>
            <a:normAutofit/>
          </a:bodyPr>
          <a:lstStyle/>
          <a:p>
            <a:pPr marL="342900" indent="-342900"/>
            <a:r>
              <a:rPr lang="cs-CZ" dirty="0" smtClean="0"/>
              <a:t>Organizace, vyhledávání a uchovávání informací: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Referenční nástroje</a:t>
            </a:r>
            <a:r>
              <a:rPr lang="en-US" b="0" dirty="0" smtClean="0"/>
              <a:t>/</a:t>
            </a:r>
            <a:r>
              <a:rPr lang="cs-CZ" b="0" dirty="0" smtClean="0"/>
              <a:t>citační nástroje (Citace.com, </a:t>
            </a:r>
            <a:r>
              <a:rPr lang="cs-CZ" b="0" dirty="0" err="1" smtClean="0"/>
              <a:t>RefWorks</a:t>
            </a:r>
            <a:r>
              <a:rPr lang="cs-CZ" b="0" dirty="0" smtClean="0"/>
              <a:t>, </a:t>
            </a:r>
            <a:r>
              <a:rPr lang="cs-CZ" b="0" dirty="0" err="1" smtClean="0"/>
              <a:t>EndNote</a:t>
            </a:r>
            <a:r>
              <a:rPr lang="cs-CZ" b="0" dirty="0"/>
              <a:t>)</a:t>
            </a:r>
            <a:endParaRPr lang="cs-CZ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err="1" smtClean="0"/>
              <a:t>Information</a:t>
            </a:r>
            <a:r>
              <a:rPr lang="cs-CZ" b="0" dirty="0" smtClean="0"/>
              <a:t> </a:t>
            </a:r>
            <a:r>
              <a:rPr lang="cs-CZ" b="0" dirty="0" err="1" smtClean="0"/>
              <a:t>retrieval</a:t>
            </a:r>
            <a:r>
              <a:rPr lang="cs-CZ" b="0" dirty="0" smtClean="0"/>
              <a:t> systémy</a:t>
            </a:r>
          </a:p>
          <a:p>
            <a:pPr marL="800100" lvl="1" indent="-342900"/>
            <a:r>
              <a:rPr lang="cs-CZ" dirty="0" smtClean="0"/>
              <a:t>OPAC</a:t>
            </a:r>
          </a:p>
          <a:p>
            <a:pPr marL="800100" lvl="1" indent="-342900"/>
            <a:r>
              <a:rPr lang="cs-CZ" b="0" dirty="0" smtClean="0"/>
              <a:t>Firemní systémy (e-maily, tabulky, faktury, reporty)</a:t>
            </a:r>
          </a:p>
          <a:p>
            <a:pPr marL="800100" lvl="1" indent="-342900"/>
            <a:r>
              <a:rPr lang="cs-CZ" dirty="0" smtClean="0"/>
              <a:t>Digitální knihovny</a:t>
            </a:r>
          </a:p>
          <a:p>
            <a:pPr marL="800100" lvl="1" indent="-342900"/>
            <a:r>
              <a:rPr lang="cs-CZ" b="0" dirty="0" err="1" smtClean="0"/>
              <a:t>Repozitáře</a:t>
            </a:r>
            <a:endParaRPr lang="cs-CZ" b="0" dirty="0" smtClean="0"/>
          </a:p>
          <a:p>
            <a:pPr marL="800100" lvl="1" indent="-342900"/>
            <a:r>
              <a:rPr lang="cs-CZ" dirty="0" smtClean="0"/>
              <a:t>Vyhledávání</a:t>
            </a:r>
            <a:r>
              <a:rPr lang="en-US" dirty="0" smtClean="0"/>
              <a:t>/</a:t>
            </a:r>
            <a:r>
              <a:rPr lang="cs-CZ" dirty="0" smtClean="0"/>
              <a:t>Prohlížení</a:t>
            </a:r>
          </a:p>
          <a:p>
            <a:pPr marL="800100" lvl="1" indent="-342900"/>
            <a:r>
              <a:rPr lang="cs-CZ" dirty="0" smtClean="0"/>
              <a:t>Jednoduché</a:t>
            </a:r>
            <a:r>
              <a:rPr lang="en-US" dirty="0" smtClean="0"/>
              <a:t>/</a:t>
            </a:r>
            <a:r>
              <a:rPr lang="cs-CZ" dirty="0" smtClean="0"/>
              <a:t>Pokročilé vyhledávání</a:t>
            </a:r>
          </a:p>
          <a:p>
            <a:pPr marL="800100" lvl="1" indent="-342900"/>
            <a:r>
              <a:rPr lang="cs-CZ" dirty="0"/>
              <a:t>Personální informační </a:t>
            </a:r>
            <a:r>
              <a:rPr lang="cs-CZ" dirty="0" smtClean="0"/>
              <a:t>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LTP systémy</a:t>
            </a:r>
          </a:p>
          <a:p>
            <a:pPr marL="342900" indent="-342900"/>
            <a:endParaRPr lang="cs-CZ" dirty="0" smtClean="0"/>
          </a:p>
          <a:p>
            <a:pPr marL="800100" lvl="1" indent="-342900"/>
            <a:endParaRPr lang="cs-CZ" b="0" dirty="0" smtClean="0"/>
          </a:p>
        </p:txBody>
      </p:sp>
    </p:spTree>
    <p:extLst>
      <p:ext uri="{BB962C8B-B14F-4D97-AF65-F5344CB8AC3E}">
        <p14:creationId xmlns:p14="http://schemas.microsoft.com/office/powerpoint/2010/main" val="30874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dirty="0" err="1" smtClean="0"/>
              <a:t>Human</a:t>
            </a:r>
            <a:r>
              <a:rPr lang="cs-CZ" sz="5400" dirty="0"/>
              <a:t> </a:t>
            </a:r>
            <a:r>
              <a:rPr lang="cs-CZ" sz="5400" dirty="0" smtClean="0"/>
              <a:t>– </a:t>
            </a:r>
            <a:r>
              <a:rPr lang="cs-CZ" sz="5400" dirty="0" err="1" smtClean="0"/>
              <a:t>computer</a:t>
            </a:r>
            <a:r>
              <a:rPr lang="cs-CZ" sz="5400" dirty="0" smtClean="0"/>
              <a:t> </a:t>
            </a:r>
            <a:r>
              <a:rPr lang="cs-CZ" sz="5400" dirty="0" err="1" smtClean="0"/>
              <a:t>interaction</a:t>
            </a:r>
            <a:endParaRPr lang="cs-CZ" sz="5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7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Vlastní 2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3C5184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1094</TotalTime>
  <Words>1864</Words>
  <Application>Microsoft Office PowerPoint</Application>
  <PresentationFormat>Předvádění na obrazovce (4:3)</PresentationFormat>
  <Paragraphs>292</Paragraphs>
  <Slides>31</Slides>
  <Notes>30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Základní</vt:lpstr>
      <vt:lpstr>HCI a Informační věda  </vt:lpstr>
      <vt:lpstr>Obsah</vt:lpstr>
      <vt:lpstr>IV a HCI</vt:lpstr>
      <vt:lpstr>Informační vědy</vt:lpstr>
      <vt:lpstr>IV – životní cyklus informace</vt:lpstr>
      <vt:lpstr>IV – životní cyklus informace - Aplikace</vt:lpstr>
      <vt:lpstr>IV – životní cyklus informace - Aplikace</vt:lpstr>
      <vt:lpstr>IV – životní cyklus informace - Aplikace</vt:lpstr>
      <vt:lpstr>Human – computer interaction</vt:lpstr>
      <vt:lpstr>Interakce člověk – počítač</vt:lpstr>
      <vt:lpstr>Interakce člověk – počítač</vt:lpstr>
      <vt:lpstr>Interakce člověk – počítač </vt:lpstr>
      <vt:lpstr>Interakce člověk – počítač </vt:lpstr>
      <vt:lpstr>Vývoj HCI – historie PC</vt:lpstr>
      <vt:lpstr>Prezentace aplikace PowerPoint</vt:lpstr>
      <vt:lpstr>Prezentace aplikace PowerPoint</vt:lpstr>
      <vt:lpstr>Typologie interakce</vt:lpstr>
      <vt:lpstr>Elektrická interakce – ENIAC a EDVAC</vt:lpstr>
      <vt:lpstr>Symbolická interakce – Děrné štítky</vt:lpstr>
      <vt:lpstr>Textová interakce – příkazový řádek</vt:lpstr>
      <vt:lpstr>Grafická interakce</vt:lpstr>
      <vt:lpstr>Grafická interakce – Palo Alto 1973</vt:lpstr>
      <vt:lpstr>Grafická interakce – Xerox Star - 1981</vt:lpstr>
      <vt:lpstr>Grafická interakce – Macintosh - 1984</vt:lpstr>
      <vt:lpstr>Embodied interaction (Ztělesněná interakce)</vt:lpstr>
      <vt:lpstr>Embodied interaction (Ztělesněná interakce)</vt:lpstr>
      <vt:lpstr>HCI a IV</vt:lpstr>
      <vt:lpstr>Prezentace aplikace PowerPoint</vt:lpstr>
      <vt:lpstr>Interakce člověk – informace (HII)</vt:lpstr>
      <vt:lpstr>Výzva pro HCI 2015</vt:lpstr>
      <vt:lpstr>Literatura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HCI a Informační věda</dc:title>
  <dc:creator>Tomáš Bouda</dc:creator>
  <cp:lastModifiedBy>Tomáš Bouda</cp:lastModifiedBy>
  <cp:revision>50</cp:revision>
  <cp:lastPrinted>2015-02-17T18:28:31Z</cp:lastPrinted>
  <dcterms:created xsi:type="dcterms:W3CDTF">2015-02-16T07:44:05Z</dcterms:created>
  <dcterms:modified xsi:type="dcterms:W3CDTF">2015-02-18T11:01:19Z</dcterms:modified>
</cp:coreProperties>
</file>