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2"/>
  </p:notesMasterIdLst>
  <p:sldIdLst>
    <p:sldId id="257" r:id="rId2"/>
    <p:sldId id="258" r:id="rId3"/>
    <p:sldId id="260" r:id="rId4"/>
    <p:sldId id="262" r:id="rId5"/>
    <p:sldId id="263" r:id="rId6"/>
    <p:sldId id="265" r:id="rId7"/>
    <p:sldId id="264" r:id="rId8"/>
    <p:sldId id="266" r:id="rId9"/>
    <p:sldId id="267" r:id="rId10"/>
    <p:sldId id="268" r:id="rId11"/>
    <p:sldId id="269" r:id="rId12"/>
    <p:sldId id="273" r:id="rId13"/>
    <p:sldId id="270" r:id="rId14"/>
    <p:sldId id="271" r:id="rId15"/>
    <p:sldId id="274" r:id="rId16"/>
    <p:sldId id="275" r:id="rId17"/>
    <p:sldId id="276" r:id="rId18"/>
    <p:sldId id="278" r:id="rId19"/>
    <p:sldId id="277" r:id="rId20"/>
    <p:sldId id="279" r:id="rId21"/>
    <p:sldId id="281" r:id="rId22"/>
    <p:sldId id="34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42" r:id="rId80"/>
    <p:sldId id="339" r:id="rId8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943" autoAdjust="0"/>
  </p:normalViewPr>
  <p:slideViewPr>
    <p:cSldViewPr>
      <p:cViewPr varScale="1">
        <p:scale>
          <a:sx n="105" d="100"/>
          <a:sy n="105" d="100"/>
        </p:scale>
        <p:origin x="-17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F1AFC-F7A3-486E-AEB7-F74466F0B1E1}" type="datetimeFigureOut">
              <a:rPr lang="cs-CZ" smtClean="0"/>
              <a:t>17.3.2015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0DF266-7668-48F4-BEA2-EADFFC4344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345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Formální</a:t>
            </a:r>
            <a:r>
              <a:rPr lang="cs-CZ" baseline="0" dirty="0" smtClean="0"/>
              <a:t> evaluace – vytvoří se model toho, jak se lidí chovají v </a:t>
            </a:r>
            <a:r>
              <a:rPr lang="cs-CZ" baseline="0" dirty="0" err="1" smtClean="0"/>
              <a:t>konrkétních</a:t>
            </a:r>
            <a:r>
              <a:rPr lang="cs-CZ" baseline="0" dirty="0" smtClean="0"/>
              <a:t> situacích. Na základě těchto modelů můžeme předvídat, jaký typ </a:t>
            </a:r>
            <a:r>
              <a:rPr lang="cs-CZ" baseline="0" dirty="0" err="1" smtClean="0"/>
              <a:t>rozhrní</a:t>
            </a:r>
            <a:r>
              <a:rPr lang="cs-CZ" baseline="0" dirty="0" smtClean="0"/>
              <a:t> bude vhodný. </a:t>
            </a:r>
          </a:p>
          <a:p>
            <a:endParaRPr lang="cs-CZ" dirty="0" smtClean="0"/>
          </a:p>
          <a:p>
            <a:r>
              <a:rPr lang="cs-CZ" dirty="0" smtClean="0"/>
              <a:t>Automatická</a:t>
            </a:r>
            <a:r>
              <a:rPr lang="cs-CZ" baseline="0" dirty="0" smtClean="0"/>
              <a:t> evaluace – je nasazen speciální software, který kontroluje funkčnost. Je vytvořen scénář, který software prochází a kontroluje kód, případně slabá místa, která budou při zvýšené zátěži spouštěčem </a:t>
            </a:r>
            <a:r>
              <a:rPr lang="cs-CZ" baseline="0" dirty="0" err="1" smtClean="0"/>
              <a:t>průblémů</a:t>
            </a:r>
            <a:r>
              <a:rPr lang="cs-CZ" baseline="0" dirty="0" smtClean="0"/>
              <a:t>. </a:t>
            </a:r>
          </a:p>
          <a:p>
            <a:endParaRPr lang="cs-CZ" baseline="0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DF266-7668-48F4-BEA2-EADFFC43440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9318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Nápověda ve formě – </a:t>
            </a:r>
            <a:r>
              <a:rPr lang="cs-CZ" dirty="0" err="1" smtClean="0"/>
              <a:t>keep</a:t>
            </a:r>
            <a:r>
              <a:rPr lang="cs-CZ" baseline="0" dirty="0" smtClean="0"/>
              <a:t> x use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DF266-7668-48F4-BEA2-EADFFC43440A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411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Jaký to je soubor? Pomohlo by malé </a:t>
            </a:r>
            <a:r>
              <a:rPr lang="cs-CZ" dirty="0" err="1" smtClean="0"/>
              <a:t>preview</a:t>
            </a:r>
            <a:r>
              <a:rPr lang="cs-CZ" dirty="0" smtClean="0"/>
              <a:t>.</a:t>
            </a:r>
            <a:r>
              <a:rPr lang="cs-CZ" baseline="0" dirty="0" smtClean="0"/>
              <a:t>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2548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Není lepší mít jedno políčko a rovnou vyhledávat, abychom dostali alespoň nějaké výsledky?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558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Řešení: </a:t>
            </a:r>
            <a:r>
              <a:rPr lang="cs-CZ" dirty="0" err="1" smtClean="0"/>
              <a:t>proklik</a:t>
            </a:r>
            <a:r>
              <a:rPr lang="cs-CZ" dirty="0" smtClean="0"/>
              <a:t> rovnou na vyhledávání v programu.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346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Řešení: </a:t>
            </a:r>
            <a:r>
              <a:rPr lang="cs-CZ" dirty="0" err="1" smtClean="0"/>
              <a:t>proklik</a:t>
            </a:r>
            <a:r>
              <a:rPr lang="cs-CZ" smtClean="0"/>
              <a:t> rovnou na vyhledávání v programu. 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346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 smtClean="0"/>
              <a:t>E-</a:t>
            </a:r>
            <a:r>
              <a:rPr lang="cs-CZ" baseline="0" dirty="0" err="1" smtClean="0"/>
              <a:t>Reading</a:t>
            </a:r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aseline="0" dirty="0" smtClean="0"/>
              <a:t>I </a:t>
            </a:r>
            <a:r>
              <a:rPr lang="cs-CZ" baseline="0" dirty="0" err="1" smtClean="0"/>
              <a:t>want</a:t>
            </a:r>
            <a:r>
              <a:rPr lang="cs-CZ" baseline="0" dirty="0" smtClean="0"/>
              <a:t> my </a:t>
            </a:r>
            <a:r>
              <a:rPr lang="cs-CZ" baseline="0" dirty="0" err="1" smtClean="0"/>
              <a:t>name</a:t>
            </a:r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1.Viditelnost stavu systému – systém by měl vždy dát uživateli vědět co se právě odehrává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2.Spojení mezi systémem a reálným světem – komunikace systému s uživatelem by se měla odehrávat uživatelsky příjemným způsobem (srozumitelný jazyk bez odborných termínů)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3.Uživatelská kontrola a svoboda – uživatelé při práci se systémem dělají chyby a potřebují proto únikový východ pro návrat do předchozího stavu.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4.Konzistence a standardizace – uživatelé by neměli být nuceni přemýšlet jestli různé termíny znamenají to stejné, proto se doporučuje dodržovat obecné zásady.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5.Prevence chyb – vyvarovat se chybovým hlášením bezpečným designem, který bude preventivně působit proti problémům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6.Rozpoznání místo vzpomínání – uživatel by neměl být nucen vzpomínat si na provádění operací v systému, instrukce by měly být v systému vždy viditelně umístěny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7.Flexibilní a efektivní použití – umožnění zrychlení práce se systém pro pokročilé uživatele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8.Estetický a minimalistický design – bez nepotřebných informací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9.Pomoc uživatelů poznat, pochopit a vzpamatovat se z chyb – chybové hlášky by měly být uváděny v přirozeném jazyce a měly by navrhovat řešení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10.Nápověda a návody – všechny informace se musí dát lehce vyhledat, nápověda by měla obsahovat postupy v krocích</a:t>
            </a:r>
            <a:b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DF266-7668-48F4-BEA2-EADFFC43440A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300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68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69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Nemohu</a:t>
            </a:r>
            <a:r>
              <a:rPr lang="cs-CZ" baseline="0" dirty="0" smtClean="0"/>
              <a:t> mít zakrytá tlačítka, která prostě </a:t>
            </a:r>
            <a:r>
              <a:rPr lang="cs-CZ" baseline="0" smtClean="0"/>
              <a:t>potřebuji používat.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70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969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Heuristiky</a:t>
            </a:r>
            <a:r>
              <a:rPr lang="cs-CZ" baseline="0" dirty="0" smtClean="0"/>
              <a:t> pro mobilní zařízení: </a:t>
            </a:r>
          </a:p>
          <a:p>
            <a:pPr marL="171450" indent="-171450">
              <a:buFontTx/>
              <a:buChar char="-"/>
            </a:pPr>
            <a:r>
              <a:rPr lang="cs-CZ" baseline="0" dirty="0" err="1" smtClean="0"/>
              <a:t>Privacy</a:t>
            </a:r>
            <a:endParaRPr lang="cs-CZ" baseline="0" dirty="0" smtClean="0"/>
          </a:p>
          <a:p>
            <a:pPr marL="171450" indent="-171450">
              <a:buFontTx/>
              <a:buChar char="-"/>
            </a:pPr>
            <a:r>
              <a:rPr lang="cs-CZ" baseline="0" dirty="0" smtClean="0"/>
              <a:t>Velikost tlačítek na prsty</a:t>
            </a:r>
          </a:p>
          <a:p>
            <a:pPr marL="171450" indent="-171450">
              <a:buFontTx/>
              <a:buChar char="-"/>
            </a:pP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DF266-7668-48F4-BEA2-EADFFC43440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49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Walk</a:t>
            </a:r>
            <a:r>
              <a:rPr lang="cs-CZ" dirty="0" smtClean="0"/>
              <a:t>-up-and-use</a:t>
            </a:r>
            <a:r>
              <a:rPr lang="cs-CZ" baseline="0" dirty="0" smtClean="0"/>
              <a:t> – např. automat na jízdenky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DF266-7668-48F4-BEA2-EADFFC43440A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9189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302-E237-44A8-A874-6CED0DD3079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086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02B302-E237-44A8-A874-6CED0DD3079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086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1.Viditelnost stavu systému – systém by měl vždy dát uživateli vědět co se právě odehrává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2.Spojení mezi systémem a reálným světem – komunikace systému s uživatelem by se měla odehrávat uživatelsky příjemným způsobem (srozumitelný jazyk bez odborných termínů)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3.Uživatelská kontrola a svoboda – uživatelé při práci se systémem dělají chyby a potřebují proto únikový východ pro návrat do předchozího stavu.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4.Konzistence a standardizace – uživatelé by neměli být nuceni přemýšlet jestli různé termíny znamenají to stejné, proto se doporučuje dodržovat obecné zásady.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5.Prevence chyb – vyvarovat se chybovým hlášením bezpečným designem, který bude preventivně působit proti problémům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6.Rozpoznání místo vzpomínání – uživatel by neměl být nucen vzpomínat si na provádění operací v systému, instrukce by měly být v systému vždy viditelně umístěny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7.Flexibilní a efektivní použití – umožnění zrychlení práce se systém pro pokročilé uživatele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8.Estetický a minimalistický design – bez nepotřebných informací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9.Pomoc uživatelů poznat, pochopit a vzpamatovat se z chyb – chybové hlášky by měly být uváděny v přirozeném jazyce a měly by navrhovat řešení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10.Nápověda a návody – všechny informace se musí dát lehce vyhledat, nápověda by měla obsahovat postupy v krocích</a:t>
            </a:r>
            <a:b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DF266-7668-48F4-BEA2-EADFFC43440A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3300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 semaforu je to jasné, odshora</a:t>
            </a:r>
            <a:r>
              <a:rPr lang="cs-CZ" baseline="0" dirty="0" smtClean="0"/>
              <a:t> dolů.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475E7-FD5E-4170-9C21-612C96E1301E}" type="slidenum">
              <a:rPr lang="cs-CZ" smtClean="0"/>
              <a:t>28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482256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Bars</a:t>
            </a:r>
            <a:r>
              <a:rPr lang="cs-CZ" dirty="0" smtClean="0"/>
              <a:t>, Mohu</a:t>
            </a:r>
            <a:r>
              <a:rPr lang="cs-CZ" baseline="0" dirty="0" smtClean="0"/>
              <a:t> zkoumat, co chci.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0DF266-7668-48F4-BEA2-EADFFC43440A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618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9B611-8E57-40BA-AA06-E01B46DCBCD0}" type="datetime1">
              <a:rPr lang="cs-CZ" smtClean="0"/>
              <a:t>17.3.2015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E9DB8-93A2-4DB3-9705-58DD80722128}" type="datetime1">
              <a:rPr lang="cs-CZ" smtClean="0"/>
              <a:t>17.3.2015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5C4D7-013E-44C3-AB6B-3F4ED04226F5}" type="datetime1">
              <a:rPr lang="cs-CZ" smtClean="0"/>
              <a:t>17.3.2015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BABAC-6458-4DFB-824E-DD541418E484}" type="datetime1">
              <a:rPr lang="cs-CZ" smtClean="0"/>
              <a:t>17.3.2015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BFEB5-33F5-46B1-9B50-8458D2A70E1D}" type="datetime1">
              <a:rPr lang="cs-CZ" smtClean="0"/>
              <a:t>17.3.2015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D0A65-4D29-4D9D-876F-28681F2F80AC}" type="datetime1">
              <a:rPr lang="cs-CZ" smtClean="0"/>
              <a:t>17.3.2015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4EFB9-A2B3-4509-811D-9BD2490A019D}" type="datetime1">
              <a:rPr lang="cs-CZ" smtClean="0"/>
              <a:t>17.3.2015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7B88D-B1F6-4B6F-8153-E56B7F7D92A9}" type="datetime1">
              <a:rPr lang="cs-CZ" smtClean="0"/>
              <a:t>17.3.2015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4CBF0-3C16-4C29-A232-4BC9F433758E}" type="datetime1">
              <a:rPr lang="cs-CZ" smtClean="0"/>
              <a:t>17.3.2015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C4E1C-D890-4DCB-82B6-DDF1A1CDE509}" type="datetime1">
              <a:rPr lang="cs-CZ" smtClean="0"/>
              <a:t>17.3.2015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4F7C7-678B-4310-9AD5-E41D71BF5D3B}" type="datetime1">
              <a:rPr lang="cs-CZ" smtClean="0"/>
              <a:t>17.3.2015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31A5424-3027-4B69-A952-08F79A6908E6}" type="datetime1">
              <a:rPr lang="cs-CZ" smtClean="0"/>
              <a:t>17.3.2015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C401E8AB-9F48-4782-8ECC-D710FB6E863A}" type="slidenum">
              <a:rPr lang="cs-CZ" smtClean="0"/>
              <a:t>‹#›</a:t>
            </a:fld>
            <a:endParaRPr lang="cs-CZ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eit.com/papers/heuristic/heuristic_evaluation.htm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ngroup.com/articles/ten-usability-heuristics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matrix.itasoftware.com/search.ht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useit.com/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ngroup.com/topic/heuristic-evaluation/" TargetMode="External"/><Relationship Id="rId2" Type="http://schemas.openxmlformats.org/officeDocument/2006/relationships/hyperlink" Target="http://www.useit.com/papers/heuristic/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memberthemilk.com/help/" TargetMode="External"/><Relationship Id="rId7" Type="http://schemas.openxmlformats.org/officeDocument/2006/relationships/hyperlink" Target="http://www.ereading.cz/cs/jak-nakupova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xure.com/support" TargetMode="External"/><Relationship Id="rId5" Type="http://schemas.openxmlformats.org/officeDocument/2006/relationships/hyperlink" Target="https://support.google.com/mail" TargetMode="External"/><Relationship Id="rId4" Type="http://schemas.openxmlformats.org/officeDocument/2006/relationships/hyperlink" Target="https://www.dropbox.com/help" TargetMode="Externa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web.archive.org/web/20121006172646/https:/my.upc.cz/cz/StartPage.aspx" TargetMode="External"/><Relationship Id="rId3" Type="http://schemas.openxmlformats.org/officeDocument/2006/relationships/hyperlink" Target="https://iwantmyname.com/signin" TargetMode="External"/><Relationship Id="rId7" Type="http://schemas.openxmlformats.org/officeDocument/2006/relationships/hyperlink" Target="https://web.archive.org/web/20120207085601/https:/accounts.google.com/Login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ccounts.google.com/" TargetMode="External"/><Relationship Id="rId5" Type="http://schemas.openxmlformats.org/officeDocument/2006/relationships/hyperlink" Target="https://twitter.com/" TargetMode="External"/><Relationship Id="rId4" Type="http://schemas.openxmlformats.org/officeDocument/2006/relationships/hyperlink" Target="http://cz.linkedin.com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human-computer-interaction.webnode.cz/testovani-a-hodnoceni-rozhrani/metody-testovani/heuristicka-analyza/?utm_source=copy&amp;utm_medium=paste&amp;utm_campaign=copypaste&amp;utm_content=http://human-computer-interaction.webnode.cz/testovani-a-hodnoceni-rozhrani/metody-testovani/heuristicka-analyz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ngroup.com/articles/ten-usability-heuristics/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eFZVpCSRpeI" TargetMode="External"/><Relationship Id="rId2" Type="http://schemas.openxmlformats.org/officeDocument/2006/relationships/hyperlink" Target="http://www.dreamincode.net/forums/topic/274639-android-actionbar-tutorial/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://email-vspenvision.com/unsubscribe.jsp?i=571506162472&amp;s=ZiR1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0B9SlvQlurzUweWhlTEJLRG4xYVU/view?usp=sharing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://www.useit.com/papers/heuristic/heuristic_evaluation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228600"/>
            <a:ext cx="7128792" cy="4856583"/>
          </a:xfrm>
        </p:spPr>
        <p:txBody>
          <a:bodyPr/>
          <a:lstStyle/>
          <a:p>
            <a:r>
              <a:rPr lang="cs-CZ" sz="4800" dirty="0" smtClean="0"/>
              <a:t>Heuristická analýza</a:t>
            </a:r>
            <a:br>
              <a:rPr lang="cs-CZ" sz="4800" dirty="0" smtClean="0"/>
            </a:br>
            <a:r>
              <a:rPr lang="cs-CZ" sz="2000" dirty="0" smtClean="0"/>
              <a:t>(Proč a jak)</a:t>
            </a:r>
            <a:r>
              <a:rPr lang="cs-CZ" sz="4800" dirty="0" smtClean="0"/>
              <a:t/>
            </a:r>
            <a:br>
              <a:rPr lang="cs-CZ" sz="4800" dirty="0" smtClean="0"/>
            </a:br>
            <a:r>
              <a:rPr lang="cs-CZ" sz="4800" dirty="0" smtClean="0"/>
              <a:t> 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4800600"/>
            <a:ext cx="7135688" cy="914400"/>
          </a:xfrm>
        </p:spPr>
        <p:txBody>
          <a:bodyPr>
            <a:normAutofit/>
          </a:bodyPr>
          <a:lstStyle/>
          <a:p>
            <a:r>
              <a:rPr lang="cs-CZ" dirty="0"/>
              <a:t>Tomáš Bouda </a:t>
            </a:r>
          </a:p>
          <a:p>
            <a:r>
              <a:rPr lang="cs-CZ" dirty="0"/>
              <a:t>KISK </a:t>
            </a:r>
            <a:r>
              <a:rPr lang="cs-CZ" dirty="0" smtClean="0"/>
              <a:t>2015 </a:t>
            </a:r>
            <a:r>
              <a:rPr lang="cs-CZ" dirty="0"/>
              <a:t>Komunikace Člověk-počítač</a:t>
            </a:r>
          </a:p>
          <a:p>
            <a:endParaRPr lang="en-US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88640"/>
            <a:ext cx="1911295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2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13997"/>
            <a:ext cx="8219256" cy="90001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Poměr nalezených chyb k ceně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720"/>
            <a:ext cx="8291264" cy="5217443"/>
          </a:xfrm>
        </p:spPr>
        <p:txBody>
          <a:bodyPr>
            <a:normAutofit/>
          </a:bodyPr>
          <a:lstStyle/>
          <a:p>
            <a:r>
              <a:rPr lang="cs-CZ" dirty="0" smtClean="0"/>
              <a:t>5 expertů je rozumné číslo v porovnání s množstvím nalezených problémů. </a:t>
            </a:r>
            <a:endParaRPr lang="cs-CZ" dirty="0"/>
          </a:p>
          <a:p>
            <a:pPr marL="800100" lvl="1" indent="-342900"/>
            <a:r>
              <a:rPr lang="cs-CZ" dirty="0" smtClean="0">
                <a:solidFill>
                  <a:schemeClr val="tx2"/>
                </a:solidFill>
              </a:rPr>
              <a:t>Průměrně 1 evaluátor </a:t>
            </a:r>
            <a:r>
              <a:rPr lang="cs-CZ" dirty="0">
                <a:solidFill>
                  <a:schemeClr val="tx2"/>
                </a:solidFill>
              </a:rPr>
              <a:t>nalezne 35 % problémů</a:t>
            </a:r>
          </a:p>
          <a:p>
            <a:pPr marL="800100" lvl="1" indent="-342900"/>
            <a:r>
              <a:rPr lang="cs-CZ" dirty="0" smtClean="0">
                <a:solidFill>
                  <a:schemeClr val="tx2"/>
                </a:solidFill>
              </a:rPr>
              <a:t>Pět </a:t>
            </a:r>
            <a:r>
              <a:rPr lang="cs-CZ" dirty="0">
                <a:solidFill>
                  <a:schemeClr val="tx2"/>
                </a:solidFill>
              </a:rPr>
              <a:t>evaluátorů nalezne až 75 % problémů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10</a:t>
            </a:fld>
            <a:endParaRPr lang="cs-CZ"/>
          </a:p>
        </p:txBody>
      </p:sp>
      <p:pic>
        <p:nvPicPr>
          <p:cNvPr id="4098" name="Picture 2" descr="https://www.mindmeister.com/images/download/66591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20888"/>
            <a:ext cx="5904656" cy="409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07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3997"/>
            <a:ext cx="8219256" cy="90001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Poměr nalezených chyb k ceně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91264" cy="4929411"/>
          </a:xfrm>
        </p:spPr>
        <p:txBody>
          <a:bodyPr>
            <a:normAutofit/>
          </a:bodyPr>
          <a:lstStyle/>
          <a:p>
            <a:r>
              <a:rPr lang="cs-CZ" dirty="0"/>
              <a:t>Náklady </a:t>
            </a:r>
            <a:r>
              <a:rPr lang="cs-CZ" dirty="0" smtClean="0"/>
              <a:t>na HA se </a:t>
            </a:r>
            <a:r>
              <a:rPr lang="cs-CZ" dirty="0"/>
              <a:t>přestávají vyplácet v případě </a:t>
            </a:r>
            <a:r>
              <a:rPr lang="cs-CZ" dirty="0" smtClean="0"/>
              <a:t>najmutí </a:t>
            </a:r>
            <a:r>
              <a:rPr lang="cs-CZ" dirty="0"/>
              <a:t>více jak 5 </a:t>
            </a:r>
            <a:r>
              <a:rPr lang="cs-CZ" dirty="0" smtClean="0"/>
              <a:t>expertů. 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11</a:t>
            </a:fld>
            <a:endParaRPr lang="cs-CZ"/>
          </a:p>
        </p:txBody>
      </p:sp>
      <p:pic>
        <p:nvPicPr>
          <p:cNvPr id="5122" name="Picture 2" descr="https://www.mindmeister.com/images/download/66591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971" y="1840065"/>
            <a:ext cx="6120680" cy="446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73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3997"/>
            <a:ext cx="8219256" cy="90001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Poměr nalezených chyb k ceně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91264" cy="4929411"/>
          </a:xfrm>
        </p:spPr>
        <p:txBody>
          <a:bodyPr>
            <a:normAutofit/>
          </a:bodyPr>
          <a:lstStyle/>
          <a:p>
            <a:r>
              <a:rPr lang="cs-CZ" dirty="0" smtClean="0"/>
              <a:t>Jeden z výzkumů </a:t>
            </a:r>
            <a:r>
              <a:rPr lang="cs-CZ" dirty="0" err="1" smtClean="0"/>
              <a:t>Nielsena</a:t>
            </a:r>
            <a:r>
              <a:rPr lang="cs-CZ" dirty="0" smtClean="0"/>
              <a:t> říká, že:</a:t>
            </a:r>
          </a:p>
          <a:p>
            <a:pPr marL="800100" lvl="1" indent="-342900"/>
            <a:endParaRPr lang="cs-CZ" dirty="0">
              <a:solidFill>
                <a:schemeClr val="tx2"/>
              </a:solidFill>
            </a:endParaRPr>
          </a:p>
          <a:p>
            <a:pPr marL="800100" lvl="1" indent="-342900"/>
            <a:r>
              <a:rPr lang="cs-CZ" dirty="0" smtClean="0">
                <a:solidFill>
                  <a:schemeClr val="tx2"/>
                </a:solidFill>
              </a:rPr>
              <a:t>benefit díky HA byl u softwaru 500,000 USD</a:t>
            </a:r>
          </a:p>
          <a:p>
            <a:pPr marL="800100" lvl="1" indent="-342900"/>
            <a:r>
              <a:rPr lang="cs-CZ" dirty="0">
                <a:solidFill>
                  <a:schemeClr val="tx2"/>
                </a:solidFill>
              </a:rPr>
              <a:t>n</a:t>
            </a:r>
            <a:r>
              <a:rPr lang="cs-CZ" dirty="0" smtClean="0">
                <a:solidFill>
                  <a:schemeClr val="tx2"/>
                </a:solidFill>
              </a:rPr>
              <a:t>áklady na HA byly 10,500 USD</a:t>
            </a:r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                                                </a:t>
            </a:r>
            <a:r>
              <a:rPr lang="cs-CZ" sz="2800" dirty="0" smtClean="0"/>
              <a:t>HA se vyplatí přibližně 48x</a:t>
            </a:r>
            <a:endParaRPr lang="cs-CZ" dirty="0" smtClean="0"/>
          </a:p>
          <a:p>
            <a:endParaRPr lang="cs-CZ" sz="2800" dirty="0"/>
          </a:p>
          <a:p>
            <a:endParaRPr lang="cs-CZ" b="0" dirty="0" smtClean="0"/>
          </a:p>
          <a:p>
            <a:r>
              <a:rPr lang="cs-CZ" b="0" dirty="0" smtClean="0"/>
              <a:t>Zdroj: </a:t>
            </a:r>
            <a:r>
              <a:rPr lang="cs-CZ" b="0" dirty="0">
                <a:hlinkClick r:id="rId2"/>
              </a:rPr>
              <a:t>http://www.useit.com/papers/heuristic/heuristic_evaluation.html</a:t>
            </a:r>
            <a:endParaRPr lang="cs-CZ" b="0" dirty="0" smtClean="0"/>
          </a:p>
          <a:p>
            <a:pPr marL="342900" indent="-342900">
              <a:buFont typeface="Arial" pitchFamily="34" charset="0"/>
              <a:buChar char="•"/>
            </a:pPr>
            <a:endParaRPr 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12</a:t>
            </a:fld>
            <a:endParaRPr lang="cs-CZ"/>
          </a:p>
        </p:txBody>
      </p:sp>
      <p:sp>
        <p:nvSpPr>
          <p:cNvPr id="6" name="Šipka doprava 5"/>
          <p:cNvSpPr/>
          <p:nvPr/>
        </p:nvSpPr>
        <p:spPr>
          <a:xfrm>
            <a:off x="630525" y="3606485"/>
            <a:ext cx="2880320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491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0133" y="-13998"/>
            <a:ext cx="8219256" cy="1570789"/>
          </a:xfrm>
        </p:spPr>
        <p:txBody>
          <a:bodyPr>
            <a:normAutofit/>
          </a:bodyPr>
          <a:lstStyle/>
          <a:p>
            <a:r>
              <a:rPr lang="cs-CZ" dirty="0"/>
              <a:t>Heuristická analýza Vs. uživatelské </a:t>
            </a:r>
            <a:r>
              <a:rPr lang="cs-CZ" dirty="0" smtClean="0"/>
              <a:t>testování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789" y="1916832"/>
            <a:ext cx="8280683" cy="453650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HA je často rychlejší (1-2h.) nežli UT.</a:t>
            </a:r>
          </a:p>
          <a:p>
            <a:r>
              <a:rPr lang="cs-CZ" sz="2400" dirty="0" smtClean="0"/>
              <a:t>Výsledky HA jsou již interpretované experty.</a:t>
            </a:r>
          </a:p>
          <a:p>
            <a:r>
              <a:rPr lang="cs-CZ" sz="2400" dirty="0" smtClean="0"/>
              <a:t>Výsledky UT jsou přesnější.</a:t>
            </a:r>
          </a:p>
          <a:p>
            <a:pPr marL="800100" lvl="1" indent="-342900"/>
            <a:r>
              <a:rPr lang="cs-CZ" sz="2400" dirty="0">
                <a:solidFill>
                  <a:schemeClr val="tx2"/>
                </a:solidFill>
              </a:rPr>
              <a:t>B</a:t>
            </a:r>
            <a:r>
              <a:rPr lang="cs-CZ" sz="2400" dirty="0" smtClean="0">
                <a:solidFill>
                  <a:schemeClr val="tx2"/>
                </a:solidFill>
              </a:rPr>
              <a:t>erou v úvahu aktuální uživatele, jejich práci, situaci, rozpoložení apod. </a:t>
            </a:r>
          </a:p>
          <a:p>
            <a:pPr marL="800100" lvl="1" indent="-342900"/>
            <a:r>
              <a:rPr lang="cs-CZ" sz="2400" dirty="0" smtClean="0">
                <a:solidFill>
                  <a:schemeClr val="tx2"/>
                </a:solidFill>
              </a:rPr>
              <a:t>HA může najít špatné problémy a ty opravdové pominout. </a:t>
            </a:r>
            <a:endParaRPr lang="cs-CZ" sz="2400" dirty="0">
              <a:solidFill>
                <a:schemeClr val="tx2"/>
              </a:solidFill>
            </a:endParaRPr>
          </a:p>
          <a:p>
            <a:pPr marL="342900" indent="-342900"/>
            <a:r>
              <a:rPr lang="cs-CZ" sz="2400" dirty="0" smtClean="0"/>
              <a:t>HA neklade nároky na uživatele. </a:t>
            </a:r>
            <a:endParaRPr lang="cs-CZ" sz="24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39789" y="6492875"/>
            <a:ext cx="3429000" cy="283845"/>
          </a:xfrm>
        </p:spPr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 rot="16200000">
            <a:off x="8309966" y="5885497"/>
            <a:ext cx="1315721" cy="365125"/>
          </a:xfrm>
        </p:spPr>
        <p:txBody>
          <a:bodyPr/>
          <a:lstStyle/>
          <a:p>
            <a:fld id="{C401E8AB-9F48-4782-8ECC-D710FB6E863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249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900018"/>
          </a:xfrm>
        </p:spPr>
        <p:txBody>
          <a:bodyPr/>
          <a:lstStyle/>
          <a:p>
            <a:r>
              <a:rPr lang="cs-CZ" dirty="0" smtClean="0"/>
              <a:t>Fáze 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19256" cy="4857403"/>
          </a:xfrm>
        </p:spPr>
        <p:txBody>
          <a:bodyPr>
            <a:normAutofit/>
          </a:bodyPr>
          <a:lstStyle/>
          <a:p>
            <a:r>
              <a:rPr lang="cs-CZ" dirty="0" smtClean="0"/>
              <a:t>Před-evaluační školení expertů</a:t>
            </a:r>
          </a:p>
          <a:p>
            <a:pPr marL="800100" lvl="1" indent="-342900"/>
            <a:r>
              <a:rPr lang="cs-CZ" dirty="0">
                <a:solidFill>
                  <a:schemeClr val="tx2"/>
                </a:solidFill>
              </a:rPr>
              <a:t>P</a:t>
            </a:r>
            <a:r>
              <a:rPr lang="cs-CZ" dirty="0" smtClean="0">
                <a:solidFill>
                  <a:schemeClr val="tx2"/>
                </a:solidFill>
              </a:rPr>
              <a:t>oskytuje expertům </a:t>
            </a:r>
            <a:r>
              <a:rPr lang="cs-CZ" dirty="0">
                <a:solidFill>
                  <a:schemeClr val="tx2"/>
                </a:solidFill>
              </a:rPr>
              <a:t>základní znalosti o zkoumané </a:t>
            </a:r>
            <a:r>
              <a:rPr lang="cs-CZ" dirty="0" smtClean="0">
                <a:solidFill>
                  <a:schemeClr val="tx2"/>
                </a:solidFill>
              </a:rPr>
              <a:t>doméně.</a:t>
            </a:r>
          </a:p>
          <a:p>
            <a:pPr marL="800100" lvl="1" indent="-342900"/>
            <a:r>
              <a:rPr lang="cs-CZ" dirty="0">
                <a:solidFill>
                  <a:schemeClr val="tx2"/>
                </a:solidFill>
              </a:rPr>
              <a:t>S</a:t>
            </a:r>
            <a:r>
              <a:rPr lang="cs-CZ" dirty="0" smtClean="0">
                <a:solidFill>
                  <a:schemeClr val="tx2"/>
                </a:solidFill>
              </a:rPr>
              <a:t>eznamuje </a:t>
            </a:r>
            <a:r>
              <a:rPr lang="cs-CZ" dirty="0">
                <a:solidFill>
                  <a:schemeClr val="tx2"/>
                </a:solidFill>
              </a:rPr>
              <a:t>evaluátory se </a:t>
            </a:r>
            <a:r>
              <a:rPr lang="cs-CZ" dirty="0" smtClean="0">
                <a:solidFill>
                  <a:schemeClr val="tx2"/>
                </a:solidFill>
              </a:rPr>
              <a:t>scénářem.</a:t>
            </a:r>
          </a:p>
          <a:p>
            <a:pPr indent="-342900"/>
            <a:r>
              <a:rPr lang="cs-CZ" dirty="0" smtClean="0"/>
              <a:t>Individuální </a:t>
            </a:r>
            <a:r>
              <a:rPr lang="cs-CZ" dirty="0"/>
              <a:t>evaluace produktu </a:t>
            </a:r>
            <a:r>
              <a:rPr lang="cs-CZ" dirty="0" smtClean="0"/>
              <a:t>a agregace výsledných dat</a:t>
            </a:r>
          </a:p>
          <a:p>
            <a:pPr indent="-342900"/>
            <a:r>
              <a:rPr lang="cs-CZ" dirty="0"/>
              <a:t>Měření intenzity </a:t>
            </a:r>
            <a:r>
              <a:rPr lang="cs-CZ" dirty="0" smtClean="0"/>
              <a:t>problému </a:t>
            </a:r>
          </a:p>
          <a:p>
            <a:pPr marL="800100" lvl="1" indent="-342900"/>
            <a:r>
              <a:rPr lang="cs-CZ" dirty="0">
                <a:solidFill>
                  <a:schemeClr val="tx2"/>
                </a:solidFill>
              </a:rPr>
              <a:t>Stanovuje míru naléhavosti nalezeného problému a </a:t>
            </a:r>
            <a:r>
              <a:rPr lang="cs-CZ" dirty="0" smtClean="0">
                <a:solidFill>
                  <a:schemeClr val="tx2"/>
                </a:solidFill>
              </a:rPr>
              <a:t>potřebu </a:t>
            </a:r>
            <a:r>
              <a:rPr lang="cs-CZ" dirty="0">
                <a:solidFill>
                  <a:schemeClr val="tx2"/>
                </a:solidFill>
              </a:rPr>
              <a:t>jej </a:t>
            </a:r>
            <a:r>
              <a:rPr lang="cs-CZ" dirty="0" smtClean="0">
                <a:solidFill>
                  <a:schemeClr val="tx2"/>
                </a:solidFill>
              </a:rPr>
              <a:t>opravit.</a:t>
            </a:r>
            <a:endParaRPr lang="cs-CZ" dirty="0">
              <a:solidFill>
                <a:schemeClr val="tx2"/>
              </a:solidFill>
            </a:endParaRPr>
          </a:p>
          <a:p>
            <a:pPr marL="800100" lvl="1" indent="-342900"/>
            <a:r>
              <a:rPr lang="cs-CZ" dirty="0" smtClean="0">
                <a:solidFill>
                  <a:schemeClr val="tx2"/>
                </a:solidFill>
              </a:rPr>
              <a:t>Může </a:t>
            </a:r>
            <a:r>
              <a:rPr lang="cs-CZ" dirty="0">
                <a:solidFill>
                  <a:schemeClr val="tx2"/>
                </a:solidFill>
              </a:rPr>
              <a:t>být řešeno individuálně a následně </a:t>
            </a:r>
            <a:r>
              <a:rPr lang="cs-CZ" dirty="0" smtClean="0">
                <a:solidFill>
                  <a:schemeClr val="tx2"/>
                </a:solidFill>
              </a:rPr>
              <a:t>společně.</a:t>
            </a:r>
            <a:r>
              <a:rPr lang="cs-CZ" dirty="0">
                <a:solidFill>
                  <a:schemeClr val="tx2"/>
                </a:solidFill>
              </a:rPr>
              <a:t> </a:t>
            </a:r>
            <a:endParaRPr lang="cs-CZ" dirty="0" smtClean="0">
              <a:solidFill>
                <a:schemeClr val="tx2"/>
              </a:solidFill>
            </a:endParaRPr>
          </a:p>
          <a:p>
            <a:pPr marL="342900" indent="-342900"/>
            <a:r>
              <a:rPr lang="cs-CZ" dirty="0" smtClean="0"/>
              <a:t>Skupinový </a:t>
            </a:r>
            <a:r>
              <a:rPr lang="cs-CZ" dirty="0"/>
              <a:t>rozhovor </a:t>
            </a:r>
            <a:endParaRPr lang="cs-CZ" dirty="0" smtClean="0"/>
          </a:p>
          <a:p>
            <a:pPr marL="800100" lvl="1" indent="-342900"/>
            <a:r>
              <a:rPr lang="cs-CZ" dirty="0" smtClean="0">
                <a:solidFill>
                  <a:schemeClr val="tx2"/>
                </a:solidFill>
              </a:rPr>
              <a:t>Vzájemné </a:t>
            </a:r>
            <a:r>
              <a:rPr lang="cs-CZ" dirty="0">
                <a:solidFill>
                  <a:schemeClr val="tx2"/>
                </a:solidFill>
              </a:rPr>
              <a:t>reflexe mezi </a:t>
            </a:r>
            <a:r>
              <a:rPr lang="cs-CZ" dirty="0" smtClean="0">
                <a:solidFill>
                  <a:schemeClr val="tx2"/>
                </a:solidFill>
              </a:rPr>
              <a:t>evaluátory.</a:t>
            </a:r>
          </a:p>
          <a:p>
            <a:pPr marL="800100" lvl="1" indent="-342900"/>
            <a:r>
              <a:rPr lang="cs-CZ" dirty="0" smtClean="0">
                <a:solidFill>
                  <a:schemeClr val="tx2"/>
                </a:solidFill>
              </a:rPr>
              <a:t>Evaluátoři s vývojovým týmem.</a:t>
            </a:r>
          </a:p>
          <a:p>
            <a:pPr marL="342900" indent="-342900"/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566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1371600"/>
          </a:xfrm>
        </p:spPr>
        <p:txBody>
          <a:bodyPr>
            <a:normAutofit/>
          </a:bodyPr>
          <a:lstStyle/>
          <a:p>
            <a:r>
              <a:rPr lang="cs-CZ" dirty="0"/>
              <a:t>Heuristická analýza - </a:t>
            </a:r>
            <a:r>
              <a:rPr lang="cs-CZ" dirty="0" smtClean="0"/>
              <a:t>prakticky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91264" cy="4569371"/>
          </a:xfrm>
        </p:spPr>
        <p:txBody>
          <a:bodyPr>
            <a:normAutofit lnSpcReduction="10000"/>
          </a:bodyPr>
          <a:lstStyle/>
          <a:p>
            <a:pPr marL="457200" indent="-457200" algn="just">
              <a:buAutoNum type="arabicPeriod"/>
            </a:pPr>
            <a:r>
              <a:rPr lang="cs-CZ" dirty="0" smtClean="0"/>
              <a:t>Instruujte experta – vytvořte scénář</a:t>
            </a:r>
          </a:p>
          <a:p>
            <a:pPr marL="914400" lvl="1" indent="-457200" algn="just"/>
            <a:r>
              <a:rPr lang="cs-CZ" dirty="0">
                <a:solidFill>
                  <a:schemeClr val="tx2"/>
                </a:solidFill>
              </a:rPr>
              <a:t>Pokud testujete systém „ </a:t>
            </a:r>
            <a:r>
              <a:rPr lang="cs-CZ" dirty="0" err="1">
                <a:solidFill>
                  <a:schemeClr val="tx2"/>
                </a:solidFill>
              </a:rPr>
              <a:t>walk</a:t>
            </a:r>
            <a:r>
              <a:rPr lang="cs-CZ" dirty="0">
                <a:solidFill>
                  <a:schemeClr val="tx2"/>
                </a:solidFill>
              </a:rPr>
              <a:t>-up-and-use“ nebo je </a:t>
            </a:r>
            <a:r>
              <a:rPr lang="cs-CZ" dirty="0" smtClean="0">
                <a:solidFill>
                  <a:schemeClr val="tx2"/>
                </a:solidFill>
              </a:rPr>
              <a:t>expert odborníkem v dané oblasti, pak školení můžete vynechat.</a:t>
            </a:r>
          </a:p>
          <a:p>
            <a:pPr lvl="1" indent="0" algn="just">
              <a:buNone/>
            </a:pPr>
            <a:r>
              <a:rPr lang="cs-CZ" dirty="0" smtClean="0">
                <a:solidFill>
                  <a:schemeClr val="tx2"/>
                </a:solidFill>
              </a:rPr>
              <a:t> </a:t>
            </a:r>
            <a:endParaRPr lang="cs-CZ" dirty="0">
              <a:solidFill>
                <a:schemeClr val="tx2"/>
              </a:solidFill>
            </a:endParaRPr>
          </a:p>
          <a:p>
            <a:pPr marL="457200" indent="-457200" algn="just">
              <a:buAutoNum type="arabicPeriod"/>
            </a:pPr>
            <a:r>
              <a:rPr lang="cs-CZ" dirty="0" smtClean="0"/>
              <a:t>Každý expert projde rozhraní alespoň 2x</a:t>
            </a:r>
          </a:p>
          <a:p>
            <a:pPr marL="914400" lvl="1" indent="-457200" algn="just"/>
            <a:r>
              <a:rPr lang="cs-CZ" dirty="0" smtClean="0">
                <a:solidFill>
                  <a:schemeClr val="tx2"/>
                </a:solidFill>
              </a:rPr>
              <a:t>a.) Sleduje </a:t>
            </a:r>
            <a:r>
              <a:rPr lang="cs-CZ" dirty="0" err="1" smtClean="0">
                <a:solidFill>
                  <a:schemeClr val="tx2"/>
                </a:solidFill>
              </a:rPr>
              <a:t>flow</a:t>
            </a:r>
            <a:r>
              <a:rPr lang="cs-CZ" dirty="0" smtClean="0">
                <a:solidFill>
                  <a:schemeClr val="tx2"/>
                </a:solidFill>
              </a:rPr>
              <a:t> a širší rámec systému.</a:t>
            </a:r>
          </a:p>
          <a:p>
            <a:pPr marL="914400" lvl="1" indent="-457200" algn="just"/>
            <a:r>
              <a:rPr lang="cs-CZ" dirty="0" smtClean="0">
                <a:solidFill>
                  <a:schemeClr val="tx2"/>
                </a:solidFill>
              </a:rPr>
              <a:t>b.) Soustředí se na specifické elementy rozhraní.</a:t>
            </a:r>
          </a:p>
          <a:p>
            <a:pPr marL="914400" lvl="1" indent="-457200" algn="just"/>
            <a:endParaRPr lang="cs-CZ" dirty="0">
              <a:solidFill>
                <a:schemeClr val="tx2"/>
              </a:solidFill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cs-CZ" b="1" dirty="0"/>
              <a:t>Každý expert sepíše nalezené </a:t>
            </a:r>
            <a:r>
              <a:rPr lang="cs-CZ" b="1" dirty="0" smtClean="0"/>
              <a:t>problémy</a:t>
            </a:r>
          </a:p>
          <a:p>
            <a:pPr marL="914400" lvl="1" indent="-457200" algn="just"/>
            <a:r>
              <a:rPr lang="cs-CZ" dirty="0">
                <a:solidFill>
                  <a:schemeClr val="tx2"/>
                </a:solidFill>
              </a:rPr>
              <a:t>k</a:t>
            </a:r>
            <a:r>
              <a:rPr lang="cs-CZ" dirty="0" smtClean="0">
                <a:solidFill>
                  <a:schemeClr val="tx2"/>
                </a:solidFill>
              </a:rPr>
              <a:t>aždý problém jednotlivě (problém v jednom prvku UI, nekonzistentnost, problém s celým rozhraním, nebo něco chybí…)</a:t>
            </a:r>
          </a:p>
          <a:p>
            <a:pPr marL="914400" lvl="1" indent="-457200" algn="just"/>
            <a:r>
              <a:rPr lang="cs-CZ" dirty="0" smtClean="0">
                <a:solidFill>
                  <a:schemeClr val="tx2"/>
                </a:solidFill>
              </a:rPr>
              <a:t>odkazuje na konkrétní heuristiky</a:t>
            </a:r>
          </a:p>
          <a:p>
            <a:pPr marL="914400" lvl="1" indent="-457200" algn="just"/>
            <a:endParaRPr lang="cs-CZ" b="1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44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47248" cy="1371600"/>
          </a:xfrm>
        </p:spPr>
        <p:txBody>
          <a:bodyPr>
            <a:normAutofit/>
          </a:bodyPr>
          <a:lstStyle/>
          <a:p>
            <a:r>
              <a:rPr lang="cs-CZ" dirty="0"/>
              <a:t>Heuristická analýza - </a:t>
            </a:r>
            <a:r>
              <a:rPr lang="cs-CZ" dirty="0" smtClean="0"/>
              <a:t>prakticky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91264" cy="4569371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cs-CZ" sz="2400" dirty="0" smtClean="0"/>
              <a:t>Měření intenzity problému</a:t>
            </a:r>
          </a:p>
          <a:p>
            <a:pPr marL="914400" lvl="1" indent="-457200"/>
            <a:r>
              <a:rPr lang="cs-CZ" sz="2400" dirty="0" smtClean="0">
                <a:solidFill>
                  <a:schemeClr val="tx2"/>
                </a:solidFill>
              </a:rPr>
              <a:t>každý evaluátor odhaduje závažnost problému jednotlivě</a:t>
            </a:r>
          </a:p>
          <a:p>
            <a:pPr marL="914400" lvl="1" indent="-457200"/>
            <a:r>
              <a:rPr lang="cs-CZ" sz="2400" dirty="0">
                <a:solidFill>
                  <a:schemeClr val="tx2"/>
                </a:solidFill>
              </a:rPr>
              <a:t>o</a:t>
            </a:r>
            <a:r>
              <a:rPr lang="cs-CZ" sz="2400" dirty="0" smtClean="0">
                <a:solidFill>
                  <a:schemeClr val="tx2"/>
                </a:solidFill>
              </a:rPr>
              <a:t>dhaduje potřebné zdroje (čas, finance) na opravu</a:t>
            </a:r>
          </a:p>
          <a:p>
            <a:pPr lvl="1" indent="0">
              <a:buNone/>
            </a:pPr>
            <a:endParaRPr lang="cs-CZ" sz="2400" dirty="0" smtClean="0">
              <a:solidFill>
                <a:schemeClr val="tx2"/>
              </a:solidFill>
            </a:endParaRPr>
          </a:p>
          <a:p>
            <a:pPr lvl="1" indent="0">
              <a:buNone/>
            </a:pPr>
            <a:r>
              <a:rPr lang="cs-CZ" sz="2400" b="1" dirty="0" smtClean="0"/>
              <a:t>Výsledek je závislý na:</a:t>
            </a:r>
          </a:p>
          <a:p>
            <a:pPr marL="914400" lvl="1" indent="-457200"/>
            <a:r>
              <a:rPr lang="cs-CZ" sz="2400" b="1" dirty="0">
                <a:solidFill>
                  <a:schemeClr val="tx2"/>
                </a:solidFill>
              </a:rPr>
              <a:t>Frekvenci</a:t>
            </a:r>
            <a:r>
              <a:rPr lang="cs-CZ" sz="2400" dirty="0">
                <a:solidFill>
                  <a:schemeClr val="tx2"/>
                </a:solidFill>
              </a:rPr>
              <a:t> výskytu problému</a:t>
            </a:r>
          </a:p>
          <a:p>
            <a:pPr marL="914400" lvl="1" indent="-457200"/>
            <a:r>
              <a:rPr lang="cs-CZ" sz="2400" b="1" dirty="0" smtClean="0">
                <a:solidFill>
                  <a:schemeClr val="tx2"/>
                </a:solidFill>
              </a:rPr>
              <a:t>Míře </a:t>
            </a:r>
            <a:r>
              <a:rPr lang="cs-CZ" sz="2400" b="1" dirty="0">
                <a:solidFill>
                  <a:schemeClr val="tx2"/>
                </a:solidFill>
              </a:rPr>
              <a:t>dopadu na uživatele </a:t>
            </a:r>
            <a:r>
              <a:rPr lang="cs-CZ" sz="2400" dirty="0">
                <a:solidFill>
                  <a:schemeClr val="tx2"/>
                </a:solidFill>
              </a:rPr>
              <a:t>– jaké úsilí bude muset uživatel vyvinout, aby problém vyřešil?</a:t>
            </a:r>
          </a:p>
          <a:p>
            <a:pPr marL="914400" lvl="1" indent="-457200"/>
            <a:r>
              <a:rPr lang="cs-CZ" sz="2400" b="1" dirty="0" smtClean="0">
                <a:solidFill>
                  <a:schemeClr val="tx2"/>
                </a:solidFill>
              </a:rPr>
              <a:t>Míře </a:t>
            </a:r>
            <a:r>
              <a:rPr lang="cs-CZ" sz="2400" b="1" dirty="0">
                <a:solidFill>
                  <a:schemeClr val="tx2"/>
                </a:solidFill>
              </a:rPr>
              <a:t>persistence </a:t>
            </a:r>
            <a:r>
              <a:rPr lang="cs-CZ" sz="2400" dirty="0">
                <a:solidFill>
                  <a:schemeClr val="tx2"/>
                </a:solidFill>
              </a:rPr>
              <a:t>– je problém stálého charakteru, nebo při jednom překonání již nebude kritický? 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010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Heuristická analýza - prakticky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52600"/>
            <a:ext cx="8291264" cy="4373563"/>
          </a:xfrm>
        </p:spPr>
        <p:txBody>
          <a:bodyPr>
            <a:normAutofit fontScale="92500" lnSpcReduction="20000"/>
          </a:bodyPr>
          <a:lstStyle/>
          <a:p>
            <a:pPr marL="0" lvl="1" indent="0" algn="just">
              <a:buNone/>
            </a:pPr>
            <a:r>
              <a:rPr lang="cs-CZ" sz="3000" b="1" dirty="0"/>
              <a:t>Měření intenzity </a:t>
            </a:r>
            <a:r>
              <a:rPr lang="cs-CZ" sz="3000" b="1" dirty="0" smtClean="0"/>
              <a:t>problému</a:t>
            </a:r>
          </a:p>
          <a:p>
            <a:pPr lvl="1" indent="0" algn="just">
              <a:buNone/>
            </a:pPr>
            <a:endParaRPr lang="cs-CZ" b="1" dirty="0" smtClean="0">
              <a:solidFill>
                <a:schemeClr val="tx2"/>
              </a:solidFill>
            </a:endParaRPr>
          </a:p>
          <a:p>
            <a:pPr marL="0" lvl="2" indent="0" algn="just">
              <a:buNone/>
            </a:pPr>
            <a:r>
              <a:rPr lang="pt-BR" sz="2400" b="1" dirty="0" smtClean="0">
                <a:solidFill>
                  <a:schemeClr val="tx2"/>
                </a:solidFill>
              </a:rPr>
              <a:t>0 </a:t>
            </a:r>
            <a:r>
              <a:rPr lang="pt-BR" sz="2400" b="1" dirty="0">
                <a:solidFill>
                  <a:schemeClr val="tx2"/>
                </a:solidFill>
              </a:rPr>
              <a:t>- </a:t>
            </a:r>
            <a:r>
              <a:rPr lang="cs-CZ" sz="2400" b="1" dirty="0" smtClean="0">
                <a:solidFill>
                  <a:schemeClr val="tx2"/>
                </a:solidFill>
              </a:rPr>
              <a:t>N</a:t>
            </a:r>
            <a:r>
              <a:rPr lang="pt-BR" sz="2400" b="1" dirty="0" smtClean="0">
                <a:solidFill>
                  <a:schemeClr val="tx2"/>
                </a:solidFill>
              </a:rPr>
              <a:t>esou</a:t>
            </a:r>
            <a:r>
              <a:rPr lang="cs-CZ" sz="2400" b="1" dirty="0" smtClean="0">
                <a:solidFill>
                  <a:schemeClr val="tx2"/>
                </a:solidFill>
              </a:rPr>
              <a:t>h</a:t>
            </a:r>
            <a:r>
              <a:rPr lang="pt-BR" sz="2400" b="1" dirty="0" smtClean="0">
                <a:solidFill>
                  <a:schemeClr val="tx2"/>
                </a:solidFill>
              </a:rPr>
              <a:t>las </a:t>
            </a:r>
            <a:r>
              <a:rPr lang="pt-BR" sz="2400" b="1" dirty="0">
                <a:solidFill>
                  <a:schemeClr val="tx2"/>
                </a:solidFill>
              </a:rPr>
              <a:t>s tím, že jde o problém </a:t>
            </a:r>
            <a:r>
              <a:rPr lang="pt-BR" sz="2400" b="1" dirty="0" smtClean="0">
                <a:solidFill>
                  <a:schemeClr val="tx2"/>
                </a:solidFill>
              </a:rPr>
              <a:t>použitelnosti</a:t>
            </a:r>
            <a:r>
              <a:rPr lang="cs-CZ" sz="2400" b="1" dirty="0" smtClean="0">
                <a:solidFill>
                  <a:schemeClr val="tx2"/>
                </a:solidFill>
              </a:rPr>
              <a:t>.</a:t>
            </a:r>
          </a:p>
          <a:p>
            <a:pPr marL="0" lvl="2" indent="0" algn="just">
              <a:buNone/>
            </a:pPr>
            <a:endParaRPr lang="cs-CZ" sz="2400" b="1" dirty="0">
              <a:solidFill>
                <a:schemeClr val="tx2"/>
              </a:solidFill>
            </a:endParaRPr>
          </a:p>
          <a:p>
            <a:pPr marL="0" lvl="2" indent="0" algn="just">
              <a:buNone/>
            </a:pPr>
            <a:r>
              <a:rPr lang="cs-CZ" sz="2400" b="1" dirty="0">
                <a:solidFill>
                  <a:schemeClr val="tx2"/>
                </a:solidFill>
              </a:rPr>
              <a:t>1 - </a:t>
            </a:r>
            <a:r>
              <a:rPr lang="cs-CZ" sz="2400" b="1" dirty="0" smtClean="0">
                <a:solidFill>
                  <a:schemeClr val="tx2"/>
                </a:solidFill>
              </a:rPr>
              <a:t>Problém </a:t>
            </a:r>
            <a:r>
              <a:rPr lang="cs-CZ" sz="2400" b="1" dirty="0">
                <a:solidFill>
                  <a:schemeClr val="tx2"/>
                </a:solidFill>
              </a:rPr>
              <a:t>kosmetického rázu </a:t>
            </a:r>
            <a:r>
              <a:rPr lang="cs-CZ" sz="2400" dirty="0">
                <a:solidFill>
                  <a:schemeClr val="tx2"/>
                </a:solidFill>
              </a:rPr>
              <a:t>- problém by </a:t>
            </a:r>
            <a:r>
              <a:rPr lang="cs-CZ" sz="2400" dirty="0" smtClean="0">
                <a:solidFill>
                  <a:schemeClr val="tx2"/>
                </a:solidFill>
              </a:rPr>
              <a:t>měl </a:t>
            </a:r>
            <a:r>
              <a:rPr lang="cs-CZ" sz="2400" dirty="0">
                <a:solidFill>
                  <a:schemeClr val="tx2"/>
                </a:solidFill>
              </a:rPr>
              <a:t>být řešen jen v případě, že </a:t>
            </a:r>
            <a:r>
              <a:rPr lang="cs-CZ" sz="2400" dirty="0" smtClean="0">
                <a:solidFill>
                  <a:schemeClr val="tx2"/>
                </a:solidFill>
              </a:rPr>
              <a:t>na něj máme čas a zdroje.</a:t>
            </a:r>
          </a:p>
          <a:p>
            <a:pPr marL="0" lvl="2" indent="0" algn="just">
              <a:buNone/>
            </a:pPr>
            <a:endParaRPr lang="cs-CZ" sz="2400" b="1" dirty="0">
              <a:solidFill>
                <a:schemeClr val="tx2"/>
              </a:solidFill>
            </a:endParaRPr>
          </a:p>
          <a:p>
            <a:pPr marL="0" lvl="2" indent="0" algn="just">
              <a:buNone/>
            </a:pPr>
            <a:r>
              <a:rPr lang="cs-CZ" sz="2400" b="1" dirty="0">
                <a:solidFill>
                  <a:schemeClr val="tx2"/>
                </a:solidFill>
              </a:rPr>
              <a:t>2 - </a:t>
            </a:r>
            <a:r>
              <a:rPr lang="cs-CZ" sz="2400" b="1" dirty="0" smtClean="0">
                <a:solidFill>
                  <a:schemeClr val="tx2"/>
                </a:solidFill>
              </a:rPr>
              <a:t>Drobný </a:t>
            </a:r>
            <a:r>
              <a:rPr lang="cs-CZ" sz="2400" b="1" dirty="0">
                <a:solidFill>
                  <a:schemeClr val="tx2"/>
                </a:solidFill>
              </a:rPr>
              <a:t>problém použitelnosti </a:t>
            </a:r>
            <a:r>
              <a:rPr lang="cs-CZ" sz="2400" dirty="0">
                <a:solidFill>
                  <a:schemeClr val="tx2"/>
                </a:solidFill>
              </a:rPr>
              <a:t>-  </a:t>
            </a:r>
            <a:r>
              <a:rPr lang="cs-CZ" sz="2400" dirty="0" smtClean="0">
                <a:solidFill>
                  <a:schemeClr val="tx2"/>
                </a:solidFill>
              </a:rPr>
              <a:t>nízká priorita.</a:t>
            </a:r>
          </a:p>
          <a:p>
            <a:pPr marL="0" lvl="2" indent="0" algn="just">
              <a:buNone/>
            </a:pPr>
            <a:endParaRPr lang="cs-CZ" sz="2400" b="1" dirty="0">
              <a:solidFill>
                <a:schemeClr val="tx2"/>
              </a:solidFill>
            </a:endParaRPr>
          </a:p>
          <a:p>
            <a:pPr marL="0" lvl="2" indent="0" algn="just">
              <a:buNone/>
            </a:pPr>
            <a:r>
              <a:rPr lang="cs-CZ" sz="2400" b="1" dirty="0">
                <a:solidFill>
                  <a:schemeClr val="tx2"/>
                </a:solidFill>
              </a:rPr>
              <a:t>3 - </a:t>
            </a:r>
            <a:r>
              <a:rPr lang="cs-CZ" sz="2400" b="1" dirty="0" smtClean="0">
                <a:solidFill>
                  <a:schemeClr val="tx2"/>
                </a:solidFill>
              </a:rPr>
              <a:t>Důležitý </a:t>
            </a:r>
            <a:r>
              <a:rPr lang="cs-CZ" sz="2400" b="1" dirty="0">
                <a:solidFill>
                  <a:schemeClr val="tx2"/>
                </a:solidFill>
              </a:rPr>
              <a:t>problém použitelnosti </a:t>
            </a:r>
            <a:r>
              <a:rPr lang="cs-CZ" sz="2400" dirty="0">
                <a:solidFill>
                  <a:schemeClr val="tx2"/>
                </a:solidFill>
              </a:rPr>
              <a:t>- měl by být </a:t>
            </a:r>
            <a:r>
              <a:rPr lang="cs-CZ" sz="2400" dirty="0" smtClean="0">
                <a:solidFill>
                  <a:schemeClr val="tx2"/>
                </a:solidFill>
              </a:rPr>
              <a:t>řešen.</a:t>
            </a:r>
          </a:p>
          <a:p>
            <a:pPr marL="0" lvl="2" indent="0" algn="just">
              <a:buNone/>
            </a:pPr>
            <a:endParaRPr lang="cs-CZ" sz="2400" b="1" dirty="0">
              <a:solidFill>
                <a:schemeClr val="tx2"/>
              </a:solidFill>
            </a:endParaRPr>
          </a:p>
          <a:p>
            <a:pPr marL="0" lvl="2" indent="0" algn="just">
              <a:buNone/>
            </a:pPr>
            <a:r>
              <a:rPr lang="cs-CZ" sz="2400" b="1" dirty="0">
                <a:solidFill>
                  <a:schemeClr val="tx2"/>
                </a:solidFill>
              </a:rPr>
              <a:t>4 - Katastrofa použitelnosti </a:t>
            </a:r>
            <a:r>
              <a:rPr lang="cs-CZ" sz="2400" dirty="0">
                <a:solidFill>
                  <a:schemeClr val="tx2"/>
                </a:solidFill>
              </a:rPr>
              <a:t>-   problém musí být vyřešen dříve, než se systém dostane k </a:t>
            </a:r>
            <a:r>
              <a:rPr lang="cs-CZ" sz="2400" dirty="0" smtClean="0">
                <a:solidFill>
                  <a:schemeClr val="tx2"/>
                </a:solidFill>
              </a:rPr>
              <a:t>uživatele!</a:t>
            </a:r>
            <a:endParaRPr lang="cs-CZ" sz="2400" dirty="0">
              <a:solidFill>
                <a:schemeClr val="tx2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89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931224" cy="1371600"/>
          </a:xfrm>
        </p:spPr>
        <p:txBody>
          <a:bodyPr/>
          <a:lstStyle/>
          <a:p>
            <a:r>
              <a:rPr lang="cs-CZ" dirty="0" smtClean="0"/>
              <a:t>Měření intenzity problému - příklad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52600"/>
            <a:ext cx="8291264" cy="4373563"/>
          </a:xfrm>
        </p:spPr>
        <p:txBody>
          <a:bodyPr>
            <a:normAutofit/>
          </a:bodyPr>
          <a:lstStyle/>
          <a:p>
            <a:pPr algn="just"/>
            <a:r>
              <a:rPr lang="cs-CZ" sz="2400" dirty="0" smtClean="0"/>
              <a:t>Problém: </a:t>
            </a:r>
            <a:r>
              <a:rPr lang="cs-CZ" sz="2400" b="0" dirty="0" smtClean="0"/>
              <a:t>Před odesláním fotky není možné vložit zprávu pro silničáře.</a:t>
            </a:r>
          </a:p>
          <a:p>
            <a:pPr algn="just"/>
            <a:r>
              <a:rPr lang="cs-CZ" sz="2400" dirty="0" smtClean="0"/>
              <a:t>Intenzita: </a:t>
            </a:r>
            <a:r>
              <a:rPr lang="cs-CZ" sz="2400" b="0" dirty="0" smtClean="0"/>
              <a:t>2 – Drobný problém použitelnosti</a:t>
            </a:r>
          </a:p>
          <a:p>
            <a:pPr algn="just"/>
            <a:r>
              <a:rPr lang="cs-CZ" sz="2400" dirty="0" smtClean="0"/>
              <a:t>Heuristika: </a:t>
            </a:r>
            <a:r>
              <a:rPr lang="cs-CZ" sz="2400" b="0" dirty="0" smtClean="0"/>
              <a:t>Pomoc </a:t>
            </a:r>
            <a:r>
              <a:rPr lang="cs-CZ" sz="2400" b="0" dirty="0"/>
              <a:t>uživatelů poznat, pochopit a vzpamatovat se z chyb </a:t>
            </a:r>
          </a:p>
          <a:p>
            <a:pPr algn="just"/>
            <a:r>
              <a:rPr lang="cs-CZ" sz="2400" dirty="0" smtClean="0"/>
              <a:t>Popis: </a:t>
            </a:r>
            <a:r>
              <a:rPr lang="cs-CZ" sz="2400" b="0" dirty="0" smtClean="0"/>
              <a:t>Když vyfotím fotku silnice, není možné k ní následně přidat zprávu pro silničáře. Není to úplná katastrofa, protože foto lze odeslat i bez textu. Problém je, že uživatel očekává, že může text vložit. Není si následně jistý, proč mu je tato funkce odepřena. Doporučuji chybu opravit. </a:t>
            </a:r>
            <a:endParaRPr lang="cs-CZ" sz="2400" b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279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19</a:t>
            </a:fld>
            <a:endParaRPr lang="cs-CZ"/>
          </a:p>
        </p:txBody>
      </p:sp>
      <p:pic>
        <p:nvPicPr>
          <p:cNvPr id="6146" name="Picture 2" descr="https://www.mindmeister.com/images/download/66598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2836"/>
            <a:ext cx="7930618" cy="594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56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Testování použitelnosti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Empirická evaluace</a:t>
            </a:r>
            <a:endParaRPr lang="cs-CZ" dirty="0"/>
          </a:p>
          <a:p>
            <a:pPr marL="800100" lvl="1" indent="-342900"/>
            <a:r>
              <a:rPr lang="cs-CZ" dirty="0" smtClean="0">
                <a:solidFill>
                  <a:schemeClr val="tx2"/>
                </a:solidFill>
              </a:rPr>
              <a:t>Uživatelské testování</a:t>
            </a:r>
          </a:p>
          <a:p>
            <a:pPr marL="800100" lvl="1" indent="-342900"/>
            <a:endParaRPr lang="cs-CZ" dirty="0">
              <a:solidFill>
                <a:schemeClr val="tx2"/>
              </a:solidFill>
            </a:endParaRPr>
          </a:p>
          <a:p>
            <a:pPr marL="342900" indent="-342900"/>
            <a:r>
              <a:rPr lang="cs-CZ" dirty="0" smtClean="0"/>
              <a:t>Formální evaluace</a:t>
            </a:r>
            <a:endParaRPr lang="cs-CZ" dirty="0"/>
          </a:p>
          <a:p>
            <a:pPr marL="800100" lvl="1" indent="-342900"/>
            <a:r>
              <a:rPr lang="cs-CZ" dirty="0" smtClean="0">
                <a:solidFill>
                  <a:schemeClr val="tx2"/>
                </a:solidFill>
              </a:rPr>
              <a:t>K měření slouží vytvořený model uživatele </a:t>
            </a:r>
          </a:p>
          <a:p>
            <a:pPr lvl="1" indent="0">
              <a:buNone/>
            </a:pPr>
            <a:endParaRPr lang="cs-CZ" dirty="0" smtClean="0">
              <a:solidFill>
                <a:schemeClr val="tx2"/>
              </a:solidFill>
            </a:endParaRPr>
          </a:p>
          <a:p>
            <a:pPr marL="342900" indent="-342900"/>
            <a:r>
              <a:rPr lang="cs-CZ" dirty="0" smtClean="0"/>
              <a:t>Automatická evaluace</a:t>
            </a:r>
          </a:p>
          <a:p>
            <a:pPr marL="800100" lvl="1" indent="-342900"/>
            <a:r>
              <a:rPr lang="cs-CZ" dirty="0" smtClean="0">
                <a:solidFill>
                  <a:schemeClr val="tx2"/>
                </a:solidFill>
              </a:rPr>
              <a:t>Automatizované systémy a softwarové řešení</a:t>
            </a:r>
          </a:p>
          <a:p>
            <a:pPr marL="800100" lvl="1" indent="-342900"/>
            <a:endParaRPr lang="cs-CZ" dirty="0" smtClean="0">
              <a:solidFill>
                <a:schemeClr val="tx2"/>
              </a:solidFill>
            </a:endParaRPr>
          </a:p>
          <a:p>
            <a:pPr marL="342900" indent="-342900"/>
            <a:r>
              <a:rPr lang="cs-CZ" dirty="0" smtClean="0"/>
              <a:t>Kritická evaluace</a:t>
            </a:r>
          </a:p>
          <a:p>
            <a:pPr marL="800100" lvl="1" indent="-342900"/>
            <a:r>
              <a:rPr lang="cs-CZ" dirty="0" smtClean="0">
                <a:solidFill>
                  <a:schemeClr val="tx2"/>
                </a:solidFill>
              </a:rPr>
              <a:t>Expertízy</a:t>
            </a:r>
          </a:p>
          <a:p>
            <a:pPr marL="800100" lvl="1" indent="-342900"/>
            <a:r>
              <a:rPr lang="cs-CZ" b="1" dirty="0" smtClean="0">
                <a:solidFill>
                  <a:schemeClr val="tx2"/>
                </a:solidFill>
              </a:rPr>
              <a:t>Heuristická analýza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 smtClean="0"/>
              <a:t>Tomáš Bouda    HCI na KISK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60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75240" cy="756002"/>
          </a:xfrm>
        </p:spPr>
        <p:txBody>
          <a:bodyPr/>
          <a:lstStyle/>
          <a:p>
            <a:r>
              <a:rPr lang="cs-CZ" dirty="0" smtClean="0"/>
              <a:t>Skupinový rozhovor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91264" cy="500141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800" dirty="0" smtClean="0"/>
              <a:t>Experti, pozorovatelé a vývojářský tým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2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800" dirty="0" smtClean="0"/>
              <a:t>Diskuse nad celkovým charakterem  rozhraní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2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800" dirty="0" smtClean="0"/>
              <a:t>Navržení řešení pro kritické problémy použitelnosti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2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800" dirty="0" smtClean="0"/>
              <a:t>Vývojářský tým </a:t>
            </a:r>
            <a:r>
              <a:rPr lang="cs-CZ" sz="2800" dirty="0"/>
              <a:t>z</a:t>
            </a:r>
            <a:r>
              <a:rPr lang="cs-CZ" sz="2800" dirty="0" smtClean="0"/>
              <a:t>hodnotí potřebné náklady na opravu</a:t>
            </a:r>
          </a:p>
          <a:p>
            <a:pPr marL="342900" indent="-342900">
              <a:buFont typeface="Arial" pitchFamily="34" charset="0"/>
              <a:buChar char="•"/>
            </a:pPr>
            <a:endParaRPr lang="cs-CZ" sz="28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cs-CZ" sz="2800" dirty="0" smtClean="0"/>
              <a:t>Brainstorming</a:t>
            </a:r>
            <a:endParaRPr lang="cs-CZ" sz="28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8216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556792"/>
            <a:ext cx="8064896" cy="900018"/>
          </a:xfrm>
        </p:spPr>
        <p:txBody>
          <a:bodyPr>
            <a:noAutofit/>
          </a:bodyPr>
          <a:lstStyle/>
          <a:p>
            <a:r>
              <a:rPr lang="cs-CZ" sz="5400" dirty="0" err="1"/>
              <a:t>take</a:t>
            </a:r>
            <a:r>
              <a:rPr lang="cs-CZ" sz="5400" dirty="0"/>
              <a:t> </a:t>
            </a:r>
            <a:r>
              <a:rPr lang="cs-CZ" sz="5400" dirty="0" err="1"/>
              <a:t>away</a:t>
            </a:r>
            <a:r>
              <a:rPr lang="cs-CZ" sz="5400" dirty="0"/>
              <a:t> </a:t>
            </a:r>
            <a:r>
              <a:rPr lang="cs-CZ" sz="5400" dirty="0" err="1"/>
              <a:t>message</a:t>
            </a:r>
            <a:r>
              <a:rPr lang="cs-CZ" sz="5400" dirty="0"/>
              <a:t> </a:t>
            </a:r>
            <a:r>
              <a:rPr lang="en-US" sz="5400" dirty="0" smtClean="0"/>
              <a:t>#</a:t>
            </a:r>
            <a:r>
              <a:rPr lang="cs-CZ" sz="5400" dirty="0" smtClean="0"/>
              <a:t>1:</a:t>
            </a:r>
            <a:endParaRPr lang="cs-CZ" sz="5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2420888"/>
            <a:ext cx="8568952" cy="3705275"/>
          </a:xfrm>
        </p:spPr>
        <p:txBody>
          <a:bodyPr>
            <a:normAutofit/>
          </a:bodyPr>
          <a:lstStyle/>
          <a:p>
            <a:r>
              <a:rPr lang="cs-CZ" sz="4400" dirty="0" smtClean="0"/>
              <a:t>HA dělejte dřív než UT. 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431E-3BC0-45DB-ACA7-8F6C6459A8C9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47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924944"/>
            <a:ext cx="8064896" cy="900018"/>
          </a:xfrm>
        </p:spPr>
        <p:txBody>
          <a:bodyPr>
            <a:noAutofit/>
          </a:bodyPr>
          <a:lstStyle/>
          <a:p>
            <a:pPr algn="ctr"/>
            <a:r>
              <a:rPr lang="cs-CZ" sz="5400" dirty="0" smtClean="0"/>
              <a:t>HA - příklady</a:t>
            </a:r>
            <a:endParaRPr lang="cs-CZ" sz="54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9431E-3BC0-45DB-ACA7-8F6C6459A8C9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47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19256" cy="1371600"/>
          </a:xfrm>
        </p:spPr>
        <p:txBody>
          <a:bodyPr>
            <a:normAutofit/>
          </a:bodyPr>
          <a:lstStyle/>
          <a:p>
            <a:r>
              <a:rPr lang="cs-CZ" dirty="0"/>
              <a:t>10 principů použitelnosti podle </a:t>
            </a:r>
            <a:r>
              <a:rPr lang="cs-CZ" dirty="0" err="1" smtClean="0"/>
              <a:t>Nielsena</a:t>
            </a:r>
            <a:r>
              <a:rPr lang="cs-CZ" dirty="0" smtClean="0"/>
              <a:t> (Heuristiky)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5040560"/>
          </a:xfrm>
        </p:spPr>
        <p:txBody>
          <a:bodyPr>
            <a:normAutofit fontScale="55000" lnSpcReduction="20000"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Viditelnost stavu systému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/>
              <a:t>Spojení mezi systémem a reálným </a:t>
            </a:r>
            <a:r>
              <a:rPr lang="cs-CZ" sz="3600" dirty="0" smtClean="0"/>
              <a:t>světem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Uživatelská </a:t>
            </a:r>
            <a:r>
              <a:rPr lang="cs-CZ" sz="3600" dirty="0"/>
              <a:t>kontrola a svoboda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Konzistence </a:t>
            </a:r>
            <a:r>
              <a:rPr lang="cs-CZ" sz="3600" dirty="0"/>
              <a:t>a standardizace </a:t>
            </a:r>
            <a:endParaRPr lang="cs-CZ" sz="36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Prevence </a:t>
            </a:r>
            <a:r>
              <a:rPr lang="cs-CZ" sz="3600" dirty="0"/>
              <a:t>chyb </a:t>
            </a:r>
            <a:endParaRPr lang="cs-CZ" sz="36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Rozpoznání </a:t>
            </a:r>
            <a:r>
              <a:rPr lang="cs-CZ" sz="3600" dirty="0"/>
              <a:t>místo vzpomínání </a:t>
            </a:r>
            <a:endParaRPr lang="cs-CZ" sz="36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Flexibilní </a:t>
            </a:r>
            <a:r>
              <a:rPr lang="cs-CZ" sz="3600" dirty="0"/>
              <a:t>a efektivní </a:t>
            </a:r>
            <a:r>
              <a:rPr lang="cs-CZ" sz="3600" dirty="0" smtClean="0"/>
              <a:t>použití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Estetický </a:t>
            </a:r>
            <a:r>
              <a:rPr lang="cs-CZ" sz="3600" dirty="0"/>
              <a:t>a minimalistický </a:t>
            </a:r>
            <a:endParaRPr lang="cs-CZ" sz="36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Pomoc </a:t>
            </a:r>
            <a:r>
              <a:rPr lang="cs-CZ" sz="3600" dirty="0"/>
              <a:t>uživatelů poznat, pochopit a vzpamatovat se z </a:t>
            </a:r>
            <a:r>
              <a:rPr lang="cs-CZ" sz="3600" dirty="0" smtClean="0"/>
              <a:t>chyb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Nápověda a návody</a:t>
            </a:r>
          </a:p>
          <a:p>
            <a:endParaRPr lang="cs-CZ" sz="3600" dirty="0" smtClean="0"/>
          </a:p>
          <a:p>
            <a:r>
              <a:rPr lang="cs-CZ" sz="2500" b="0" dirty="0" smtClean="0"/>
              <a:t>Zdroj: NIELSEN: </a:t>
            </a:r>
            <a:r>
              <a:rPr lang="cs-CZ" sz="2900" dirty="0">
                <a:hlinkClick r:id="rId3"/>
              </a:rPr>
              <a:t>http://www.nngroup.com/articles/ten-usability-heuristics/</a:t>
            </a:r>
            <a:endParaRPr lang="cs-CZ" sz="2900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802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1. Viditelnost stavu systému – ukazatel času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19411"/>
            <a:ext cx="7620000" cy="43735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 smtClean="0"/>
              <a:t>Pokrok</a:t>
            </a:r>
            <a:r>
              <a:rPr lang="en-US" sz="2800" dirty="0" smtClean="0"/>
              <a:t>/</a:t>
            </a:r>
            <a:r>
              <a:rPr lang="cs-CZ" sz="2800" dirty="0" smtClean="0"/>
              <a:t>progres při instalaci</a:t>
            </a:r>
          </a:p>
          <a:p>
            <a:endParaRPr lang="cs-CZ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322897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02748"/>
            <a:ext cx="208597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525" y="3574198"/>
            <a:ext cx="1725929" cy="1438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0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cs-CZ" dirty="0" smtClean="0"/>
              <a:t>1. Viditelnost stavu systému – dobrá praxe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&lt; 1s. pouze ukázat </a:t>
            </a:r>
            <a:r>
              <a:rPr lang="cs-CZ" dirty="0" smtClean="0"/>
              <a:t>výsledek</a:t>
            </a:r>
          </a:p>
          <a:p>
            <a:endParaRPr lang="cs-CZ" dirty="0"/>
          </a:p>
          <a:p>
            <a:r>
              <a:rPr lang="cs-CZ" dirty="0"/>
              <a:t>~ 1s. ukázat feedback, že </a:t>
            </a:r>
            <a:r>
              <a:rPr lang="cs-CZ" dirty="0" smtClean="0"/>
              <a:t>systém </a:t>
            </a:r>
            <a:r>
              <a:rPr lang="cs-CZ" dirty="0"/>
              <a:t>něco </a:t>
            </a:r>
            <a:r>
              <a:rPr lang="cs-CZ" dirty="0" smtClean="0"/>
              <a:t>dělá</a:t>
            </a:r>
          </a:p>
          <a:p>
            <a:endParaRPr lang="cs-CZ" dirty="0"/>
          </a:p>
          <a:p>
            <a:r>
              <a:rPr lang="cs-CZ" dirty="0" smtClean="0"/>
              <a:t>&gt; 1s</a:t>
            </a:r>
            <a:r>
              <a:rPr lang="cs-CZ" dirty="0"/>
              <a:t>. ukázat </a:t>
            </a:r>
            <a:r>
              <a:rPr lang="cs-CZ" dirty="0" smtClean="0"/>
              <a:t>čas, </a:t>
            </a:r>
            <a:r>
              <a:rPr lang="cs-CZ" dirty="0"/>
              <a:t>za který bude proces dokončen nebo stav </a:t>
            </a:r>
            <a:r>
              <a:rPr lang="cs-CZ" dirty="0" smtClean="0"/>
              <a:t>načítání</a:t>
            </a:r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772816"/>
            <a:ext cx="1386657" cy="151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958685"/>
            <a:ext cx="3641087" cy="286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832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1. Viditelnost stavu systému – ukazování místa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Ukažte, kolik místa ještě zbývá. </a:t>
            </a:r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4" y="2348880"/>
            <a:ext cx="4943251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62075"/>
            <a:ext cx="4565129" cy="270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38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1. Viditelnost </a:t>
            </a:r>
            <a:r>
              <a:rPr lang="cs-CZ" dirty="0"/>
              <a:t>stavu systému </a:t>
            </a:r>
            <a:r>
              <a:rPr lang="cs-CZ" dirty="0" smtClean="0"/>
              <a:t>– ukažte změnu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111" y="1988840"/>
            <a:ext cx="6192688" cy="24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256" y="4393615"/>
            <a:ext cx="5896543" cy="230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41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cs-CZ" dirty="0" smtClean="0"/>
              <a:t>1. Viditelnost </a:t>
            </a:r>
            <a:r>
              <a:rPr lang="cs-CZ" dirty="0"/>
              <a:t>stavu systému – ukažte </a:t>
            </a:r>
            <a:r>
              <a:rPr lang="cs-CZ" dirty="0" smtClean="0"/>
              <a:t>akci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Jakým směrem bude akce probíhat? 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400936"/>
            <a:ext cx="34956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445" y="5733256"/>
            <a:ext cx="58388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92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1. Viditelnost </a:t>
            </a:r>
            <a:r>
              <a:rPr lang="cs-CZ" dirty="0"/>
              <a:t>stavu systému – </a:t>
            </a:r>
            <a:r>
              <a:rPr lang="cs-CZ" dirty="0" smtClean="0"/>
              <a:t>co bude následovat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12" y="4714131"/>
            <a:ext cx="7987152" cy="310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289" y="1556792"/>
            <a:ext cx="9584813" cy="3013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183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171400"/>
            <a:ext cx="8363272" cy="1371600"/>
          </a:xfrm>
        </p:spPr>
        <p:txBody>
          <a:bodyPr/>
          <a:lstStyle/>
          <a:p>
            <a:r>
              <a:rPr lang="cs-CZ" dirty="0" smtClean="0"/>
              <a:t>Kdy využívat kritické evaluace?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352928" cy="4968552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Před uživatelským testováním</a:t>
            </a:r>
          </a:p>
          <a:p>
            <a:pPr marL="800100" lvl="1" indent="-342900"/>
            <a:r>
              <a:rPr lang="cs-CZ" dirty="0" smtClean="0">
                <a:solidFill>
                  <a:schemeClr val="tx2"/>
                </a:solidFill>
              </a:rPr>
              <a:t>Neplýtvejme časem uživatelů. Opravením evidentních chyb v designu umožníme uživatelům, aby se soustředili na mnohem zásadnější problémy použitelnosti. </a:t>
            </a:r>
          </a:p>
          <a:p>
            <a:r>
              <a:rPr lang="cs-CZ" dirty="0" smtClean="0"/>
              <a:t>Při inovaci rozhraní</a:t>
            </a:r>
          </a:p>
          <a:p>
            <a:pPr marL="800100" lvl="1" indent="-342900"/>
            <a:r>
              <a:rPr lang="cs-CZ" dirty="0" smtClean="0">
                <a:solidFill>
                  <a:schemeClr val="tx2"/>
                </a:solidFill>
              </a:rPr>
              <a:t>Kritická evaluace nám ukáže i dobrá místa v systému. Ty je vhodné zachovat. </a:t>
            </a:r>
            <a:endParaRPr lang="cs-CZ" dirty="0">
              <a:solidFill>
                <a:schemeClr val="tx2"/>
              </a:solidFill>
            </a:endParaRPr>
          </a:p>
          <a:p>
            <a:pPr marL="342900" indent="-342900"/>
            <a:r>
              <a:rPr lang="cs-CZ" sz="2100" dirty="0" smtClean="0"/>
              <a:t>Když </a:t>
            </a:r>
            <a:r>
              <a:rPr lang="cs-CZ" sz="2100" dirty="0"/>
              <a:t>p</a:t>
            </a:r>
            <a:r>
              <a:rPr lang="cs-CZ" sz="2100" dirty="0" smtClean="0"/>
              <a:t>otřebujete </a:t>
            </a:r>
            <a:r>
              <a:rPr lang="cs-CZ" sz="2100" dirty="0"/>
              <a:t>důkazy, že v systému jsou chyby</a:t>
            </a:r>
          </a:p>
          <a:p>
            <a:pPr marL="800100" lvl="1" indent="-342900"/>
            <a:r>
              <a:rPr lang="cs-CZ" dirty="0" smtClean="0">
                <a:solidFill>
                  <a:schemeClr val="tx2"/>
                </a:solidFill>
              </a:rPr>
              <a:t>Dostáváte špatnou zpětnou vazbu od uživatelů systému? Nebo vám Google </a:t>
            </a:r>
            <a:r>
              <a:rPr lang="cs-CZ" dirty="0" err="1" smtClean="0">
                <a:solidFill>
                  <a:schemeClr val="tx2"/>
                </a:solidFill>
              </a:rPr>
              <a:t>analytics</a:t>
            </a:r>
            <a:r>
              <a:rPr lang="cs-CZ" dirty="0" smtClean="0">
                <a:solidFill>
                  <a:schemeClr val="tx2"/>
                </a:solidFill>
              </a:rPr>
              <a:t> říká, že je na webu nějaký problém. Díky KE dostanete jasnou představu o tom, co je špatně. </a:t>
            </a:r>
          </a:p>
          <a:p>
            <a:pPr marL="342900" indent="-342900"/>
            <a:r>
              <a:rPr lang="cs-CZ" dirty="0" smtClean="0"/>
              <a:t>Před zveřejněním</a:t>
            </a:r>
          </a:p>
          <a:p>
            <a:pPr marL="800100" lvl="1" indent="-342900"/>
            <a:r>
              <a:rPr lang="cs-CZ" b="1" dirty="0" smtClean="0">
                <a:solidFill>
                  <a:schemeClr val="tx2"/>
                </a:solidFill>
              </a:rPr>
              <a:t>Neservírujte</a:t>
            </a:r>
            <a:r>
              <a:rPr lang="cs-CZ" dirty="0" smtClean="0">
                <a:solidFill>
                  <a:schemeClr val="tx2"/>
                </a:solidFill>
              </a:rPr>
              <a:t> svým uživatelům chyby na stříbrném podnose. </a:t>
            </a:r>
          </a:p>
          <a:p>
            <a:pPr marL="800100" lvl="1" indent="-342900"/>
            <a:endParaRPr lang="cs-CZ" dirty="0" smtClean="0">
              <a:solidFill>
                <a:schemeClr val="tx2"/>
              </a:solidFill>
            </a:endParaRPr>
          </a:p>
          <a:p>
            <a:pPr marL="342900" indent="-342900"/>
            <a:r>
              <a:rPr lang="cs-CZ" sz="1500" b="0" dirty="0" smtClean="0"/>
              <a:t>Zdroj: </a:t>
            </a:r>
            <a:r>
              <a:rPr lang="cs-CZ" sz="1500" b="0" dirty="0" err="1"/>
              <a:t>Usability</a:t>
            </a:r>
            <a:r>
              <a:rPr lang="cs-CZ" sz="1500" b="0" dirty="0"/>
              <a:t> </a:t>
            </a:r>
            <a:r>
              <a:rPr lang="cs-CZ" sz="1500" b="0" dirty="0" err="1"/>
              <a:t>Inspection</a:t>
            </a:r>
            <a:r>
              <a:rPr lang="cs-CZ" sz="1500" b="0" dirty="0"/>
              <a:t>. In: </a:t>
            </a:r>
            <a:r>
              <a:rPr lang="cs-CZ" sz="1500" b="0" i="1" dirty="0"/>
              <a:t>ETRE</a:t>
            </a:r>
            <a:r>
              <a:rPr lang="cs-CZ" sz="1500" b="0" dirty="0"/>
              <a:t> [online]. © 2004-2012 [cit. 2012-10-14]. Dostupné z: http://www.etre.com/usability/inspection/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017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1. Viditelnost </a:t>
            </a:r>
            <a:r>
              <a:rPr lang="cs-CZ" dirty="0"/>
              <a:t>stavu systému – </a:t>
            </a:r>
            <a:r>
              <a:rPr lang="cs-CZ" dirty="0" smtClean="0"/>
              <a:t>ukaž, že je vše zdárně u konce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0"/>
            <a:ext cx="6984776" cy="2395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04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571184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2. Spojení </a:t>
            </a:r>
            <a:r>
              <a:rPr lang="cs-CZ" dirty="0"/>
              <a:t>mezi systémem a reálným světem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2800" dirty="0" smtClean="0"/>
          </a:p>
          <a:p>
            <a:endParaRPr lang="cs-CZ" sz="2800" dirty="0"/>
          </a:p>
          <a:p>
            <a:endParaRPr lang="cs-CZ" sz="2800" dirty="0" smtClean="0"/>
          </a:p>
          <a:p>
            <a:r>
              <a:rPr lang="cs-CZ" sz="2800" dirty="0" smtClean="0"/>
              <a:t>Snažíme se vytvořit systém, který funguje tak, jak je uživatel zvyklý z reálného světa.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052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 Spojení </a:t>
            </a:r>
            <a:r>
              <a:rPr lang="cs-CZ" dirty="0"/>
              <a:t>mezi systémem a reálným </a:t>
            </a:r>
            <a:r>
              <a:rPr lang="cs-CZ" dirty="0" smtClean="0"/>
              <a:t>světem – důvěrně známé metafory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93820"/>
            <a:ext cx="6768752" cy="540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79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 Spojení </a:t>
            </a:r>
            <a:r>
              <a:rPr lang="cs-CZ" dirty="0"/>
              <a:t>mezi systémem a reálným </a:t>
            </a:r>
            <a:r>
              <a:rPr lang="cs-CZ" dirty="0" smtClean="0"/>
              <a:t>světem – důvěrně známé metafory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2376264" cy="251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852936"/>
            <a:ext cx="4994233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44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 Spojení </a:t>
            </a:r>
            <a:r>
              <a:rPr lang="cs-CZ" dirty="0"/>
              <a:t>mezi systémem a reálným </a:t>
            </a:r>
            <a:r>
              <a:rPr lang="cs-CZ" dirty="0" smtClean="0"/>
              <a:t>světem </a:t>
            </a:r>
            <a:r>
              <a:rPr lang="cs-CZ" dirty="0"/>
              <a:t>– Důvěrný jazyk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Mluvte jazykem uživatele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Vysvětlujte jasně a stručně.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Používejte běžné a známé klasifikace. </a:t>
            </a: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2766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791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/>
              <a:t>Spojení mezi systémem a reálným </a:t>
            </a:r>
            <a:r>
              <a:rPr lang="cs-CZ" dirty="0" smtClean="0"/>
              <a:t>světem </a:t>
            </a:r>
            <a:r>
              <a:rPr lang="cs-CZ" dirty="0"/>
              <a:t>– Důvěrný jazyk</a:t>
            </a: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" y="-675456"/>
            <a:ext cx="10513168" cy="780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33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2. Spojení </a:t>
            </a:r>
            <a:r>
              <a:rPr lang="cs-CZ" dirty="0"/>
              <a:t>mezi systémem a reálným </a:t>
            </a:r>
            <a:r>
              <a:rPr lang="cs-CZ" dirty="0" smtClean="0"/>
              <a:t>světem </a:t>
            </a:r>
            <a:r>
              <a:rPr lang="cs-CZ" dirty="0"/>
              <a:t>– </a:t>
            </a:r>
            <a:r>
              <a:rPr lang="cs-CZ" dirty="0" smtClean="0"/>
              <a:t>Důvěrné volby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Co se stane? Jaké funkce? Co nebude fungovat?</a:t>
            </a:r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527358"/>
            <a:ext cx="9298934" cy="288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21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cs-CZ" dirty="0" smtClean="0"/>
              <a:t>3. Kontrola </a:t>
            </a:r>
            <a:r>
              <a:rPr lang="cs-CZ" dirty="0"/>
              <a:t>a svoboda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 smtClean="0"/>
              <a:t>Exist</a:t>
            </a:r>
            <a:r>
              <a:rPr lang="en-US" dirty="0" smtClean="0"/>
              <a:t>/</a:t>
            </a:r>
            <a:r>
              <a:rPr lang="cs-CZ" dirty="0" err="1" smtClean="0"/>
              <a:t>Undo</a:t>
            </a:r>
            <a:r>
              <a:rPr lang="en-US" dirty="0" smtClean="0"/>
              <a:t>/</a:t>
            </a:r>
            <a:r>
              <a:rPr lang="cs-CZ" dirty="0" smtClean="0"/>
              <a:t>Zpět</a:t>
            </a:r>
            <a:r>
              <a:rPr lang="en-US" dirty="0" smtClean="0"/>
              <a:t>/</a:t>
            </a:r>
            <a:r>
              <a:rPr lang="cs-CZ" dirty="0" smtClean="0"/>
              <a:t>Ctrl</a:t>
            </a:r>
            <a:r>
              <a:rPr lang="en-US" dirty="0" smtClean="0"/>
              <a:t>+</a:t>
            </a:r>
            <a:r>
              <a:rPr lang="cs-CZ" dirty="0" smtClean="0"/>
              <a:t>z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7221990" cy="435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31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3. Kontrola </a:t>
            </a:r>
            <a:r>
              <a:rPr lang="cs-CZ" dirty="0"/>
              <a:t>a </a:t>
            </a:r>
            <a:r>
              <a:rPr lang="cs-CZ" dirty="0" smtClean="0"/>
              <a:t>svoboda</a:t>
            </a:r>
            <a:r>
              <a:rPr lang="en-US" dirty="0" smtClean="0"/>
              <a:t> </a:t>
            </a:r>
            <a:r>
              <a:rPr lang="cs-CZ" dirty="0" smtClean="0"/>
              <a:t>-</a:t>
            </a:r>
            <a:r>
              <a:rPr lang="en-US" dirty="0"/>
              <a:t> </a:t>
            </a:r>
            <a:r>
              <a:rPr lang="en-US" dirty="0" err="1"/>
              <a:t>Volnost</a:t>
            </a:r>
            <a:r>
              <a:rPr lang="en-US" dirty="0"/>
              <a:t> </a:t>
            </a:r>
            <a:r>
              <a:rPr lang="en-US" dirty="0" err="1"/>
              <a:t>zkoumání</a:t>
            </a:r>
            <a:r>
              <a:rPr lang="en-US" dirty="0"/>
              <a:t> - freedom to explore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Matrix </a:t>
            </a:r>
            <a:r>
              <a:rPr lang="cs-CZ" dirty="0" err="1"/>
              <a:t>Airfare</a:t>
            </a:r>
            <a:r>
              <a:rPr lang="cs-CZ" dirty="0"/>
              <a:t> </a:t>
            </a:r>
            <a:r>
              <a:rPr lang="cs-CZ" dirty="0" err="1" smtClean="0"/>
              <a:t>Search</a:t>
            </a:r>
            <a:r>
              <a:rPr lang="en-US" dirty="0" smtClean="0"/>
              <a:t> </a:t>
            </a:r>
            <a:r>
              <a:rPr lang="cs-CZ" dirty="0" smtClean="0">
                <a:hlinkClick r:id="rId3"/>
              </a:rPr>
              <a:t>http</a:t>
            </a:r>
            <a:r>
              <a:rPr lang="cs-CZ" dirty="0">
                <a:hlinkClick r:id="rId3"/>
              </a:rPr>
              <a:t>://matrix.itasoftware.com/search.htm</a:t>
            </a:r>
            <a:endParaRPr lang="cs-CZ" dirty="0" smtClean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21422"/>
            <a:ext cx="8915584" cy="545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5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cs-CZ" dirty="0" smtClean="0"/>
              <a:t>4. Konzistence </a:t>
            </a:r>
            <a:r>
              <a:rPr lang="cs-CZ" dirty="0"/>
              <a:t>a Standardy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konzistentní rozvržení elementů na uživatelském </a:t>
            </a:r>
            <a:r>
              <a:rPr lang="cs-CZ" dirty="0" smtClean="0"/>
              <a:t>rozhraní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60483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701555"/>
            <a:ext cx="5976664" cy="202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226" y="2348880"/>
            <a:ext cx="2002811" cy="37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174" y="2996044"/>
            <a:ext cx="1681864" cy="43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27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Důležité je…	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52600"/>
            <a:ext cx="8363272" cy="4373563"/>
          </a:xfrm>
        </p:spPr>
        <p:txBody>
          <a:bodyPr>
            <a:normAutofit/>
          </a:bodyPr>
          <a:lstStyle/>
          <a:p>
            <a:endParaRPr lang="cs-CZ" sz="3600" dirty="0" smtClean="0"/>
          </a:p>
          <a:p>
            <a:r>
              <a:rPr lang="cs-CZ" sz="3200" dirty="0" smtClean="0"/>
              <a:t>…mít jasný cíl, čeho chci dosáhnout… </a:t>
            </a:r>
          </a:p>
          <a:p>
            <a:endParaRPr lang="cs-CZ" sz="3200" dirty="0"/>
          </a:p>
          <a:p>
            <a:r>
              <a:rPr lang="cs-CZ" sz="3200" dirty="0" smtClean="0"/>
              <a:t>Často však přijdeme na docela nečekané závěry.</a:t>
            </a:r>
            <a:endParaRPr lang="cs-CZ" sz="32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514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/>
          <a:lstStyle/>
          <a:p>
            <a:r>
              <a:rPr lang="cs-CZ" dirty="0" smtClean="0"/>
              <a:t>4. Konzistence </a:t>
            </a:r>
            <a:r>
              <a:rPr lang="cs-CZ" dirty="0"/>
              <a:t>a Standardy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smtClean="0"/>
              <a:t>konzistentní </a:t>
            </a:r>
            <a:r>
              <a:rPr lang="cs-CZ" dirty="0"/>
              <a:t>názvy, jména, labely - používej uživatelův slovník a </a:t>
            </a:r>
            <a:r>
              <a:rPr lang="cs-CZ" dirty="0" smtClean="0"/>
              <a:t>terminologii!!!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cs-CZ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788160"/>
            <a:ext cx="10945216" cy="563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484784"/>
            <a:ext cx="10404648" cy="696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4. Konzistence </a:t>
            </a:r>
            <a:r>
              <a:rPr lang="cs-CZ" dirty="0"/>
              <a:t>a </a:t>
            </a:r>
            <a:r>
              <a:rPr lang="cs-CZ" dirty="0" smtClean="0"/>
              <a:t>Standardy - </a:t>
            </a:r>
            <a:r>
              <a:rPr lang="cs-CZ" dirty="0"/>
              <a:t>Konzistence </a:t>
            </a:r>
            <a:r>
              <a:rPr lang="cs-CZ" dirty="0" smtClean="0"/>
              <a:t>volby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56176" y="980728"/>
            <a:ext cx="2808312" cy="5073427"/>
          </a:xfrm>
        </p:spPr>
        <p:txBody>
          <a:bodyPr/>
          <a:lstStyle/>
          <a:p>
            <a:r>
              <a:rPr lang="cs-CZ" dirty="0" smtClean="0"/>
              <a:t>Second </a:t>
            </a:r>
            <a:r>
              <a:rPr lang="cs-CZ" dirty="0" err="1" smtClean="0"/>
              <a:t>Life</a:t>
            </a:r>
            <a:r>
              <a:rPr lang="cs-CZ" dirty="0" smtClean="0"/>
              <a:t> </a:t>
            </a:r>
            <a:r>
              <a:rPr lang="cs-CZ" dirty="0" err="1" smtClean="0"/>
              <a:t>Help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64530"/>
            <a:ext cx="7056784" cy="5393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85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4. Konzistence </a:t>
            </a:r>
            <a:r>
              <a:rPr lang="cs-CZ" dirty="0"/>
              <a:t>a </a:t>
            </a:r>
            <a:r>
              <a:rPr lang="cs-CZ" dirty="0" smtClean="0"/>
              <a:t>Standardy - </a:t>
            </a:r>
            <a:r>
              <a:rPr lang="cs-CZ" dirty="0"/>
              <a:t>Konzistence </a:t>
            </a:r>
            <a:r>
              <a:rPr lang="cs-CZ" dirty="0" smtClean="0"/>
              <a:t>volby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771514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172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15200" cy="1404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5. Prevence chyb – prevence před ztrátou dat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7592416" cy="37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78947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7" y="1795212"/>
            <a:ext cx="8724797" cy="4370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22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885" y="295072"/>
            <a:ext cx="3034680" cy="3168352"/>
          </a:xfrm>
        </p:spPr>
        <p:txBody>
          <a:bodyPr>
            <a:normAutofit/>
          </a:bodyPr>
          <a:lstStyle/>
          <a:p>
            <a:r>
              <a:rPr lang="cs-CZ" sz="3200" dirty="0" smtClean="0"/>
              <a:t>5. Prevence chyb – prevence před zmatkem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221088"/>
            <a:ext cx="7620000" cy="190507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-18403"/>
            <a:ext cx="6120680" cy="7522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36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15200" cy="1404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5. Prevence chyb – prevence </a:t>
            </a:r>
            <a:r>
              <a:rPr lang="cs-CZ" dirty="0"/>
              <a:t>před </a:t>
            </a:r>
            <a:r>
              <a:rPr lang="cs-CZ" dirty="0" smtClean="0"/>
              <a:t>matoucím </a:t>
            </a:r>
            <a:r>
              <a:rPr lang="cs-CZ" dirty="0"/>
              <a:t>provozem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772816"/>
            <a:ext cx="835488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848" y="4263073"/>
            <a:ext cx="6354244" cy="259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48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19256" cy="1404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5. Prevence chyb </a:t>
            </a:r>
            <a:r>
              <a:rPr lang="cs-CZ" dirty="0"/>
              <a:t>– Prevence před vkládáním chybných dat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7344816" cy="533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90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2372" y="-21913"/>
            <a:ext cx="8219256" cy="1146657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5. Prevence chyb </a:t>
            </a:r>
            <a:r>
              <a:rPr lang="cs-CZ" dirty="0"/>
              <a:t>– Prevence před vkládáním chybných dat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383786" cy="208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43" y="3279676"/>
            <a:ext cx="7781232" cy="3492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21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19256" cy="1404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5. Prevence chyb </a:t>
            </a:r>
            <a:r>
              <a:rPr lang="cs-CZ" dirty="0"/>
              <a:t>– Prevence před zbytečnými překážkami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44824"/>
            <a:ext cx="12796050" cy="622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8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43192" cy="1371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6. Rozpoznávání místo vzpomínání – vyhněte se kódům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64372"/>
            <a:ext cx="2232248" cy="5150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35" y="944917"/>
            <a:ext cx="8589881" cy="588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773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722"/>
            <a:ext cx="8291264" cy="1371600"/>
          </a:xfrm>
        </p:spPr>
        <p:txBody>
          <a:bodyPr/>
          <a:lstStyle/>
          <a:p>
            <a:r>
              <a:rPr lang="cs-CZ" dirty="0" smtClean="0"/>
              <a:t>Heuristická analýza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52600"/>
            <a:ext cx="7840960" cy="4628728"/>
          </a:xfrm>
        </p:spPr>
        <p:txBody>
          <a:bodyPr>
            <a:normAutofit/>
          </a:bodyPr>
          <a:lstStyle/>
          <a:p>
            <a:r>
              <a:rPr lang="cs-CZ" sz="2800" dirty="0" err="1" smtClean="0"/>
              <a:t>Jacob</a:t>
            </a:r>
            <a:r>
              <a:rPr lang="cs-CZ" sz="2800" dirty="0" smtClean="0"/>
              <a:t> </a:t>
            </a:r>
            <a:r>
              <a:rPr lang="cs-CZ" sz="2800" dirty="0" err="1" smtClean="0"/>
              <a:t>Nielsen</a:t>
            </a:r>
            <a:r>
              <a:rPr lang="cs-CZ" sz="2800" dirty="0"/>
              <a:t> </a:t>
            </a:r>
            <a:endParaRPr lang="cs-CZ" sz="2800" dirty="0" smtClean="0"/>
          </a:p>
          <a:p>
            <a:endParaRPr lang="cs-CZ" sz="2800" dirty="0" smtClean="0"/>
          </a:p>
          <a:p>
            <a:r>
              <a:rPr lang="en-US" b="0" i="1" dirty="0"/>
              <a:t>"perhaps the best-known design and usability </a:t>
            </a:r>
            <a:endParaRPr lang="cs-CZ" b="0" i="1" dirty="0" smtClean="0"/>
          </a:p>
          <a:p>
            <a:r>
              <a:rPr lang="en-US" b="0" i="1" dirty="0" smtClean="0"/>
              <a:t>guru </a:t>
            </a:r>
            <a:r>
              <a:rPr lang="en-US" b="0" i="1" dirty="0"/>
              <a:t>on the Internet" </a:t>
            </a:r>
            <a:r>
              <a:rPr lang="en-US" b="0" dirty="0"/>
              <a:t>(Financial Times</a:t>
            </a:r>
            <a:r>
              <a:rPr lang="en-US" b="0" dirty="0" smtClean="0"/>
              <a:t>)</a:t>
            </a:r>
            <a:endParaRPr lang="cs-CZ" b="0" dirty="0" smtClean="0"/>
          </a:p>
          <a:p>
            <a:endParaRPr lang="cs-CZ" b="0" dirty="0"/>
          </a:p>
          <a:p>
            <a:r>
              <a:rPr lang="en-US" b="0" i="1" dirty="0"/>
              <a:t>"the king of usability" </a:t>
            </a:r>
            <a:r>
              <a:rPr lang="en-US" b="0" dirty="0"/>
              <a:t>(Internet Magazine)</a:t>
            </a:r>
            <a:endParaRPr lang="cs-CZ" b="0" dirty="0" smtClean="0"/>
          </a:p>
          <a:p>
            <a:endParaRPr lang="cs-CZ" b="0" dirty="0"/>
          </a:p>
          <a:p>
            <a:endParaRPr lang="cs-CZ" dirty="0"/>
          </a:p>
          <a:p>
            <a:r>
              <a:rPr lang="cs-CZ" b="0" dirty="0">
                <a:hlinkClick r:id="rId2"/>
              </a:rPr>
              <a:t>http://</a:t>
            </a:r>
            <a:r>
              <a:rPr lang="cs-CZ" b="0" dirty="0" smtClean="0">
                <a:hlinkClick r:id="rId2"/>
              </a:rPr>
              <a:t>www.nngroup.com</a:t>
            </a:r>
            <a:r>
              <a:rPr lang="cs-CZ" b="0" dirty="0">
                <a:hlinkClick r:id="rId2"/>
              </a:rPr>
              <a:t>/</a:t>
            </a:r>
            <a:endParaRPr lang="cs-CZ" b="0" dirty="0" smtClean="0"/>
          </a:p>
          <a:p>
            <a:endParaRPr lang="cs-CZ" sz="2800" dirty="0">
              <a:solidFill>
                <a:schemeClr val="tx2"/>
              </a:solidFill>
            </a:endParaRPr>
          </a:p>
          <a:p>
            <a:endParaRPr lang="cs-CZ" sz="2800" dirty="0" smtClean="0">
              <a:solidFill>
                <a:schemeClr val="tx2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5</a:t>
            </a:fld>
            <a:endParaRPr lang="cs-CZ" dirty="0"/>
          </a:p>
        </p:txBody>
      </p:sp>
      <p:pic>
        <p:nvPicPr>
          <p:cNvPr id="1026" name="Picture 2" descr="Jakob Nielsen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18" y="1700808"/>
            <a:ext cx="2736304" cy="342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96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3805" y="-21913"/>
            <a:ext cx="7643192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6. Rozpoznávání místo vzpomínání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7620000" cy="4641379"/>
          </a:xfrm>
        </p:spPr>
        <p:txBody>
          <a:bodyPr/>
          <a:lstStyle/>
          <a:p>
            <a:r>
              <a:rPr lang="cs-CZ" dirty="0"/>
              <a:t>Rozpoznávání - vyhýbání se překážkám navíc, kde se musí uživatel znovu rozhodovat.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64569"/>
            <a:ext cx="8640960" cy="4925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31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73805" y="-21913"/>
            <a:ext cx="7643192" cy="1371600"/>
          </a:xfrm>
        </p:spPr>
        <p:txBody>
          <a:bodyPr>
            <a:normAutofit/>
          </a:bodyPr>
          <a:lstStyle/>
          <a:p>
            <a:r>
              <a:rPr lang="cs-CZ" dirty="0" smtClean="0"/>
              <a:t>6. Rozpoznávání místo vzpomínání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7620000" cy="4641379"/>
          </a:xfrm>
        </p:spPr>
        <p:txBody>
          <a:bodyPr/>
          <a:lstStyle/>
          <a:p>
            <a:r>
              <a:rPr lang="cs-CZ" dirty="0" smtClean="0"/>
              <a:t>Rozpoznávání díky </a:t>
            </a:r>
            <a:r>
              <a:rPr lang="cs-CZ" dirty="0" err="1" smtClean="0"/>
              <a:t>preview</a:t>
            </a:r>
            <a:r>
              <a:rPr lang="cs-CZ" dirty="0"/>
              <a:t>.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060848"/>
            <a:ext cx="72390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5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1196752"/>
          </a:xfrm>
        </p:spPr>
        <p:txBody>
          <a:bodyPr/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 – flexibilní zkratky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Flexibilní </a:t>
            </a:r>
            <a:r>
              <a:rPr lang="cs-CZ" dirty="0" smtClean="0"/>
              <a:t>zkratky</a:t>
            </a:r>
            <a:endParaRPr lang="cs-CZ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8532796" cy="622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87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7643192" cy="1196752"/>
          </a:xfrm>
        </p:spPr>
        <p:txBody>
          <a:bodyPr/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 – flexibilní zkratky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Flexibilní </a:t>
            </a:r>
            <a:r>
              <a:rPr lang="cs-CZ" dirty="0" smtClean="0"/>
              <a:t>zkratky</a:t>
            </a:r>
            <a:endParaRPr lang="cs-CZ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382974"/>
            <a:ext cx="96012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56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1484784"/>
          </a:xfrm>
        </p:spPr>
        <p:txBody>
          <a:bodyPr>
            <a:normAutofit fontScale="90000"/>
          </a:bodyPr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 – </a:t>
            </a:r>
            <a:r>
              <a:rPr lang="cs-CZ" dirty="0"/>
              <a:t>Flexibilní přednastavení a další možnosti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484784"/>
            <a:ext cx="8628427" cy="492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38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1484784"/>
          </a:xfrm>
        </p:spPr>
        <p:txBody>
          <a:bodyPr>
            <a:normAutofit fontScale="90000"/>
          </a:bodyPr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 </a:t>
            </a:r>
            <a:r>
              <a:rPr lang="cs-CZ" dirty="0"/>
              <a:t>– Flexibilita doplňujících informací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556792"/>
            <a:ext cx="962025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74191"/>
            <a:ext cx="7416824" cy="516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33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1484784"/>
          </a:xfrm>
        </p:spPr>
        <p:txBody>
          <a:bodyPr>
            <a:normAutofit/>
          </a:bodyPr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 </a:t>
            </a:r>
            <a:r>
              <a:rPr lang="cs-CZ" dirty="0"/>
              <a:t>– Flexibilita </a:t>
            </a:r>
            <a:r>
              <a:rPr lang="cs-CZ" dirty="0" err="1" smtClean="0"/>
              <a:t>proaktivity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916760"/>
          </a:xfrm>
        </p:spPr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Pozor na proaktivní systém, který však nabízí nepřesné, neúplné, nepravdivé nebo nerelevantní informace. </a:t>
            </a:r>
            <a:endParaRPr lang="cs-CZ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6367239" cy="332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80928"/>
            <a:ext cx="8111710" cy="279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16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1484784"/>
          </a:xfrm>
        </p:spPr>
        <p:txBody>
          <a:bodyPr>
            <a:normAutofit/>
          </a:bodyPr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 </a:t>
            </a:r>
            <a:r>
              <a:rPr lang="cs-CZ" dirty="0"/>
              <a:t>– Flexibilní doporučování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4963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29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507288" cy="908720"/>
          </a:xfrm>
        </p:spPr>
        <p:txBody>
          <a:bodyPr>
            <a:normAutofit/>
          </a:bodyPr>
          <a:lstStyle/>
          <a:p>
            <a:r>
              <a:rPr lang="cs-CZ" dirty="0"/>
              <a:t>7</a:t>
            </a:r>
            <a:r>
              <a:rPr lang="cs-CZ" dirty="0" smtClean="0"/>
              <a:t>. Flexibilita </a:t>
            </a:r>
            <a:r>
              <a:rPr lang="cs-CZ" dirty="0"/>
              <a:t>a </a:t>
            </a:r>
            <a:r>
              <a:rPr lang="cs-CZ" dirty="0" smtClean="0"/>
              <a:t>Efektivita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Flexibilita </a:t>
            </a:r>
            <a:r>
              <a:rPr lang="cs-CZ" b="0" dirty="0"/>
              <a:t>musí být </a:t>
            </a:r>
            <a:r>
              <a:rPr lang="cs-CZ" b="0" dirty="0" smtClean="0"/>
              <a:t>relevantní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/>
          </a:p>
          <a:p>
            <a:endParaRPr lang="cs-CZ" b="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029" y="764704"/>
            <a:ext cx="2513921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7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cs-CZ" dirty="0"/>
              <a:t>8. Estetický a minimalistický </a:t>
            </a:r>
            <a:r>
              <a:rPr lang="cs-CZ" dirty="0" smtClean="0"/>
              <a:t>design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7620000" cy="4641379"/>
          </a:xfrm>
        </p:spPr>
        <p:txBody>
          <a:bodyPr/>
          <a:lstStyle/>
          <a:p>
            <a:r>
              <a:rPr lang="cs-CZ" dirty="0" smtClean="0"/>
              <a:t>D</a:t>
            </a:r>
            <a:r>
              <a:rPr lang="pt-BR" dirty="0" smtClean="0"/>
              <a:t>ůležité </a:t>
            </a:r>
            <a:r>
              <a:rPr lang="pt-BR" dirty="0"/>
              <a:t>informace na prvním místě.</a:t>
            </a:r>
            <a:endParaRPr lang="cs-CZ" b="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4" y="2060848"/>
            <a:ext cx="8955569" cy="445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88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387424"/>
            <a:ext cx="8291264" cy="1371600"/>
          </a:xfrm>
        </p:spPr>
        <p:txBody>
          <a:bodyPr/>
          <a:lstStyle/>
          <a:p>
            <a:r>
              <a:rPr lang="cs-CZ" dirty="0" smtClean="0"/>
              <a:t>Heuristická analýza (HA)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8363272" cy="5184576"/>
          </a:xfrm>
        </p:spPr>
        <p:txBody>
          <a:bodyPr>
            <a:normAutofit fontScale="85000" lnSpcReduction="20000"/>
          </a:bodyPr>
          <a:lstStyle/>
          <a:p>
            <a:r>
              <a:rPr lang="cs-CZ" sz="2800" dirty="0" smtClean="0"/>
              <a:t>Pomáhá odhalit problémy použitelnosti v designu interaktivních rozhraních. </a:t>
            </a:r>
            <a:endParaRPr lang="cs-CZ" sz="2800" dirty="0"/>
          </a:p>
          <a:p>
            <a:endParaRPr lang="cs-CZ" sz="2800" dirty="0" smtClean="0">
              <a:solidFill>
                <a:schemeClr val="tx2"/>
              </a:solidFill>
            </a:endParaRPr>
          </a:p>
          <a:p>
            <a:r>
              <a:rPr lang="cs-CZ" sz="2800" b="0" dirty="0"/>
              <a:t>Malá skupina (3-5) expertů zkoumá uživatelské </a:t>
            </a:r>
            <a:r>
              <a:rPr lang="cs-CZ" sz="2800" b="0" dirty="0" smtClean="0"/>
              <a:t>rozhraní:</a:t>
            </a:r>
          </a:p>
          <a:p>
            <a:pPr marL="914400" lvl="1" indent="-457200"/>
            <a:r>
              <a:rPr lang="cs-CZ" sz="2800" dirty="0" smtClean="0">
                <a:solidFill>
                  <a:schemeClr val="tx2"/>
                </a:solidFill>
              </a:rPr>
              <a:t>Experti samostatně zkontrolují </a:t>
            </a:r>
            <a:r>
              <a:rPr lang="cs-CZ" sz="2800" dirty="0">
                <a:solidFill>
                  <a:schemeClr val="tx2"/>
                </a:solidFill>
              </a:rPr>
              <a:t>systém a definují chyby, které jsou v nesouladu se stanovenými </a:t>
            </a:r>
            <a:r>
              <a:rPr lang="cs-CZ" sz="2800" b="1" dirty="0">
                <a:solidFill>
                  <a:schemeClr val="tx2"/>
                </a:solidFill>
              </a:rPr>
              <a:t>principy použitelnosti </a:t>
            </a:r>
            <a:r>
              <a:rPr lang="cs-CZ" sz="2800" dirty="0">
                <a:solidFill>
                  <a:schemeClr val="tx2"/>
                </a:solidFill>
              </a:rPr>
              <a:t>(heuristiky</a:t>
            </a:r>
            <a:r>
              <a:rPr lang="cs-CZ" sz="2800" dirty="0" smtClean="0">
                <a:solidFill>
                  <a:schemeClr val="tx2"/>
                </a:solidFill>
              </a:rPr>
              <a:t>).</a:t>
            </a:r>
          </a:p>
          <a:p>
            <a:pPr marL="914400" lvl="1" indent="-457200"/>
            <a:r>
              <a:rPr lang="pl-PL" sz="2800" dirty="0" smtClean="0">
                <a:solidFill>
                  <a:schemeClr val="tx2"/>
                </a:solidFill>
              </a:rPr>
              <a:t>Nálezy </a:t>
            </a:r>
            <a:r>
              <a:rPr lang="pl-PL" sz="2800" dirty="0">
                <a:solidFill>
                  <a:schemeClr val="tx2"/>
                </a:solidFill>
              </a:rPr>
              <a:t>jsou agregovány do jednoho </a:t>
            </a:r>
            <a:r>
              <a:rPr lang="pl-PL" sz="2800" dirty="0" smtClean="0">
                <a:solidFill>
                  <a:schemeClr val="tx2"/>
                </a:solidFill>
              </a:rPr>
              <a:t>dokumentu.</a:t>
            </a:r>
          </a:p>
          <a:p>
            <a:endParaRPr lang="pl-PL" sz="2800" b="0" dirty="0" smtClean="0"/>
          </a:p>
          <a:p>
            <a:r>
              <a:rPr lang="pl-PL" sz="2800" b="0" dirty="0" smtClean="0"/>
              <a:t>HA může </a:t>
            </a:r>
            <a:r>
              <a:rPr lang="pl-PL" sz="2800" b="0" dirty="0"/>
              <a:t>být použita jak na </a:t>
            </a:r>
            <a:r>
              <a:rPr lang="pl-PL" sz="2800" b="0" dirty="0" smtClean="0"/>
              <a:t>hotové rozhraní tak </a:t>
            </a:r>
            <a:r>
              <a:rPr lang="pl-PL" sz="2800" b="0" dirty="0"/>
              <a:t>na papírové </a:t>
            </a:r>
            <a:r>
              <a:rPr lang="pl-PL" sz="2800" b="0" dirty="0" smtClean="0"/>
              <a:t>prototypy, mockupy apod. </a:t>
            </a:r>
            <a:endParaRPr lang="cs-CZ" sz="2300" b="0" dirty="0">
              <a:hlinkClick r:id="rId2"/>
            </a:endParaRPr>
          </a:p>
          <a:p>
            <a:endParaRPr lang="cs-CZ" sz="2300" b="0" dirty="0" smtClean="0">
              <a:hlinkClick r:id="rId2"/>
            </a:endParaRPr>
          </a:p>
          <a:p>
            <a:r>
              <a:rPr lang="cs-CZ" sz="2300" b="0" dirty="0" smtClean="0"/>
              <a:t>Zdroj: </a:t>
            </a:r>
            <a:r>
              <a:rPr lang="cs-CZ" sz="2400" dirty="0">
                <a:hlinkClick r:id="rId3"/>
              </a:rPr>
              <a:t>http://www.nngroup.com/topic/heuristic-evaluation/</a:t>
            </a:r>
            <a:endParaRPr lang="cs-CZ" sz="3800" dirty="0" smtClean="0">
              <a:solidFill>
                <a:schemeClr val="tx2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598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cs-CZ" dirty="0"/>
              <a:t>8. Estetický a minimalistický </a:t>
            </a:r>
            <a:r>
              <a:rPr lang="cs-CZ" dirty="0" smtClean="0"/>
              <a:t>design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cs-CZ" dirty="0" smtClean="0"/>
              <a:t>Méně barev je někdy více. Barvy fungují jako návod. </a:t>
            </a:r>
          </a:p>
          <a:p>
            <a:endParaRPr lang="cs-CZ" b="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86487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094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cs-CZ" dirty="0"/>
              <a:t>8. Estetický a minimalistický </a:t>
            </a:r>
            <a:r>
              <a:rPr lang="cs-CZ" dirty="0" smtClean="0"/>
              <a:t>design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cs-CZ" dirty="0" smtClean="0"/>
              <a:t>Odstranění balastu a nepotřebných informací a objektů. </a:t>
            </a:r>
          </a:p>
          <a:p>
            <a:endParaRPr lang="cs-CZ" b="0" dirty="0"/>
          </a:p>
          <a:p>
            <a:r>
              <a:rPr lang="cs-CZ" dirty="0" smtClean="0"/>
              <a:t>Nápovědy: </a:t>
            </a:r>
          </a:p>
          <a:p>
            <a:r>
              <a:rPr lang="cs-CZ" b="0" dirty="0" err="1" smtClean="0"/>
              <a:t>Remember</a:t>
            </a:r>
            <a:r>
              <a:rPr lang="cs-CZ" b="0" dirty="0" smtClean="0"/>
              <a:t> </a:t>
            </a:r>
            <a:r>
              <a:rPr lang="cs-CZ" b="0" dirty="0" err="1" smtClean="0"/>
              <a:t>the</a:t>
            </a:r>
            <a:r>
              <a:rPr lang="cs-CZ" b="0" dirty="0" smtClean="0"/>
              <a:t> </a:t>
            </a:r>
            <a:r>
              <a:rPr lang="cs-CZ" b="0" dirty="0" err="1" smtClean="0"/>
              <a:t>milk</a:t>
            </a:r>
            <a:r>
              <a:rPr lang="cs-CZ" b="0" dirty="0" smtClean="0"/>
              <a:t>: </a:t>
            </a:r>
            <a:r>
              <a:rPr lang="cs-CZ" b="0" dirty="0">
                <a:hlinkClick r:id="rId3"/>
              </a:rPr>
              <a:t>http://www.rememberthemilk.com/help</a:t>
            </a:r>
            <a:r>
              <a:rPr lang="cs-CZ" b="0" dirty="0" smtClean="0">
                <a:hlinkClick r:id="rId3"/>
              </a:rPr>
              <a:t>/</a:t>
            </a:r>
            <a:endParaRPr lang="cs-CZ" b="0" dirty="0" smtClean="0"/>
          </a:p>
          <a:p>
            <a:r>
              <a:rPr lang="cs-CZ" b="0" dirty="0" err="1" smtClean="0"/>
              <a:t>Dropbox</a:t>
            </a:r>
            <a:r>
              <a:rPr lang="cs-CZ" b="0" dirty="0" smtClean="0"/>
              <a:t>: </a:t>
            </a:r>
            <a:r>
              <a:rPr lang="cs-CZ" b="0" dirty="0">
                <a:hlinkClick r:id="rId4"/>
              </a:rPr>
              <a:t>https://</a:t>
            </a:r>
            <a:r>
              <a:rPr lang="cs-CZ" b="0" dirty="0" smtClean="0">
                <a:hlinkClick r:id="rId4"/>
              </a:rPr>
              <a:t>www.dropbox.com/help</a:t>
            </a:r>
            <a:endParaRPr lang="cs-CZ" b="0" dirty="0" smtClean="0"/>
          </a:p>
          <a:p>
            <a:r>
              <a:rPr lang="cs-CZ" b="0" dirty="0"/>
              <a:t>Google mail: </a:t>
            </a:r>
            <a:r>
              <a:rPr lang="cs-CZ" b="0" dirty="0">
                <a:hlinkClick r:id="rId5"/>
              </a:rPr>
              <a:t>https://</a:t>
            </a:r>
            <a:r>
              <a:rPr lang="cs-CZ" b="0" dirty="0" smtClean="0">
                <a:hlinkClick r:id="rId5"/>
              </a:rPr>
              <a:t>support.google.com/mail</a:t>
            </a:r>
            <a:endParaRPr lang="cs-CZ" b="0" dirty="0" smtClean="0"/>
          </a:p>
          <a:p>
            <a:r>
              <a:rPr lang="cs-CZ" b="0" dirty="0" err="1" smtClean="0"/>
              <a:t>Axure</a:t>
            </a:r>
            <a:r>
              <a:rPr lang="cs-CZ" b="0" dirty="0" smtClean="0"/>
              <a:t>: </a:t>
            </a:r>
            <a:r>
              <a:rPr lang="cs-CZ" b="0" dirty="0">
                <a:hlinkClick r:id="rId6"/>
              </a:rPr>
              <a:t>http://</a:t>
            </a:r>
            <a:r>
              <a:rPr lang="cs-CZ" b="0" dirty="0" smtClean="0">
                <a:hlinkClick r:id="rId6"/>
              </a:rPr>
              <a:t>www.axure.com/support</a:t>
            </a:r>
            <a:endParaRPr lang="cs-CZ" b="0" dirty="0" smtClean="0"/>
          </a:p>
          <a:p>
            <a:r>
              <a:rPr lang="cs-CZ" b="0" dirty="0" err="1" smtClean="0"/>
              <a:t>eReading</a:t>
            </a:r>
            <a:r>
              <a:rPr lang="cs-CZ" b="0" dirty="0" smtClean="0"/>
              <a:t>: </a:t>
            </a:r>
            <a:r>
              <a:rPr lang="cs-CZ" b="0" dirty="0">
                <a:hlinkClick r:id="rId7"/>
              </a:rPr>
              <a:t>http://</a:t>
            </a:r>
            <a:r>
              <a:rPr lang="cs-CZ" b="0" dirty="0" smtClean="0">
                <a:hlinkClick r:id="rId7"/>
              </a:rPr>
              <a:t>www.ereading.cz/cs/jak-nakupovat</a:t>
            </a:r>
            <a:endParaRPr lang="cs-CZ" b="0" dirty="0" smtClean="0"/>
          </a:p>
          <a:p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159887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cs-CZ" dirty="0"/>
              <a:t>8. Estetický a minimalistický </a:t>
            </a:r>
            <a:r>
              <a:rPr lang="cs-CZ" dirty="0" smtClean="0"/>
              <a:t>design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>
            <a:normAutofit/>
          </a:bodyPr>
          <a:lstStyle/>
          <a:p>
            <a:r>
              <a:rPr lang="cs-CZ" b="0" dirty="0" err="1" smtClean="0"/>
              <a:t>Login</a:t>
            </a:r>
            <a:endParaRPr lang="cs-CZ" b="0" dirty="0" smtClean="0"/>
          </a:p>
          <a:p>
            <a:endParaRPr lang="cs-CZ" b="0" dirty="0"/>
          </a:p>
          <a:p>
            <a:r>
              <a:rPr lang="cs-CZ" b="0" dirty="0" smtClean="0"/>
              <a:t>I </a:t>
            </a:r>
            <a:r>
              <a:rPr lang="cs-CZ" b="0" dirty="0" err="1" smtClean="0"/>
              <a:t>want</a:t>
            </a:r>
            <a:r>
              <a:rPr lang="cs-CZ" b="0" dirty="0" smtClean="0"/>
              <a:t> my </a:t>
            </a:r>
            <a:r>
              <a:rPr lang="cs-CZ" b="0" dirty="0" err="1" smtClean="0"/>
              <a:t>name</a:t>
            </a:r>
            <a:r>
              <a:rPr lang="cs-CZ" b="0" dirty="0" smtClean="0"/>
              <a:t>: </a:t>
            </a:r>
            <a:r>
              <a:rPr lang="cs-CZ" b="0" dirty="0">
                <a:hlinkClick r:id="rId3"/>
              </a:rPr>
              <a:t>https://</a:t>
            </a:r>
            <a:r>
              <a:rPr lang="cs-CZ" b="0" dirty="0" smtClean="0">
                <a:hlinkClick r:id="rId3"/>
              </a:rPr>
              <a:t>iwantmyname.com/signin</a:t>
            </a:r>
            <a:endParaRPr lang="cs-CZ" b="0" dirty="0" smtClean="0"/>
          </a:p>
          <a:p>
            <a:r>
              <a:rPr lang="cs-CZ" b="0" dirty="0" err="1" smtClean="0"/>
              <a:t>LinkedIn</a:t>
            </a:r>
            <a:r>
              <a:rPr lang="cs-CZ" b="0" dirty="0" smtClean="0"/>
              <a:t>: </a:t>
            </a:r>
            <a:r>
              <a:rPr lang="cs-CZ" b="0" dirty="0">
                <a:hlinkClick r:id="rId4"/>
              </a:rPr>
              <a:t>http://cz.linkedin.com</a:t>
            </a:r>
            <a:r>
              <a:rPr lang="cs-CZ" b="0" dirty="0" smtClean="0">
                <a:hlinkClick r:id="rId4"/>
              </a:rPr>
              <a:t>/</a:t>
            </a:r>
            <a:endParaRPr lang="cs-CZ" b="0" dirty="0" smtClean="0"/>
          </a:p>
          <a:p>
            <a:r>
              <a:rPr lang="cs-CZ" b="0" dirty="0" err="1"/>
              <a:t>Twitter</a:t>
            </a:r>
            <a:r>
              <a:rPr lang="cs-CZ" b="0" dirty="0"/>
              <a:t>: </a:t>
            </a:r>
            <a:r>
              <a:rPr lang="cs-CZ" b="0" dirty="0" smtClean="0">
                <a:hlinkClick r:id="rId5"/>
              </a:rPr>
              <a:t>https</a:t>
            </a:r>
            <a:r>
              <a:rPr lang="cs-CZ" b="0" dirty="0">
                <a:hlinkClick r:id="rId5"/>
              </a:rPr>
              <a:t>://twitter.com/</a:t>
            </a:r>
            <a:endParaRPr lang="cs-CZ" b="0" dirty="0"/>
          </a:p>
          <a:p>
            <a:r>
              <a:rPr lang="cs-CZ" b="0" dirty="0"/>
              <a:t>Google: </a:t>
            </a:r>
            <a:r>
              <a:rPr lang="cs-CZ" b="0" dirty="0">
                <a:hlinkClick r:id="rId6"/>
              </a:rPr>
              <a:t>https://accounts.google.com</a:t>
            </a:r>
            <a:r>
              <a:rPr lang="cs-CZ" b="0" dirty="0" smtClean="0">
                <a:hlinkClick r:id="rId6"/>
              </a:rPr>
              <a:t>/</a:t>
            </a:r>
            <a:r>
              <a:rPr lang="cs-CZ" b="0" dirty="0" smtClean="0"/>
              <a:t> a vývoj </a:t>
            </a:r>
            <a:r>
              <a:rPr lang="cs-CZ" b="0" dirty="0" err="1" smtClean="0"/>
              <a:t>login</a:t>
            </a:r>
            <a:r>
              <a:rPr lang="cs-CZ" b="0" dirty="0" smtClean="0"/>
              <a:t> </a:t>
            </a:r>
            <a:r>
              <a:rPr lang="cs-CZ" b="0" dirty="0" err="1" smtClean="0"/>
              <a:t>page</a:t>
            </a:r>
            <a:r>
              <a:rPr lang="cs-CZ" b="0" dirty="0"/>
              <a:t>: </a:t>
            </a:r>
            <a:r>
              <a:rPr lang="cs-CZ" b="0" dirty="0">
                <a:hlinkClick r:id="rId7"/>
              </a:rPr>
              <a:t>https://web.archive.org/web/20120207085601/https://</a:t>
            </a:r>
            <a:r>
              <a:rPr lang="cs-CZ" b="0" dirty="0" smtClean="0">
                <a:hlinkClick r:id="rId7"/>
              </a:rPr>
              <a:t>accounts.google.com/Login</a:t>
            </a:r>
            <a:endParaRPr lang="cs-CZ" b="0" dirty="0" smtClean="0"/>
          </a:p>
          <a:p>
            <a:r>
              <a:rPr lang="cs-CZ" b="0" dirty="0" smtClean="0"/>
              <a:t>UPC: </a:t>
            </a:r>
            <a:r>
              <a:rPr lang="cs-CZ" b="0" dirty="0" smtClean="0">
                <a:hlinkClick r:id="rId8"/>
              </a:rPr>
              <a:t>https</a:t>
            </a:r>
            <a:r>
              <a:rPr lang="cs-CZ" b="0" dirty="0">
                <a:hlinkClick r:id="rId8"/>
              </a:rPr>
              <a:t>://web.archive.org/web/20121006172646/https://</a:t>
            </a:r>
            <a:r>
              <a:rPr lang="cs-CZ" b="0" dirty="0" smtClean="0">
                <a:hlinkClick r:id="rId8"/>
              </a:rPr>
              <a:t>my.upc.cz/cz/StartPage.aspx</a:t>
            </a:r>
            <a:endParaRPr lang="cs-CZ" b="0" dirty="0" smtClean="0"/>
          </a:p>
          <a:p>
            <a:endParaRPr lang="cs-CZ" b="0" dirty="0" smtClean="0"/>
          </a:p>
          <a:p>
            <a:endParaRPr lang="cs-CZ" b="0" dirty="0"/>
          </a:p>
          <a:p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193836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cs-CZ" dirty="0"/>
              <a:t>8. Estetický a minimalistický </a:t>
            </a:r>
            <a:r>
              <a:rPr lang="cs-CZ" dirty="0" smtClean="0"/>
              <a:t>design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endParaRPr lang="cs-CZ" b="0" dirty="0" smtClean="0"/>
          </a:p>
          <a:p>
            <a:endParaRPr lang="cs-CZ" b="0" dirty="0"/>
          </a:p>
          <a:p>
            <a:endParaRPr lang="cs-CZ" b="0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9" y="1610736"/>
            <a:ext cx="8208912" cy="808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1560" y="1241404"/>
            <a:ext cx="301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American</a:t>
            </a:r>
            <a:r>
              <a:rPr lang="cs-CZ" dirty="0" smtClean="0"/>
              <a:t> Airlines </a:t>
            </a:r>
            <a:r>
              <a:rPr lang="cs-CZ" dirty="0" err="1" smtClean="0"/>
              <a:t>fly</a:t>
            </a:r>
            <a:r>
              <a:rPr lang="cs-CZ" dirty="0" smtClean="0"/>
              <a:t> </a:t>
            </a:r>
            <a:r>
              <a:rPr lang="cs-CZ" dirty="0" err="1" smtClean="0"/>
              <a:t>search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033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endParaRPr lang="cs-CZ" b="0" dirty="0" smtClean="0"/>
          </a:p>
          <a:p>
            <a:endParaRPr lang="cs-CZ" b="0" dirty="0"/>
          </a:p>
          <a:p>
            <a:endParaRPr lang="cs-CZ" b="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19944" y="1484784"/>
            <a:ext cx="7620000" cy="472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Výhoda jasných chyb – jaký je problém? Jaké je řešení?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b="0" dirty="0" smtClean="0"/>
          </a:p>
          <a:p>
            <a:endParaRPr lang="cs-CZ" b="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501" y="1988840"/>
            <a:ext cx="9327948" cy="607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33940"/>
            <a:ext cx="10297600" cy="670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42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536" y="-243408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endParaRPr lang="cs-CZ" b="0" dirty="0" smtClean="0"/>
          </a:p>
          <a:p>
            <a:endParaRPr lang="cs-CZ" b="0" dirty="0"/>
          </a:p>
          <a:p>
            <a:endParaRPr lang="cs-CZ" b="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19944" y="1484784"/>
            <a:ext cx="7620000" cy="472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b="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136904" cy="674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62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91264" cy="1371600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b="0" dirty="0" smtClean="0"/>
          </a:p>
          <a:p>
            <a:endParaRPr lang="cs-CZ" b="0" dirty="0"/>
          </a:p>
          <a:p>
            <a:endParaRPr lang="cs-CZ" b="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19944" y="1484784"/>
            <a:ext cx="7620000" cy="4721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b="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19944" y="1691516"/>
            <a:ext cx="6112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Chyby by měly poskytovat řešení – např. co bych mohl vymazat? Jaké soubory nepoužívám?</a:t>
            </a:r>
            <a:endParaRPr lang="cs-CZ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37847"/>
            <a:ext cx="4532040" cy="4387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153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05" y="3693951"/>
            <a:ext cx="6408712" cy="316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pl-PL" dirty="0"/>
              <a:t>Chyby by </a:t>
            </a:r>
            <a:r>
              <a:rPr lang="pl-PL" dirty="0" smtClean="0"/>
              <a:t>měly </a:t>
            </a:r>
            <a:r>
              <a:rPr lang="pl-PL" dirty="0"/>
              <a:t>ukazovat, co lze udělat </a:t>
            </a:r>
            <a:r>
              <a:rPr lang="pl-PL" dirty="0" smtClean="0"/>
              <a:t>jiného.</a:t>
            </a:r>
          </a:p>
          <a:p>
            <a:endParaRPr lang="pl-PL" dirty="0"/>
          </a:p>
          <a:p>
            <a:r>
              <a:rPr lang="pl-PL" dirty="0" smtClean="0"/>
              <a:t>- neexistuje v PC podobný dokument? </a:t>
            </a:r>
          </a:p>
          <a:p>
            <a:endParaRPr lang="cs-CZ" b="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901" y="2660251"/>
            <a:ext cx="5651433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068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pl-PL" dirty="0"/>
              <a:t>Chyby by </a:t>
            </a:r>
            <a:r>
              <a:rPr lang="pl-PL" dirty="0" smtClean="0"/>
              <a:t>měly </a:t>
            </a:r>
            <a:r>
              <a:rPr lang="pl-PL" dirty="0"/>
              <a:t>být </a:t>
            </a:r>
            <a:r>
              <a:rPr lang="pl-PL" dirty="0" smtClean="0"/>
              <a:t>následovány </a:t>
            </a:r>
            <a:r>
              <a:rPr lang="pl-PL" dirty="0"/>
              <a:t>nabídkou jiné </a:t>
            </a:r>
            <a:r>
              <a:rPr lang="pl-PL" dirty="0" smtClean="0"/>
              <a:t>možnosti.</a:t>
            </a:r>
          </a:p>
          <a:p>
            <a:endParaRPr lang="pl-PL" b="0" dirty="0"/>
          </a:p>
          <a:p>
            <a:endParaRPr lang="cs-CZ" b="0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7632848" cy="45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59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5754" y="8531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pl-PL" dirty="0"/>
              <a:t>Chyby by </a:t>
            </a:r>
            <a:r>
              <a:rPr lang="pl-PL" dirty="0" smtClean="0"/>
              <a:t>měly </a:t>
            </a:r>
            <a:r>
              <a:rPr lang="pl-PL" dirty="0"/>
              <a:t>být </a:t>
            </a:r>
            <a:r>
              <a:rPr lang="pl-PL" dirty="0" smtClean="0"/>
              <a:t>následovány </a:t>
            </a:r>
            <a:r>
              <a:rPr lang="pl-PL" dirty="0"/>
              <a:t>nabídkou jiné </a:t>
            </a:r>
            <a:r>
              <a:rPr lang="pl-PL" dirty="0" smtClean="0"/>
              <a:t>možnosti.</a:t>
            </a:r>
          </a:p>
          <a:p>
            <a:endParaRPr lang="pl-PL" b="0" dirty="0"/>
          </a:p>
          <a:p>
            <a:endParaRPr lang="cs-CZ" b="0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47900"/>
            <a:ext cx="8505843" cy="341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85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19256" cy="1371600"/>
          </a:xfrm>
        </p:spPr>
        <p:txBody>
          <a:bodyPr>
            <a:normAutofit/>
          </a:bodyPr>
          <a:lstStyle/>
          <a:p>
            <a:r>
              <a:rPr lang="cs-CZ" dirty="0"/>
              <a:t>10 principů použitelnosti podle </a:t>
            </a:r>
            <a:r>
              <a:rPr lang="cs-CZ" dirty="0" err="1" smtClean="0"/>
              <a:t>Nielsena</a:t>
            </a:r>
            <a:r>
              <a:rPr lang="cs-CZ" dirty="0" smtClean="0"/>
              <a:t> (Heuristiky)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91264" cy="5040560"/>
          </a:xfrm>
        </p:spPr>
        <p:txBody>
          <a:bodyPr>
            <a:normAutofit fontScale="55000" lnSpcReduction="20000"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Viditelnost stavu systému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/>
              <a:t>Spojení mezi systémem a reálným </a:t>
            </a:r>
            <a:r>
              <a:rPr lang="cs-CZ" sz="3600" dirty="0" smtClean="0"/>
              <a:t>světem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Uživatelská </a:t>
            </a:r>
            <a:r>
              <a:rPr lang="cs-CZ" sz="3600" dirty="0"/>
              <a:t>kontrola a svoboda 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Konzistence </a:t>
            </a:r>
            <a:r>
              <a:rPr lang="cs-CZ" sz="3600" dirty="0"/>
              <a:t>a standardizace </a:t>
            </a:r>
            <a:endParaRPr lang="cs-CZ" sz="36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Prevence </a:t>
            </a:r>
            <a:r>
              <a:rPr lang="cs-CZ" sz="3600" dirty="0"/>
              <a:t>chyb </a:t>
            </a:r>
            <a:endParaRPr lang="cs-CZ" sz="36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Rozpoznání </a:t>
            </a:r>
            <a:r>
              <a:rPr lang="cs-CZ" sz="3600" dirty="0"/>
              <a:t>místo vzpomínání </a:t>
            </a:r>
            <a:endParaRPr lang="cs-CZ" sz="36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Flexibilní </a:t>
            </a:r>
            <a:r>
              <a:rPr lang="cs-CZ" sz="3600" dirty="0"/>
              <a:t>a efektivní </a:t>
            </a:r>
            <a:r>
              <a:rPr lang="cs-CZ" sz="3600" dirty="0" smtClean="0"/>
              <a:t>použití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Estetický </a:t>
            </a:r>
            <a:r>
              <a:rPr lang="cs-CZ" sz="3600" dirty="0"/>
              <a:t>a minimalistický </a:t>
            </a:r>
            <a:endParaRPr lang="cs-CZ" sz="3600" dirty="0" smtClean="0"/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Pomoc </a:t>
            </a:r>
            <a:r>
              <a:rPr lang="cs-CZ" sz="3600" dirty="0"/>
              <a:t>uživatelů poznat, pochopit a vzpamatovat se z </a:t>
            </a:r>
            <a:r>
              <a:rPr lang="cs-CZ" sz="3600" dirty="0" smtClean="0"/>
              <a:t>chyb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cs-CZ" sz="3600" dirty="0" smtClean="0"/>
              <a:t>Nápověda a návody</a:t>
            </a:r>
          </a:p>
          <a:p>
            <a:endParaRPr lang="cs-CZ" sz="3600" dirty="0" smtClean="0"/>
          </a:p>
          <a:p>
            <a:r>
              <a:rPr lang="cs-CZ" b="0" dirty="0"/>
              <a:t/>
            </a:r>
            <a:br>
              <a:rPr lang="cs-CZ" b="0" dirty="0"/>
            </a:br>
            <a:r>
              <a:rPr lang="cs-CZ" sz="2500" b="0" dirty="0" smtClean="0"/>
              <a:t>Zdroj:</a:t>
            </a:r>
            <a:r>
              <a:rPr lang="cs-CZ" sz="2500" b="0" dirty="0"/>
              <a:t> </a:t>
            </a:r>
            <a:r>
              <a:rPr lang="cs-CZ" sz="2500" b="0" dirty="0">
                <a:hlinkClick r:id="rId3"/>
              </a:rPr>
              <a:t>http://human-computer-interaction.webnode.cz/testovani-a-hodnoceni-rozhrani/metody-testovani/heuristicka-analyza</a:t>
            </a:r>
            <a:r>
              <a:rPr lang="cs-CZ" sz="2500" b="0" dirty="0" smtClean="0">
                <a:hlinkClick r:id="rId3"/>
              </a:rPr>
              <a:t>/</a:t>
            </a:r>
            <a:r>
              <a:rPr lang="cs-CZ" sz="2500" b="0" dirty="0" smtClean="0"/>
              <a:t/>
            </a:r>
            <a:br>
              <a:rPr lang="cs-CZ" sz="2500" b="0" dirty="0" smtClean="0"/>
            </a:br>
            <a:r>
              <a:rPr lang="cs-CZ" sz="2500" b="0" dirty="0" smtClean="0"/>
              <a:t>Zdroj: NIELSEN: </a:t>
            </a:r>
            <a:r>
              <a:rPr lang="cs-CZ" dirty="0">
                <a:hlinkClick r:id="rId4"/>
              </a:rPr>
              <a:t>http://www.nngroup.com/articles/ten-usability-heuristics/</a:t>
            </a:r>
            <a:endParaRPr lang="cs-CZ" dirty="0" smtClean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451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8692" y="-171400"/>
            <a:ext cx="8507288" cy="1368152"/>
          </a:xfrm>
        </p:spPr>
        <p:txBody>
          <a:bodyPr>
            <a:normAutofit/>
          </a:bodyPr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7620000" cy="4641379"/>
          </a:xfrm>
        </p:spPr>
        <p:txBody>
          <a:bodyPr/>
          <a:lstStyle/>
          <a:p>
            <a:r>
              <a:rPr lang="pl-PL" dirty="0" smtClean="0"/>
              <a:t>Jak to, že Mall nenabízí jiné možnosti?</a:t>
            </a:r>
          </a:p>
          <a:p>
            <a:endParaRPr lang="pl-PL" b="0" dirty="0"/>
          </a:p>
          <a:p>
            <a:endParaRPr lang="cs-CZ" b="0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92" y="1752325"/>
            <a:ext cx="8064896" cy="5150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00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1371600"/>
          </a:xfrm>
        </p:spPr>
        <p:txBody>
          <a:bodyPr/>
          <a:lstStyle/>
          <a:p>
            <a:r>
              <a:rPr lang="pl-PL" dirty="0"/>
              <a:t>9.Rozpoznání, pochopení a vzpamatování se z chyb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Předcházejte chybám. </a:t>
            </a:r>
          </a:p>
          <a:p>
            <a:endParaRPr lang="cs-CZ" dirty="0" smtClean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16651"/>
            <a:ext cx="8424936" cy="4164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399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r>
              <a:rPr lang="cs-CZ" dirty="0" smtClean="0"/>
              <a:t>Výhoda online pomoci. Je mnohem lépe provázána se samotným systémem. 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Diskuse k programování: </a:t>
            </a:r>
            <a:r>
              <a:rPr lang="cs-CZ" dirty="0" smtClean="0">
                <a:hlinkClick r:id="rId2"/>
              </a:rPr>
              <a:t>http</a:t>
            </a:r>
            <a:r>
              <a:rPr lang="cs-CZ" dirty="0">
                <a:hlinkClick r:id="rId2"/>
              </a:rPr>
              <a:t>://www.dreamincode.net/forums/topic/274639-android-actionbar-tutorial/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/>
              <a:t>Video tutoriály: </a:t>
            </a:r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www.youtube.com/watch?v=eFZVpCSRpeI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84433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r>
              <a:rPr lang="cs-CZ" dirty="0"/>
              <a:t>Pomoc s rozhodováním prostřednictvím </a:t>
            </a:r>
            <a:r>
              <a:rPr lang="cs-CZ" dirty="0" smtClean="0"/>
              <a:t>příkladů.</a:t>
            </a:r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12" y="1484784"/>
            <a:ext cx="6552728" cy="550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371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r>
              <a:rPr lang="en-US" dirty="0"/>
              <a:t>Nápověda, co by bylo nejlepší udělat (help guide the </a:t>
            </a:r>
            <a:r>
              <a:rPr lang="en-US" dirty="0" smtClean="0"/>
              <a:t>way</a:t>
            </a:r>
            <a:r>
              <a:rPr lang="cs-CZ" dirty="0" smtClean="0"/>
              <a:t>).</a:t>
            </a:r>
            <a:endParaRPr lang="cs-CZ" dirty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27080"/>
            <a:ext cx="6624736" cy="5309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47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r>
              <a:rPr lang="en-US" dirty="0" err="1"/>
              <a:t>Nápověda</a:t>
            </a:r>
            <a:r>
              <a:rPr lang="en-US" dirty="0"/>
              <a:t> </a:t>
            </a:r>
            <a:r>
              <a:rPr lang="en-US" dirty="0" err="1"/>
              <a:t>dalšího</a:t>
            </a:r>
            <a:r>
              <a:rPr lang="en-US" dirty="0"/>
              <a:t> </a:t>
            </a:r>
            <a:r>
              <a:rPr lang="en-US" dirty="0" err="1"/>
              <a:t>kroku</a:t>
            </a:r>
            <a:r>
              <a:rPr lang="en-US" dirty="0"/>
              <a:t> (Help show the steps</a:t>
            </a:r>
            <a:r>
              <a:rPr lang="en-US" dirty="0" smtClean="0"/>
              <a:t>)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55529"/>
            <a:ext cx="855345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97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r>
              <a:rPr lang="en-US" dirty="0" err="1"/>
              <a:t>Upozornění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 smtClean="0"/>
              <a:t>maličkosti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99" y="1556792"/>
            <a:ext cx="9172139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8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r>
              <a:rPr lang="en-US" dirty="0" err="1"/>
              <a:t>Poskytování</a:t>
            </a:r>
            <a:r>
              <a:rPr lang="en-US" dirty="0"/>
              <a:t> </a:t>
            </a:r>
            <a:r>
              <a:rPr lang="en-US" dirty="0" err="1"/>
              <a:t>více</a:t>
            </a:r>
            <a:r>
              <a:rPr lang="en-US" dirty="0"/>
              <a:t> </a:t>
            </a:r>
            <a:r>
              <a:rPr lang="en-US" dirty="0" err="1" smtClean="0"/>
              <a:t>informací</a:t>
            </a:r>
            <a:r>
              <a:rPr lang="cs-CZ" dirty="0" smtClean="0"/>
              <a:t>. </a:t>
            </a:r>
          </a:p>
          <a:p>
            <a:r>
              <a:rPr lang="cs-CZ" dirty="0">
                <a:hlinkClick r:id="rId2"/>
              </a:rPr>
              <a:t>http://email-vspenvision.com/unsubscribe.jsp?i=571506162472&amp;s=ZiR1</a:t>
            </a:r>
            <a:r>
              <a:rPr lang="cs-CZ" dirty="0" smtClean="0"/>
              <a:t> </a:t>
            </a:r>
          </a:p>
          <a:p>
            <a:endParaRPr lang="cs-CZ" dirty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2204864"/>
            <a:ext cx="6546761" cy="563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38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531"/>
            <a:ext cx="7643192" cy="972197"/>
          </a:xfrm>
        </p:spPr>
        <p:txBody>
          <a:bodyPr/>
          <a:lstStyle/>
          <a:p>
            <a:r>
              <a:rPr lang="pl-PL" dirty="0" smtClean="0"/>
              <a:t>10. Help - mobile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6"/>
            <a:ext cx="7620000" cy="5073427"/>
          </a:xfrm>
        </p:spPr>
        <p:txBody>
          <a:bodyPr/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59" y="1511215"/>
            <a:ext cx="5503469" cy="481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56307"/>
            <a:ext cx="307657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73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Zadání 2. úkolu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Digitální prototypy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3065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219256" cy="900018"/>
          </a:xfrm>
        </p:spPr>
        <p:txBody>
          <a:bodyPr/>
          <a:lstStyle/>
          <a:p>
            <a:r>
              <a:rPr lang="cs-CZ" dirty="0" smtClean="0"/>
              <a:t>Proces 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7620000" cy="4929411"/>
          </a:xfrm>
        </p:spPr>
        <p:txBody>
          <a:bodyPr/>
          <a:lstStyle/>
          <a:p>
            <a:r>
              <a:rPr lang="cs-CZ" dirty="0" smtClean="0"/>
              <a:t>Experti prochází design rozhraní několikrát</a:t>
            </a:r>
          </a:p>
          <a:p>
            <a:pPr marL="800100" lvl="1" indent="-342900"/>
            <a:r>
              <a:rPr lang="cs-CZ" dirty="0" smtClean="0">
                <a:solidFill>
                  <a:schemeClr val="tx2"/>
                </a:solidFill>
              </a:rPr>
              <a:t>Všímají si detailů, architektury i dalších okolností, které mají vliv na průchod uživatele webem (</a:t>
            </a:r>
            <a:r>
              <a:rPr lang="cs-CZ" dirty="0" err="1" smtClean="0">
                <a:solidFill>
                  <a:schemeClr val="tx2"/>
                </a:solidFill>
              </a:rPr>
              <a:t>flow</a:t>
            </a:r>
            <a:r>
              <a:rPr lang="cs-CZ" dirty="0" smtClean="0">
                <a:solidFill>
                  <a:schemeClr val="tx2"/>
                </a:solidFill>
              </a:rPr>
              <a:t>).</a:t>
            </a:r>
            <a:endParaRPr lang="cs-CZ" dirty="0">
              <a:solidFill>
                <a:schemeClr val="tx2"/>
              </a:solidFill>
            </a:endParaRPr>
          </a:p>
          <a:p>
            <a:pPr marL="800100" lvl="1" indent="-342900"/>
            <a:r>
              <a:rPr lang="cs-CZ" dirty="0" smtClean="0">
                <a:solidFill>
                  <a:schemeClr val="tx2"/>
                </a:solidFill>
              </a:rPr>
              <a:t>Porovnávají systém s principy použitelnosti </a:t>
            </a:r>
          </a:p>
          <a:p>
            <a:pPr marL="800100" lvl="1" indent="-342900"/>
            <a:r>
              <a:rPr lang="cs-CZ" dirty="0" smtClean="0">
                <a:solidFill>
                  <a:schemeClr val="tx2"/>
                </a:solidFill>
              </a:rPr>
              <a:t>… a zvažují vše, co jim přijde na mysl. </a:t>
            </a:r>
          </a:p>
          <a:p>
            <a:pPr lvl="1" indent="0">
              <a:buNone/>
            </a:pPr>
            <a:endParaRPr lang="cs-CZ" dirty="0" smtClean="0">
              <a:solidFill>
                <a:schemeClr val="tx2"/>
              </a:solidFill>
            </a:endParaRPr>
          </a:p>
          <a:p>
            <a:pPr marL="342900" indent="-342900"/>
            <a:r>
              <a:rPr lang="cs-CZ" dirty="0" smtClean="0"/>
              <a:t>Principy použitelnosti</a:t>
            </a:r>
          </a:p>
          <a:p>
            <a:pPr marL="800100" lvl="1" indent="-342900"/>
            <a:r>
              <a:rPr lang="cs-CZ" b="1" dirty="0" err="1" smtClean="0">
                <a:solidFill>
                  <a:schemeClr val="tx2"/>
                </a:solidFill>
              </a:rPr>
              <a:t>Nielsenovy</a:t>
            </a:r>
            <a:r>
              <a:rPr lang="cs-CZ" b="1" dirty="0" smtClean="0">
                <a:solidFill>
                  <a:schemeClr val="tx2"/>
                </a:solidFill>
              </a:rPr>
              <a:t> heuristiky </a:t>
            </a:r>
            <a:r>
              <a:rPr lang="cs-CZ" dirty="0" smtClean="0">
                <a:solidFill>
                  <a:schemeClr val="tx2"/>
                </a:solidFill>
              </a:rPr>
              <a:t>– upravené heuristiky?</a:t>
            </a:r>
          </a:p>
          <a:p>
            <a:pPr marL="800100" lvl="1" indent="-342900"/>
            <a:r>
              <a:rPr lang="cs-CZ" dirty="0">
                <a:solidFill>
                  <a:schemeClr val="tx2"/>
                </a:solidFill>
              </a:rPr>
              <a:t>Nehodí se jiná kategorie principů </a:t>
            </a:r>
            <a:r>
              <a:rPr lang="cs-CZ" dirty="0" smtClean="0">
                <a:solidFill>
                  <a:schemeClr val="tx2"/>
                </a:solidFill>
              </a:rPr>
              <a:t>– heuristiky pro virtuální svět, mobilní technologie ovládané gesty, apod. </a:t>
            </a:r>
          </a:p>
          <a:p>
            <a:pPr marL="800100" lvl="1" indent="-342900"/>
            <a:endParaRPr lang="cs-CZ" dirty="0">
              <a:solidFill>
                <a:schemeClr val="tx2"/>
              </a:solidFill>
            </a:endParaRPr>
          </a:p>
          <a:p>
            <a:pPr marL="342900" indent="-342900"/>
            <a:r>
              <a:rPr lang="cs-CZ" dirty="0" smtClean="0"/>
              <a:t>Nalezené prohřešky proti heuristikám je třeba opravit. 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659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228600"/>
            <a:ext cx="7128792" cy="4856583"/>
          </a:xfrm>
        </p:spPr>
        <p:txBody>
          <a:bodyPr/>
          <a:lstStyle/>
          <a:p>
            <a:r>
              <a:rPr lang="cs-CZ" sz="4800" dirty="0" smtClean="0"/>
              <a:t>Děkuji za pozornost 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4077072"/>
            <a:ext cx="7056784" cy="1637928"/>
          </a:xfrm>
        </p:spPr>
        <p:txBody>
          <a:bodyPr>
            <a:normAutofit/>
          </a:bodyPr>
          <a:lstStyle/>
          <a:p>
            <a:r>
              <a:rPr lang="cs-CZ" dirty="0"/>
              <a:t>Tomáš Bouda </a:t>
            </a:r>
            <a:endParaRPr lang="cs-CZ" dirty="0" smtClean="0"/>
          </a:p>
          <a:p>
            <a:r>
              <a:rPr lang="cs-CZ" dirty="0" err="1" smtClean="0"/>
              <a:t>boudatomas</a:t>
            </a:r>
            <a:r>
              <a:rPr lang="en-US" dirty="0" smtClean="0"/>
              <a:t>@</a:t>
            </a:r>
            <a:r>
              <a:rPr lang="cs-CZ" dirty="0" smtClean="0"/>
              <a:t>gmail.com</a:t>
            </a:r>
            <a:endParaRPr lang="cs-CZ" dirty="0"/>
          </a:p>
          <a:p>
            <a:r>
              <a:rPr lang="cs-CZ" dirty="0"/>
              <a:t>KISK </a:t>
            </a:r>
            <a:r>
              <a:rPr lang="cs-CZ" dirty="0" smtClean="0"/>
              <a:t>2014 </a:t>
            </a:r>
            <a:r>
              <a:rPr lang="cs-CZ" dirty="0"/>
              <a:t>Komunikace Člověk-počítač</a:t>
            </a:r>
          </a:p>
          <a:p>
            <a:endParaRPr lang="en-US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88640"/>
            <a:ext cx="1911295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9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507288" cy="900018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Proč je třeba více evaluátorů?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91264" cy="492941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Žádný expert nenalezne všechny chyby!</a:t>
            </a:r>
          </a:p>
          <a:p>
            <a:r>
              <a:rPr lang="cs-CZ" dirty="0" smtClean="0"/>
              <a:t>Někteří naleznou více než jiní. 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b="0" dirty="0" smtClean="0"/>
              <a:t>Zdroj: NIELSEN:  </a:t>
            </a:r>
            <a:r>
              <a:rPr lang="cs-CZ" b="0" dirty="0">
                <a:hlinkClick r:id="rId2"/>
              </a:rPr>
              <a:t>http://www.useit.com/papers/heuristic/heuristic_evaluation.html</a:t>
            </a:r>
            <a:endParaRPr lang="cs-CZ" b="0" dirty="0" smtClean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Tomáš Bouda    HCI na KISK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1E8AB-9F48-4782-8ECC-D710FB6E863A}" type="slidenum">
              <a:rPr lang="cs-CZ" smtClean="0"/>
              <a:t>9</a:t>
            </a:fld>
            <a:endParaRPr lang="cs-CZ"/>
          </a:p>
        </p:txBody>
      </p:sp>
      <p:pic>
        <p:nvPicPr>
          <p:cNvPr id="2050" name="Picture 2" descr="https://www.mindmeister.com/images/download/66591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76872"/>
            <a:ext cx="4104456" cy="300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6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Základní">
  <a:themeElements>
    <a:clrScheme name="Základní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Základní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ákladní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7248</TotalTime>
  <Words>2323</Words>
  <Application>Microsoft Office PowerPoint</Application>
  <PresentationFormat>Předvádění na obrazovce (4:3)</PresentationFormat>
  <Paragraphs>440</Paragraphs>
  <Slides>80</Slides>
  <Notes>27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81" baseType="lpstr">
      <vt:lpstr>Základní</vt:lpstr>
      <vt:lpstr>Heuristická analýza (Proč a jak)  </vt:lpstr>
      <vt:lpstr>Testování použitelnosti </vt:lpstr>
      <vt:lpstr>Kdy využívat kritické evaluace?</vt:lpstr>
      <vt:lpstr>Důležité je… </vt:lpstr>
      <vt:lpstr>Heuristická analýza</vt:lpstr>
      <vt:lpstr>Heuristická analýza (HA)</vt:lpstr>
      <vt:lpstr>10 principů použitelnosti podle Nielsena (Heuristiky)</vt:lpstr>
      <vt:lpstr>Proces HA</vt:lpstr>
      <vt:lpstr>Proč je třeba více evaluátorů?</vt:lpstr>
      <vt:lpstr>Poměr nalezených chyb k ceně</vt:lpstr>
      <vt:lpstr>Poměr nalezených chyb k ceně</vt:lpstr>
      <vt:lpstr>Poměr nalezených chyb k ceně</vt:lpstr>
      <vt:lpstr>Heuristická analýza Vs. uživatelské testování</vt:lpstr>
      <vt:lpstr>Fáze HA</vt:lpstr>
      <vt:lpstr>Heuristická analýza - prakticky</vt:lpstr>
      <vt:lpstr>Heuristická analýza - prakticky</vt:lpstr>
      <vt:lpstr>Heuristická analýza - prakticky</vt:lpstr>
      <vt:lpstr>Měření intenzity problému - příklad</vt:lpstr>
      <vt:lpstr>Prezentace aplikace PowerPoint</vt:lpstr>
      <vt:lpstr>Skupinový rozhovor</vt:lpstr>
      <vt:lpstr>take away message #1:</vt:lpstr>
      <vt:lpstr>HA - příklady</vt:lpstr>
      <vt:lpstr>10 principů použitelnosti podle Nielsena (Heuristiky)</vt:lpstr>
      <vt:lpstr>1. Viditelnost stavu systému – ukazatel času</vt:lpstr>
      <vt:lpstr>1. Viditelnost stavu systému – dobrá praxe</vt:lpstr>
      <vt:lpstr>1. Viditelnost stavu systému – ukazování místa</vt:lpstr>
      <vt:lpstr>1. Viditelnost stavu systému – ukažte změnu</vt:lpstr>
      <vt:lpstr>1. Viditelnost stavu systému – ukažte akci</vt:lpstr>
      <vt:lpstr>1. Viditelnost stavu systému – co bude následovat</vt:lpstr>
      <vt:lpstr>1. Viditelnost stavu systému – ukaž, že je vše zdárně u konce</vt:lpstr>
      <vt:lpstr>2. Spojení mezi systémem a reálným světem</vt:lpstr>
      <vt:lpstr>2. Spojení mezi systémem a reálným světem – důvěrně známé metafory</vt:lpstr>
      <vt:lpstr>2. Spojení mezi systémem a reálným světem – důvěrně známé metafory</vt:lpstr>
      <vt:lpstr>2. Spojení mezi systémem a reálným světem – Důvěrný jazyk</vt:lpstr>
      <vt:lpstr>Spojení mezi systémem a reálným světem – Důvěrný jazyk</vt:lpstr>
      <vt:lpstr>2. Spojení mezi systémem a reálným světem – Důvěrné volby</vt:lpstr>
      <vt:lpstr>3. Kontrola a svoboda</vt:lpstr>
      <vt:lpstr>3. Kontrola a svoboda - Volnost zkoumání - freedom to explore </vt:lpstr>
      <vt:lpstr>4. Konzistence a Standardy</vt:lpstr>
      <vt:lpstr>4. Konzistence a Standardy</vt:lpstr>
      <vt:lpstr>4. Konzistence a Standardy - Konzistence volby</vt:lpstr>
      <vt:lpstr>4. Konzistence a Standardy - Konzistence volby</vt:lpstr>
      <vt:lpstr>5. Prevence chyb – prevence před ztrátou dat</vt:lpstr>
      <vt:lpstr>5. Prevence chyb – prevence před zmatkem</vt:lpstr>
      <vt:lpstr>5. Prevence chyb – prevence před matoucím provozem </vt:lpstr>
      <vt:lpstr>5. Prevence chyb – Prevence před vkládáním chybných dat</vt:lpstr>
      <vt:lpstr>5. Prevence chyb – Prevence před vkládáním chybných dat</vt:lpstr>
      <vt:lpstr>5. Prevence chyb – Prevence před zbytečnými překážkami</vt:lpstr>
      <vt:lpstr>6. Rozpoznávání místo vzpomínání – vyhněte se kódům</vt:lpstr>
      <vt:lpstr>6. Rozpoznávání místo vzpomínání</vt:lpstr>
      <vt:lpstr>6. Rozpoznávání místo vzpomínání</vt:lpstr>
      <vt:lpstr>7. Flexibilita a Efektivita – flexibilní zkratky</vt:lpstr>
      <vt:lpstr>7. Flexibilita a Efektivita – flexibilní zkratky</vt:lpstr>
      <vt:lpstr>7. Flexibilita a Efektivita – Flexibilní přednastavení a další možnosti</vt:lpstr>
      <vt:lpstr>7. Flexibilita a Efektivita – Flexibilita doplňujících informací</vt:lpstr>
      <vt:lpstr>7. Flexibilita a Efektivita – Flexibilita proaktivity</vt:lpstr>
      <vt:lpstr>7. Flexibilita a Efektivita – Flexibilní doporučování</vt:lpstr>
      <vt:lpstr>7. Flexibilita a Efektivita</vt:lpstr>
      <vt:lpstr>8. Estetický a minimalistický design</vt:lpstr>
      <vt:lpstr>8. Estetický a minimalistický design</vt:lpstr>
      <vt:lpstr>8. Estetický a minimalistický design</vt:lpstr>
      <vt:lpstr>8. Estetický a minimalistický design</vt:lpstr>
      <vt:lpstr>8. Estetický a minimalistický design</vt:lpstr>
      <vt:lpstr>9.Rozpoznání, pochopení a vzpamatování se z chyb </vt:lpstr>
      <vt:lpstr>9.Rozpoznání, pochopení a vzpamatování se z chyb </vt:lpstr>
      <vt:lpstr>9.Rozpoznání, pochopení a vzpamatování se z chyb </vt:lpstr>
      <vt:lpstr>9.Rozpoznání, pochopení a vzpamatování se z chyb </vt:lpstr>
      <vt:lpstr>9.Rozpoznání, pochopení a vzpamatování se z chyb </vt:lpstr>
      <vt:lpstr>9.Rozpoznání, pochopení a vzpamatování se z chyb </vt:lpstr>
      <vt:lpstr>9.Rozpoznání, pochopení a vzpamatování se z chyb </vt:lpstr>
      <vt:lpstr>9.Rozpoznání, pochopení a vzpamatování se z chyb </vt:lpstr>
      <vt:lpstr>10. Help</vt:lpstr>
      <vt:lpstr>10. Help</vt:lpstr>
      <vt:lpstr>10. Help</vt:lpstr>
      <vt:lpstr>10. Help</vt:lpstr>
      <vt:lpstr>10. Help</vt:lpstr>
      <vt:lpstr>10. Help</vt:lpstr>
      <vt:lpstr>10. Help - mobile</vt:lpstr>
      <vt:lpstr>Zadání 2. úkolu</vt:lpstr>
      <vt:lpstr>Děkuji za pozornost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(podnázev, … )</dc:title>
  <dc:creator>DELL1</dc:creator>
  <cp:lastModifiedBy>Tomáš Bouda</cp:lastModifiedBy>
  <cp:revision>38</cp:revision>
  <dcterms:created xsi:type="dcterms:W3CDTF">2012-09-18T10:23:45Z</dcterms:created>
  <dcterms:modified xsi:type="dcterms:W3CDTF">2015-03-17T16:42:33Z</dcterms:modified>
</cp:coreProperties>
</file>