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4" r:id="rId7"/>
    <p:sldId id="260" r:id="rId8"/>
    <p:sldId id="265" r:id="rId9"/>
    <p:sldId id="266" r:id="rId10"/>
    <p:sldId id="261" r:id="rId11"/>
    <p:sldId id="267" r:id="rId12"/>
    <p:sldId id="262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9" d="100"/>
          <a:sy n="79" d="100"/>
        </p:scale>
        <p:origin x="162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5/16/2015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loup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5/16/2015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loupce s obrázk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5/16/2015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5/16/2015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5/16/2015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5/16/2015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5/16/2015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5/16/2015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5/16/2015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5/16/2015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Standardy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/>
              <a:t>Ing. Jiří </a:t>
            </a:r>
            <a:r>
              <a:rPr lang="cs-CZ" dirty="0" err="1" smtClean="0"/>
              <a:t>bilík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674192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IPv6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větší adresní </a:t>
            </a:r>
            <a:r>
              <a:rPr lang="cs-CZ" dirty="0" smtClean="0"/>
              <a:t>prostor</a:t>
            </a:r>
          </a:p>
          <a:p>
            <a:r>
              <a:rPr lang="cs-CZ" dirty="0"/>
              <a:t>kooperace s </a:t>
            </a:r>
            <a:r>
              <a:rPr lang="cs-CZ" dirty="0" smtClean="0"/>
              <a:t>IPv4</a:t>
            </a:r>
          </a:p>
          <a:p>
            <a:r>
              <a:rPr lang="cs-CZ" dirty="0" smtClean="0"/>
              <a:t>Adresy:</a:t>
            </a:r>
          </a:p>
          <a:p>
            <a:pPr lvl="1"/>
            <a:r>
              <a:rPr lang="cs-CZ" dirty="0" smtClean="0"/>
              <a:t>ff01:0000:0000:0000:0000:0000:0000:0101</a:t>
            </a:r>
          </a:p>
          <a:p>
            <a:pPr lvl="1"/>
            <a:r>
              <a:rPr lang="cs-CZ" dirty="0" smtClean="0"/>
              <a:t>ff01:0:0:0:0:0:0:101</a:t>
            </a:r>
          </a:p>
          <a:p>
            <a:pPr lvl="1"/>
            <a:r>
              <a:rPr lang="cs-CZ" dirty="0" smtClean="0"/>
              <a:t>ff01</a:t>
            </a:r>
            <a:r>
              <a:rPr lang="cs-CZ" dirty="0"/>
              <a:t>::101 </a:t>
            </a:r>
            <a:endParaRPr lang="cs-CZ" dirty="0" smtClean="0"/>
          </a:p>
          <a:p>
            <a:r>
              <a:rPr lang="cs-CZ" dirty="0" smtClean="0"/>
              <a:t>Maska je zase bitová:  </a:t>
            </a:r>
            <a:r>
              <a:rPr lang="cs-CZ" dirty="0"/>
              <a:t> </a:t>
            </a:r>
            <a:endParaRPr lang="cs-CZ" dirty="0" smtClean="0"/>
          </a:p>
          <a:p>
            <a:pPr lvl="1"/>
            <a:r>
              <a:rPr lang="cs-CZ" dirty="0" smtClean="0"/>
              <a:t>::1/128 – </a:t>
            </a:r>
            <a:r>
              <a:rPr lang="cs-CZ" dirty="0" err="1" smtClean="0"/>
              <a:t>loopback</a:t>
            </a:r>
            <a:endParaRPr lang="cs-CZ" dirty="0"/>
          </a:p>
          <a:p>
            <a:r>
              <a:rPr lang="cs-CZ" dirty="0"/>
              <a:t>Automatická </a:t>
            </a:r>
            <a:r>
              <a:rPr lang="cs-CZ" dirty="0" smtClean="0"/>
              <a:t>konfigurace</a:t>
            </a:r>
          </a:p>
          <a:p>
            <a:pPr lvl="1"/>
            <a:r>
              <a:rPr lang="cs-CZ" dirty="0" smtClean="0"/>
              <a:t>Stavová (DHCP) × </a:t>
            </a:r>
            <a:r>
              <a:rPr lang="cs-CZ" dirty="0" err="1" smtClean="0"/>
              <a:t>bezstavová</a:t>
            </a:r>
            <a:r>
              <a:rPr lang="cs-CZ" dirty="0" smtClean="0"/>
              <a:t> (</a:t>
            </a:r>
            <a:r>
              <a:rPr lang="cs-CZ" dirty="0" err="1" smtClean="0"/>
              <a:t>router</a:t>
            </a:r>
            <a:r>
              <a:rPr lang="cs-CZ" dirty="0" smtClean="0"/>
              <a:t> informuje :)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6272745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Přechod od IPv4 k IPv6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Dvojí zásobník – uzly podporují jak IPv4, tak i IPv6</a:t>
            </a:r>
          </a:p>
          <a:p>
            <a:r>
              <a:rPr lang="cs-CZ" dirty="0" smtClean="0"/>
              <a:t>Tunelování </a:t>
            </a:r>
          </a:p>
          <a:p>
            <a:pPr lvl="1"/>
            <a:r>
              <a:rPr lang="cs-CZ" dirty="0"/>
              <a:t>Explicitně konfigurovaný </a:t>
            </a:r>
            <a:r>
              <a:rPr lang="cs-CZ" dirty="0" smtClean="0"/>
              <a:t>tunel </a:t>
            </a:r>
            <a:r>
              <a:rPr lang="cs-CZ" dirty="0"/>
              <a:t>– vytvoří správce dotyčného zařízení</a:t>
            </a:r>
            <a:endParaRPr lang="cs-CZ" dirty="0" smtClean="0"/>
          </a:p>
          <a:p>
            <a:pPr lvl="1"/>
            <a:r>
              <a:rPr lang="cs-CZ" dirty="0"/>
              <a:t>Automatický </a:t>
            </a:r>
            <a:r>
              <a:rPr lang="cs-CZ" dirty="0" smtClean="0"/>
              <a:t>tunel – Příkladem může být 6to4, který z IPv4 přidáním prefixu udělá IPv6 a postará se o překlad mezi světem a danou sítí.</a:t>
            </a:r>
            <a:br>
              <a:rPr lang="cs-CZ" dirty="0" smtClean="0"/>
            </a:br>
            <a:r>
              <a:rPr lang="cs-CZ" dirty="0" smtClean="0"/>
              <a:t>Další </a:t>
            </a:r>
            <a:r>
              <a:rPr lang="cs-CZ" dirty="0"/>
              <a:t>příklady: 6rd, </a:t>
            </a:r>
            <a:r>
              <a:rPr lang="cs-CZ" dirty="0" err="1"/>
              <a:t>Dual-Stack</a:t>
            </a:r>
            <a:r>
              <a:rPr lang="cs-CZ" dirty="0"/>
              <a:t> Lite, 6over4, ISATAP či </a:t>
            </a:r>
            <a:r>
              <a:rPr lang="cs-CZ" dirty="0" err="1"/>
              <a:t>Teredo</a:t>
            </a:r>
            <a:r>
              <a:rPr lang="cs-CZ" dirty="0"/>
              <a:t>. </a:t>
            </a:r>
            <a:endParaRPr lang="cs-CZ" dirty="0" smtClean="0"/>
          </a:p>
          <a:p>
            <a:r>
              <a:rPr lang="cs-CZ" dirty="0" err="1" smtClean="0"/>
              <a:t>Translátory</a:t>
            </a:r>
            <a:r>
              <a:rPr lang="cs-CZ" dirty="0" smtClean="0"/>
              <a:t> </a:t>
            </a:r>
            <a:r>
              <a:rPr lang="cs-CZ" dirty="0"/>
              <a:t>– překládat data mezi </a:t>
            </a:r>
            <a:r>
              <a:rPr lang="cs-CZ" dirty="0" smtClean="0"/>
              <a:t>uzlem podporujícím pouze IPv4 a uzlem IPv6. </a:t>
            </a:r>
          </a:p>
          <a:p>
            <a:pPr lvl="1"/>
            <a:r>
              <a:rPr lang="cs-CZ" smtClean="0"/>
              <a:t>Například NAT64, TRT, BIH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621832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Děkuji za pozornost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mtClean="0"/>
              <a:t>Prostor na diskuzi.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4346234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IEEE 802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Rodina standardů pro LAN a Wi-Fi	</a:t>
            </a:r>
          </a:p>
          <a:p>
            <a:r>
              <a:rPr lang="cs-CZ" dirty="0"/>
              <a:t>IEEE </a:t>
            </a:r>
            <a:r>
              <a:rPr lang="cs-CZ" dirty="0" smtClean="0"/>
              <a:t>802.1Q – VLAN</a:t>
            </a:r>
          </a:p>
          <a:p>
            <a:r>
              <a:rPr lang="cs-CZ" dirty="0"/>
              <a:t>IEEE </a:t>
            </a:r>
            <a:r>
              <a:rPr lang="cs-CZ" dirty="0" smtClean="0"/>
              <a:t>802.1X – Síťová kontrola přístupu (RADIUS)</a:t>
            </a:r>
          </a:p>
          <a:p>
            <a:r>
              <a:rPr lang="cs-CZ" dirty="0"/>
              <a:t>IEEE </a:t>
            </a:r>
            <a:r>
              <a:rPr lang="cs-CZ" dirty="0" smtClean="0"/>
              <a:t>802.3 – </a:t>
            </a:r>
            <a:r>
              <a:rPr lang="cs-CZ" dirty="0" err="1" smtClean="0"/>
              <a:t>Ethernet</a:t>
            </a:r>
            <a:endParaRPr lang="cs-CZ" dirty="0" smtClean="0"/>
          </a:p>
          <a:p>
            <a:r>
              <a:rPr lang="cs-CZ" dirty="0"/>
              <a:t>IEEE </a:t>
            </a:r>
            <a:r>
              <a:rPr lang="cs-CZ" dirty="0" smtClean="0"/>
              <a:t>802.11 – Wi-Fi</a:t>
            </a:r>
          </a:p>
          <a:p>
            <a:r>
              <a:rPr lang="cs-CZ" dirty="0"/>
              <a:t>IEEE </a:t>
            </a:r>
            <a:r>
              <a:rPr lang="cs-CZ" dirty="0" smtClean="0"/>
              <a:t>802.15.1 – </a:t>
            </a:r>
            <a:r>
              <a:rPr lang="cs-CZ" dirty="0" err="1" smtClean="0"/>
              <a:t>Bluetooth</a:t>
            </a:r>
            <a:endParaRPr lang="cs-CZ" dirty="0" smtClean="0"/>
          </a:p>
          <a:p>
            <a:endParaRPr lang="cs-CZ" dirty="0"/>
          </a:p>
          <a:p>
            <a:r>
              <a:rPr lang="cs-CZ" dirty="0" smtClean="0"/>
              <a:t>Protokol nepatřící do rodiny</a:t>
            </a:r>
            <a:r>
              <a:rPr lang="cs-CZ" dirty="0"/>
              <a:t>: FDDI (</a:t>
            </a:r>
            <a:r>
              <a:rPr lang="cs-CZ" dirty="0" err="1"/>
              <a:t>Fiber</a:t>
            </a:r>
            <a:r>
              <a:rPr lang="cs-CZ" dirty="0"/>
              <a:t> </a:t>
            </a:r>
            <a:r>
              <a:rPr lang="cs-CZ" dirty="0" err="1"/>
              <a:t>Distributed</a:t>
            </a:r>
            <a:r>
              <a:rPr lang="cs-CZ" dirty="0"/>
              <a:t> Data Interface)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22301226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03312" y="2052918"/>
            <a:ext cx="9259888" cy="4195481"/>
          </a:xfrm>
        </p:spPr>
        <p:txBody>
          <a:bodyPr/>
          <a:lstStyle/>
          <a:p>
            <a:r>
              <a:rPr lang="cs-CZ" dirty="0" smtClean="0"/>
              <a:t>b – 1999, </a:t>
            </a:r>
            <a:r>
              <a:rPr lang="cs-CZ" altLang="cs-CZ" dirty="0" smtClean="0"/>
              <a:t>2,4 GHz, </a:t>
            </a:r>
            <a:r>
              <a:rPr lang="cs-CZ" altLang="cs-CZ" dirty="0"/>
              <a:t>11 </a:t>
            </a:r>
            <a:r>
              <a:rPr lang="cs-CZ" altLang="cs-CZ" dirty="0" smtClean="0"/>
              <a:t>Mbps</a:t>
            </a:r>
            <a:endParaRPr lang="cs-CZ" dirty="0" smtClean="0"/>
          </a:p>
          <a:p>
            <a:r>
              <a:rPr lang="cs-CZ" dirty="0" smtClean="0"/>
              <a:t>g</a:t>
            </a:r>
            <a:r>
              <a:rPr lang="cs-CZ" dirty="0"/>
              <a:t> – </a:t>
            </a:r>
            <a:r>
              <a:rPr lang="cs-CZ" dirty="0" smtClean="0"/>
              <a:t>2003, </a:t>
            </a:r>
            <a:r>
              <a:rPr lang="cs-CZ" altLang="cs-CZ" dirty="0" smtClean="0"/>
              <a:t>2,4 </a:t>
            </a:r>
            <a:r>
              <a:rPr lang="cs-CZ" altLang="cs-CZ" dirty="0"/>
              <a:t>GHz, </a:t>
            </a:r>
            <a:r>
              <a:rPr lang="cs-CZ" altLang="cs-CZ" dirty="0" smtClean="0"/>
              <a:t>54 </a:t>
            </a:r>
            <a:r>
              <a:rPr lang="cs-CZ" altLang="cs-CZ" dirty="0"/>
              <a:t>Mbps</a:t>
            </a:r>
            <a:endParaRPr lang="cs-CZ" dirty="0" smtClean="0"/>
          </a:p>
          <a:p>
            <a:r>
              <a:rPr lang="cs-CZ" dirty="0" smtClean="0"/>
              <a:t>n – 2009, </a:t>
            </a:r>
            <a:r>
              <a:rPr lang="cs-CZ" altLang="cs-CZ" dirty="0" smtClean="0"/>
              <a:t>MIMO </a:t>
            </a:r>
            <a:r>
              <a:rPr lang="cs-CZ" altLang="cs-CZ" dirty="0"/>
              <a:t>(vysílání a příjem na více </a:t>
            </a:r>
            <a:r>
              <a:rPr lang="cs-CZ" altLang="cs-CZ" dirty="0" smtClean="0"/>
              <a:t>anténách). 150 Mbps (2×, 3×)</a:t>
            </a:r>
            <a:endParaRPr lang="cs-CZ" dirty="0" smtClean="0"/>
          </a:p>
          <a:p>
            <a:r>
              <a:rPr lang="cs-CZ" dirty="0" err="1" smtClean="0"/>
              <a:t>ac</a:t>
            </a:r>
            <a:r>
              <a:rPr lang="cs-CZ" dirty="0" smtClean="0"/>
              <a:t> – 2012, 5 GHz, až 1Gbps (</a:t>
            </a:r>
            <a:r>
              <a:rPr lang="cs-CZ" dirty="0" err="1" smtClean="0"/>
              <a:t>ac+n</a:t>
            </a:r>
            <a:r>
              <a:rPr lang="cs-CZ" dirty="0" smtClean="0"/>
              <a:t>)</a:t>
            </a:r>
          </a:p>
          <a:p>
            <a:endParaRPr lang="cs-CZ" dirty="0" smtClean="0"/>
          </a:p>
          <a:p>
            <a:r>
              <a:rPr lang="cs-CZ" dirty="0" smtClean="0"/>
              <a:t>AP × STA</a:t>
            </a:r>
          </a:p>
          <a:p>
            <a:r>
              <a:rPr lang="cs-CZ" dirty="0" smtClean="0"/>
              <a:t>BSS × ESS × ad hoc</a:t>
            </a:r>
            <a:endParaRPr lang="cs-CZ" dirty="0"/>
          </a:p>
        </p:txBody>
      </p:sp>
      <p:pic>
        <p:nvPicPr>
          <p:cNvPr id="4" name="Picture 4" descr="wlan-nez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133600"/>
            <a:ext cx="5929313" cy="314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 descr="wla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740694"/>
            <a:ext cx="8405813" cy="4202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IEEE 802.11 – Wi-Fi</a:t>
            </a:r>
            <a:br>
              <a:rPr lang="cs-CZ" dirty="0"/>
            </a:b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5571966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TCP/IP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Primární architektura sítě Internet</a:t>
            </a:r>
          </a:p>
          <a:p>
            <a:r>
              <a:rPr lang="cs-CZ" dirty="0" smtClean="0"/>
              <a:t>Vývoj</a:t>
            </a:r>
          </a:p>
          <a:p>
            <a:pPr lvl="1"/>
            <a:r>
              <a:rPr lang="cs-CZ" dirty="0"/>
              <a:t>1973 zahájení vývoje na základě zadání </a:t>
            </a:r>
            <a:r>
              <a:rPr lang="cs-CZ" dirty="0" err="1"/>
              <a:t>DoD</a:t>
            </a:r>
            <a:r>
              <a:rPr lang="cs-CZ" dirty="0"/>
              <a:t> U.S.A. – projekt DARPA</a:t>
            </a:r>
          </a:p>
          <a:p>
            <a:pPr lvl="1"/>
            <a:r>
              <a:rPr lang="cs-CZ" dirty="0"/>
              <a:t>1976 vznik protokolu </a:t>
            </a:r>
            <a:r>
              <a:rPr lang="cs-CZ" dirty="0" err="1"/>
              <a:t>Ethernet</a:t>
            </a:r>
            <a:r>
              <a:rPr lang="cs-CZ" dirty="0"/>
              <a:t> pro LAN</a:t>
            </a:r>
          </a:p>
          <a:p>
            <a:pPr lvl="1"/>
            <a:r>
              <a:rPr lang="cs-CZ" dirty="0"/>
              <a:t>1983 TCP/IP zvolen za základní protokol </a:t>
            </a:r>
            <a:r>
              <a:rPr lang="cs-CZ" dirty="0" err="1"/>
              <a:t>ARPAnetu</a:t>
            </a:r>
            <a:r>
              <a:rPr lang="cs-CZ" dirty="0"/>
              <a:t> – „internet“</a:t>
            </a:r>
          </a:p>
          <a:p>
            <a:pPr lvl="1"/>
            <a:r>
              <a:rPr lang="cs-CZ" dirty="0"/>
              <a:t>1984 implementace TCP/IP do OS UNIX</a:t>
            </a:r>
          </a:p>
          <a:p>
            <a:pPr lvl="1"/>
            <a:r>
              <a:rPr lang="cs-CZ" dirty="0"/>
              <a:t>1989  Internet </a:t>
            </a:r>
          </a:p>
          <a:p>
            <a:pPr lvl="1"/>
            <a:r>
              <a:rPr lang="cs-CZ" dirty="0"/>
              <a:t>1992 </a:t>
            </a:r>
            <a:r>
              <a:rPr lang="cs-CZ" dirty="0" smtClean="0"/>
              <a:t>WWW</a:t>
            </a:r>
            <a:endParaRPr lang="cs-CZ" dirty="0"/>
          </a:p>
        </p:txBody>
      </p:sp>
      <p:grpSp>
        <p:nvGrpSpPr>
          <p:cNvPr id="4" name="Skupina 3"/>
          <p:cNvGrpSpPr>
            <a:grpSpLocks/>
          </p:cNvGrpSpPr>
          <p:nvPr/>
        </p:nvGrpSpPr>
        <p:grpSpPr bwMode="auto">
          <a:xfrm>
            <a:off x="493531" y="1444965"/>
            <a:ext cx="7709943" cy="5099526"/>
            <a:chOff x="658355" y="1500188"/>
            <a:chExt cx="7077533" cy="4621212"/>
          </a:xfrm>
        </p:grpSpPr>
        <p:pic>
          <p:nvPicPr>
            <p:cNvPr id="5" name="Obrázek 4" descr="8ps-3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5813" y="1500188"/>
              <a:ext cx="6950075" cy="4621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6" name="Přímá spojnice se šipkou 5"/>
            <p:cNvCxnSpPr>
              <a:cxnSpLocks noChangeShapeType="1"/>
            </p:cNvCxnSpPr>
            <p:nvPr/>
          </p:nvCxnSpPr>
          <p:spPr bwMode="auto">
            <a:xfrm>
              <a:off x="1187624" y="1556792"/>
              <a:ext cx="0" cy="3312368"/>
            </a:xfrm>
            <a:prstGeom prst="straightConnector1">
              <a:avLst/>
            </a:prstGeom>
            <a:noFill/>
            <a:ln w="38100" algn="ctr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" name="TextovéPole 3"/>
            <p:cNvSpPr txBox="1">
              <a:spLocks noChangeArrowheads="1"/>
            </p:cNvSpPr>
            <p:nvPr/>
          </p:nvSpPr>
          <p:spPr bwMode="auto">
            <a:xfrm rot="-5400000">
              <a:off x="292710" y="2528030"/>
              <a:ext cx="1192955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cs-CZ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1" hangingPunct="1"/>
              <a:r>
                <a:rPr lang="cs-CZ" altLang="cs-CZ" b="1"/>
                <a:t>TCP/IP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3896258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TCP/IP – Vrstva </a:t>
            </a:r>
            <a:r>
              <a:rPr lang="cs-CZ" dirty="0" smtClean="0"/>
              <a:t>síťová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/>
              <a:t>směrování a přepojování datagramu, fragmentace/defragmentace datagramů - protokoly:</a:t>
            </a:r>
          </a:p>
          <a:p>
            <a:pPr lvl="1"/>
            <a:r>
              <a:rPr lang="cs-CZ" dirty="0"/>
              <a:t>IP (Internet </a:t>
            </a:r>
            <a:r>
              <a:rPr lang="cs-CZ" dirty="0" err="1"/>
              <a:t>Protocol</a:t>
            </a:r>
            <a:r>
              <a:rPr lang="cs-CZ" dirty="0"/>
              <a:t>) – základní protokol sítě, vysílá datagramy, fragmentuje a </a:t>
            </a:r>
            <a:r>
              <a:rPr lang="cs-CZ" dirty="0" err="1"/>
              <a:t>znovusestavuje</a:t>
            </a:r>
            <a:r>
              <a:rPr lang="cs-CZ" dirty="0"/>
              <a:t> datagramy, služba bez </a:t>
            </a:r>
            <a:r>
              <a:rPr lang="cs-CZ" dirty="0" smtClean="0"/>
              <a:t>spojení.</a:t>
            </a:r>
            <a:endParaRPr lang="cs-CZ" dirty="0"/>
          </a:p>
          <a:p>
            <a:pPr lvl="1"/>
            <a:r>
              <a:rPr lang="cs-CZ" dirty="0"/>
              <a:t>ARP, RARP (</a:t>
            </a:r>
            <a:r>
              <a:rPr lang="cs-CZ" dirty="0" err="1"/>
              <a:t>Address</a:t>
            </a:r>
            <a:r>
              <a:rPr lang="cs-CZ" dirty="0"/>
              <a:t> </a:t>
            </a:r>
            <a:r>
              <a:rPr lang="cs-CZ" dirty="0" err="1"/>
              <a:t>Resolution</a:t>
            </a:r>
            <a:r>
              <a:rPr lang="cs-CZ" dirty="0"/>
              <a:t> </a:t>
            </a:r>
            <a:r>
              <a:rPr lang="cs-CZ" dirty="0" err="1"/>
              <a:t>Protocol</a:t>
            </a:r>
            <a:r>
              <a:rPr lang="cs-CZ" dirty="0"/>
              <a:t>, Reverse ARP) – mapování logické síťové (IP) adresy do </a:t>
            </a:r>
            <a:r>
              <a:rPr lang="cs-CZ" dirty="0" err="1"/>
              <a:t>do</a:t>
            </a:r>
            <a:r>
              <a:rPr lang="cs-CZ" dirty="0"/>
              <a:t> fyzické (MAC) adresy a </a:t>
            </a:r>
            <a:r>
              <a:rPr lang="cs-CZ" dirty="0" smtClean="0"/>
              <a:t>naopak.</a:t>
            </a:r>
            <a:endParaRPr lang="cs-CZ" dirty="0"/>
          </a:p>
          <a:p>
            <a:pPr lvl="1"/>
            <a:r>
              <a:rPr lang="cs-CZ" dirty="0"/>
              <a:t>ICMP (Internet </a:t>
            </a:r>
            <a:r>
              <a:rPr lang="cs-CZ" dirty="0" err="1"/>
              <a:t>Control</a:t>
            </a:r>
            <a:r>
              <a:rPr lang="cs-CZ" dirty="0"/>
              <a:t> </a:t>
            </a:r>
            <a:r>
              <a:rPr lang="cs-CZ" dirty="0" err="1"/>
              <a:t>Message</a:t>
            </a:r>
            <a:r>
              <a:rPr lang="cs-CZ" dirty="0"/>
              <a:t> </a:t>
            </a:r>
            <a:r>
              <a:rPr lang="cs-CZ" dirty="0" err="1"/>
              <a:t>Protocol</a:t>
            </a:r>
            <a:r>
              <a:rPr lang="cs-CZ" dirty="0"/>
              <a:t>) – generace řídících zpráv o chybách a nestandardních událostech při přenosu </a:t>
            </a:r>
            <a:r>
              <a:rPr lang="cs-CZ" dirty="0" smtClean="0"/>
              <a:t>datagramu.</a:t>
            </a:r>
            <a:endParaRPr lang="cs-CZ" dirty="0"/>
          </a:p>
          <a:p>
            <a:pPr lvl="1"/>
            <a:r>
              <a:rPr lang="cs-CZ" dirty="0"/>
              <a:t>IGMP (Internet Group Management </a:t>
            </a:r>
            <a:r>
              <a:rPr lang="cs-CZ" dirty="0" err="1"/>
              <a:t>Protocol</a:t>
            </a:r>
            <a:r>
              <a:rPr lang="cs-CZ" dirty="0"/>
              <a:t>) – správa síťových skupin – mapování skupinové MAC adresy do síťové skupinové </a:t>
            </a:r>
            <a:r>
              <a:rPr lang="cs-CZ" dirty="0" smtClean="0"/>
              <a:t>adresy.</a:t>
            </a:r>
            <a:endParaRPr lang="cs-CZ" dirty="0"/>
          </a:p>
          <a:p>
            <a:pPr lvl="1"/>
            <a:r>
              <a:rPr lang="cs-CZ" dirty="0"/>
              <a:t>OSPF (Open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Shortest</a:t>
            </a:r>
            <a:r>
              <a:rPr lang="cs-CZ" dirty="0"/>
              <a:t> </a:t>
            </a:r>
            <a:r>
              <a:rPr lang="cs-CZ" dirty="0" err="1"/>
              <a:t>Path</a:t>
            </a:r>
            <a:r>
              <a:rPr lang="cs-CZ" dirty="0"/>
              <a:t> </a:t>
            </a:r>
            <a:r>
              <a:rPr lang="cs-CZ" dirty="0" err="1"/>
              <a:t>First</a:t>
            </a:r>
            <a:r>
              <a:rPr lang="cs-CZ" dirty="0"/>
              <a:t>) – směrovací </a:t>
            </a:r>
            <a:r>
              <a:rPr lang="cs-CZ" dirty="0" smtClean="0"/>
              <a:t>protokol.</a:t>
            </a:r>
            <a:endParaRPr lang="cs-CZ" dirty="0"/>
          </a:p>
          <a:p>
            <a:pPr lvl="1"/>
            <a:r>
              <a:rPr lang="cs-CZ" dirty="0" smtClean="0"/>
              <a:t>…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050832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TCP/IP – </a:t>
            </a:r>
            <a:r>
              <a:rPr lang="cs-CZ" dirty="0" smtClean="0"/>
              <a:t>Následující vrstvy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Vrstva </a:t>
            </a:r>
            <a:r>
              <a:rPr lang="cs-CZ" dirty="0" smtClean="0"/>
              <a:t>transportní – koncový </a:t>
            </a:r>
            <a:r>
              <a:rPr lang="cs-CZ" dirty="0"/>
              <a:t>přenos mezi dat mezi komunikujícími procesy (odpovídá transportní vrstvě OSI), protokoly:</a:t>
            </a:r>
          </a:p>
          <a:p>
            <a:pPr lvl="1"/>
            <a:r>
              <a:rPr lang="cs-CZ" dirty="0"/>
              <a:t>TCP (</a:t>
            </a:r>
            <a:r>
              <a:rPr lang="cs-CZ" dirty="0" err="1"/>
              <a:t>Transmission</a:t>
            </a:r>
            <a:r>
              <a:rPr lang="cs-CZ" dirty="0"/>
              <a:t> </a:t>
            </a:r>
            <a:r>
              <a:rPr lang="cs-CZ" dirty="0" err="1"/>
              <a:t>Control</a:t>
            </a:r>
            <a:r>
              <a:rPr lang="cs-CZ" dirty="0"/>
              <a:t> </a:t>
            </a:r>
            <a:r>
              <a:rPr lang="cs-CZ" dirty="0" err="1"/>
              <a:t>Protocol</a:t>
            </a:r>
            <a:r>
              <a:rPr lang="cs-CZ" dirty="0"/>
              <a:t>) – služba se spojením</a:t>
            </a:r>
          </a:p>
          <a:p>
            <a:pPr lvl="1"/>
            <a:r>
              <a:rPr lang="cs-CZ" dirty="0"/>
              <a:t>UDP (User Datagram </a:t>
            </a:r>
            <a:r>
              <a:rPr lang="cs-CZ" dirty="0" err="1"/>
              <a:t>Protocol</a:t>
            </a:r>
            <a:r>
              <a:rPr lang="cs-CZ" dirty="0"/>
              <a:t>) – služba bez spojení</a:t>
            </a:r>
          </a:p>
          <a:p>
            <a:r>
              <a:rPr lang="cs-CZ" dirty="0"/>
              <a:t>Vrstva </a:t>
            </a:r>
            <a:r>
              <a:rPr lang="cs-CZ" dirty="0" smtClean="0"/>
              <a:t>aplikační:</a:t>
            </a:r>
            <a:endParaRPr lang="cs-CZ" dirty="0"/>
          </a:p>
          <a:p>
            <a:pPr lvl="1"/>
            <a:r>
              <a:rPr lang="cs-CZ" dirty="0"/>
              <a:t>Množina protokolů poskytujících uživatelské síťové služby a systémové síťové služby (např. směrovací protokoly), </a:t>
            </a:r>
          </a:p>
          <a:p>
            <a:pPr lvl="1"/>
            <a:r>
              <a:rPr lang="cs-CZ" dirty="0"/>
              <a:t>Závislost na určitém typu transportu dat (TCP nebo UDP) nebo možnost volby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0852396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IP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Protokol síťové vrstvy</a:t>
            </a:r>
          </a:p>
          <a:p>
            <a:r>
              <a:rPr lang="cs-CZ" dirty="0" smtClean="0"/>
              <a:t>Nejběžnější je v4 (32 bitů) × v6 (128 bitů)</a:t>
            </a:r>
          </a:p>
          <a:p>
            <a:r>
              <a:rPr lang="cs-CZ" dirty="0" smtClean="0"/>
              <a:t>Rozdíly:</a:t>
            </a:r>
          </a:p>
          <a:p>
            <a:pPr lvl="1"/>
            <a:r>
              <a:rPr lang="cs-CZ" dirty="0" smtClean="0"/>
              <a:t>rozdílný </a:t>
            </a:r>
            <a:r>
              <a:rPr lang="cs-CZ" dirty="0"/>
              <a:t>formát IP datagramů</a:t>
            </a:r>
          </a:p>
          <a:p>
            <a:pPr lvl="1"/>
            <a:r>
              <a:rPr lang="cs-CZ" dirty="0"/>
              <a:t>IPv4 nezahrnuje bezpečnostní mechanismy, IPv6 </a:t>
            </a:r>
            <a:r>
              <a:rPr lang="cs-CZ" dirty="0" smtClean="0"/>
              <a:t>je zahrnuje</a:t>
            </a:r>
            <a:endParaRPr lang="cs-CZ" dirty="0"/>
          </a:p>
          <a:p>
            <a:pPr lvl="1"/>
            <a:r>
              <a:rPr lang="cs-CZ" dirty="0" smtClean="0"/>
              <a:t>vzájemně </a:t>
            </a:r>
            <a:r>
              <a:rPr lang="cs-CZ" dirty="0"/>
              <a:t>nekompatibilní </a:t>
            </a:r>
          </a:p>
          <a:p>
            <a:r>
              <a:rPr lang="cs-CZ" dirty="0" smtClean="0"/>
              <a:t>DOTTED DECIMAL – 4 oktetový zápis – FF.FF.FF.FF</a:t>
            </a:r>
          </a:p>
          <a:p>
            <a:r>
              <a:rPr lang="cs-CZ" dirty="0" smtClean="0"/>
              <a:t>Maska sítě – rozdělení na síť a lokální adresu</a:t>
            </a:r>
          </a:p>
        </p:txBody>
      </p:sp>
    </p:spTree>
    <p:extLst>
      <p:ext uri="{BB962C8B-B14F-4D97-AF65-F5344CB8AC3E}">
        <p14:creationId xmlns:p14="http://schemas.microsoft.com/office/powerpoint/2010/main" val="3445104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Třídy </a:t>
            </a:r>
            <a:r>
              <a:rPr lang="cs-CZ" dirty="0"/>
              <a:t>adres </a:t>
            </a:r>
            <a:r>
              <a:rPr lang="cs-CZ" dirty="0" smtClean="0"/>
              <a:t>(</a:t>
            </a:r>
            <a:r>
              <a:rPr lang="cs-CZ" dirty="0" smtClean="0">
                <a:solidFill>
                  <a:srgbClr val="92D050"/>
                </a:solidFill>
              </a:rPr>
              <a:t>NET</a:t>
            </a:r>
            <a:r>
              <a:rPr lang="cs-CZ" dirty="0" smtClean="0"/>
              <a:t> × </a:t>
            </a:r>
            <a:r>
              <a:rPr lang="cs-CZ" dirty="0" smtClean="0">
                <a:solidFill>
                  <a:srgbClr val="FFC000"/>
                </a:solidFill>
              </a:rPr>
              <a:t>HOST</a:t>
            </a:r>
            <a:r>
              <a:rPr lang="cs-CZ" dirty="0" smtClean="0"/>
              <a:t>) P8+P11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lphaUcPeriod"/>
            </a:pPr>
            <a:r>
              <a:rPr lang="cs-CZ" sz="2800" dirty="0" smtClean="0">
                <a:solidFill>
                  <a:srgbClr val="92D050"/>
                </a:solidFill>
              </a:rPr>
              <a:t>N</a:t>
            </a:r>
            <a:r>
              <a:rPr lang="cs-CZ" sz="2800" dirty="0" smtClean="0"/>
              <a:t>.</a:t>
            </a:r>
            <a:r>
              <a:rPr lang="cs-CZ" sz="2800" dirty="0" smtClean="0">
                <a:solidFill>
                  <a:srgbClr val="FFC000"/>
                </a:solidFill>
              </a:rPr>
              <a:t>H</a:t>
            </a:r>
            <a:r>
              <a:rPr lang="cs-CZ" sz="2800" dirty="0" smtClean="0"/>
              <a:t>.</a:t>
            </a:r>
            <a:r>
              <a:rPr lang="cs-CZ" sz="2800" dirty="0" smtClean="0">
                <a:solidFill>
                  <a:srgbClr val="FFC000"/>
                </a:solidFill>
              </a:rPr>
              <a:t>H</a:t>
            </a:r>
            <a:r>
              <a:rPr lang="cs-CZ" sz="2800" dirty="0" smtClean="0"/>
              <a:t>.</a:t>
            </a:r>
            <a:r>
              <a:rPr lang="cs-CZ" sz="2800" dirty="0" smtClean="0">
                <a:solidFill>
                  <a:srgbClr val="FFC000"/>
                </a:solidFill>
              </a:rPr>
              <a:t>H</a:t>
            </a:r>
            <a:r>
              <a:rPr lang="cs-CZ" sz="2800" dirty="0" smtClean="0"/>
              <a:t> </a:t>
            </a:r>
            <a:r>
              <a:rPr lang="cs-CZ" sz="2800" dirty="0" smtClean="0">
                <a:sym typeface="Wingdings" panose="05000000000000000000" pitchFamily="2" charset="2"/>
              </a:rPr>
              <a:t></a:t>
            </a:r>
            <a:r>
              <a:rPr lang="cs-CZ" sz="2800" dirty="0" smtClean="0"/>
              <a:t> 1.0.0.0 – 126.0.0.0 (127.0.0.0)</a:t>
            </a:r>
            <a:endParaRPr lang="cs-CZ" sz="2800" dirty="0" smtClean="0">
              <a:solidFill>
                <a:srgbClr val="FFC000"/>
              </a:solidFill>
            </a:endParaRPr>
          </a:p>
          <a:p>
            <a:pPr marL="457200" indent="-457200">
              <a:buFont typeface="+mj-lt"/>
              <a:buAutoNum type="alphaUcPeriod"/>
            </a:pPr>
            <a:r>
              <a:rPr lang="cs-CZ" sz="2800" dirty="0" smtClean="0">
                <a:solidFill>
                  <a:srgbClr val="92D050"/>
                </a:solidFill>
              </a:rPr>
              <a:t>N</a:t>
            </a:r>
            <a:r>
              <a:rPr lang="cs-CZ" sz="2800" dirty="0" smtClean="0"/>
              <a:t>.</a:t>
            </a:r>
            <a:r>
              <a:rPr lang="cs-CZ" sz="2800" dirty="0" smtClean="0">
                <a:solidFill>
                  <a:srgbClr val="92D050"/>
                </a:solidFill>
              </a:rPr>
              <a:t>N</a:t>
            </a:r>
            <a:r>
              <a:rPr lang="cs-CZ" sz="2800" dirty="0" smtClean="0"/>
              <a:t>.</a:t>
            </a:r>
            <a:r>
              <a:rPr lang="cs-CZ" sz="2800" dirty="0" smtClean="0">
                <a:solidFill>
                  <a:srgbClr val="FFC000"/>
                </a:solidFill>
              </a:rPr>
              <a:t>H</a:t>
            </a:r>
            <a:r>
              <a:rPr lang="cs-CZ" sz="2800" dirty="0" smtClean="0"/>
              <a:t>.</a:t>
            </a:r>
            <a:r>
              <a:rPr lang="cs-CZ" sz="2800" dirty="0" smtClean="0">
                <a:solidFill>
                  <a:srgbClr val="FFC000"/>
                </a:solidFill>
              </a:rPr>
              <a:t>H</a:t>
            </a:r>
            <a:r>
              <a:rPr lang="cs-CZ" sz="2800" dirty="0"/>
              <a:t> </a:t>
            </a:r>
            <a:r>
              <a:rPr lang="cs-CZ" sz="2800" dirty="0">
                <a:sym typeface="Wingdings" panose="05000000000000000000" pitchFamily="2" charset="2"/>
              </a:rPr>
              <a:t></a:t>
            </a:r>
            <a:r>
              <a:rPr lang="cs-CZ" sz="2800" dirty="0"/>
              <a:t> </a:t>
            </a:r>
            <a:r>
              <a:rPr lang="cs-CZ" sz="2800" dirty="0" smtClean="0"/>
              <a:t>128.1.0.0 – 191.254.0.0</a:t>
            </a:r>
            <a:endParaRPr lang="cs-CZ" sz="2800" dirty="0"/>
          </a:p>
          <a:p>
            <a:pPr marL="457200" indent="-457200">
              <a:buFont typeface="+mj-lt"/>
              <a:buAutoNum type="alphaUcPeriod"/>
            </a:pPr>
            <a:r>
              <a:rPr lang="cs-CZ" sz="2800" dirty="0" smtClean="0">
                <a:solidFill>
                  <a:srgbClr val="92D050"/>
                </a:solidFill>
              </a:rPr>
              <a:t>N</a:t>
            </a:r>
            <a:r>
              <a:rPr lang="cs-CZ" sz="2800" dirty="0" smtClean="0"/>
              <a:t>.</a:t>
            </a:r>
            <a:r>
              <a:rPr lang="cs-CZ" sz="2800" dirty="0" smtClean="0">
                <a:solidFill>
                  <a:srgbClr val="92D050"/>
                </a:solidFill>
              </a:rPr>
              <a:t>N</a:t>
            </a:r>
            <a:r>
              <a:rPr lang="cs-CZ" sz="2800" dirty="0" smtClean="0"/>
              <a:t>.</a:t>
            </a:r>
            <a:r>
              <a:rPr lang="cs-CZ" sz="2800" dirty="0" smtClean="0">
                <a:solidFill>
                  <a:srgbClr val="92D050"/>
                </a:solidFill>
              </a:rPr>
              <a:t>N</a:t>
            </a:r>
            <a:r>
              <a:rPr lang="cs-CZ" sz="2800" dirty="0" smtClean="0"/>
              <a:t>.</a:t>
            </a:r>
            <a:r>
              <a:rPr lang="cs-CZ" sz="2800" dirty="0" smtClean="0">
                <a:solidFill>
                  <a:srgbClr val="FFC000"/>
                </a:solidFill>
              </a:rPr>
              <a:t>H</a:t>
            </a:r>
            <a:r>
              <a:rPr lang="cs-CZ" sz="2800" dirty="0"/>
              <a:t> </a:t>
            </a:r>
            <a:r>
              <a:rPr lang="cs-CZ" sz="2800" dirty="0">
                <a:sym typeface="Wingdings" panose="05000000000000000000" pitchFamily="2" charset="2"/>
              </a:rPr>
              <a:t></a:t>
            </a:r>
            <a:r>
              <a:rPr lang="cs-CZ" sz="2800" dirty="0"/>
              <a:t> </a:t>
            </a:r>
            <a:r>
              <a:rPr lang="cs-CZ" sz="2800" dirty="0" smtClean="0"/>
              <a:t>192.0.1.0 – 223.255.254.0</a:t>
            </a:r>
          </a:p>
          <a:p>
            <a:pPr marL="457200" indent="-457200">
              <a:buFont typeface="+mj-lt"/>
              <a:buAutoNum type="alphaUcPeriod"/>
            </a:pPr>
            <a:r>
              <a:rPr lang="cs-CZ" sz="2800" dirty="0" err="1" smtClean="0"/>
              <a:t>Multicast</a:t>
            </a:r>
            <a:r>
              <a:rPr lang="cs-CZ" sz="2800" dirty="0"/>
              <a:t> </a:t>
            </a:r>
            <a:r>
              <a:rPr lang="cs-CZ" sz="2800" dirty="0">
                <a:sym typeface="Wingdings" panose="05000000000000000000" pitchFamily="2" charset="2"/>
              </a:rPr>
              <a:t></a:t>
            </a:r>
            <a:r>
              <a:rPr lang="cs-CZ" sz="2800" dirty="0"/>
              <a:t> </a:t>
            </a:r>
            <a:r>
              <a:rPr lang="cs-CZ" sz="2800" dirty="0" smtClean="0"/>
              <a:t>224.0.0.0 – 239.255.255.255</a:t>
            </a:r>
          </a:p>
          <a:p>
            <a:pPr marL="457200" indent="-457200">
              <a:buFont typeface="+mj-lt"/>
              <a:buAutoNum type="alphaUcPeriod"/>
            </a:pPr>
            <a:r>
              <a:rPr lang="cs-CZ" sz="2800" dirty="0" smtClean="0"/>
              <a:t>Nepoužito</a:t>
            </a:r>
            <a:r>
              <a:rPr lang="cs-CZ" sz="2800" dirty="0"/>
              <a:t> </a:t>
            </a:r>
            <a:r>
              <a:rPr lang="cs-CZ" sz="2800" dirty="0">
                <a:sym typeface="Wingdings" panose="05000000000000000000" pitchFamily="2" charset="2"/>
              </a:rPr>
              <a:t></a:t>
            </a:r>
            <a:r>
              <a:rPr lang="cs-CZ" sz="2800" dirty="0"/>
              <a:t> </a:t>
            </a:r>
            <a:r>
              <a:rPr lang="cs-CZ" sz="2800" dirty="0" smtClean="0"/>
              <a:t>240.0.0.0 – 255.255.255.254</a:t>
            </a:r>
          </a:p>
          <a:p>
            <a:r>
              <a:rPr lang="cs-CZ" sz="2800" dirty="0" err="1" smtClean="0"/>
              <a:t>Broadcast</a:t>
            </a:r>
            <a:r>
              <a:rPr lang="cs-CZ" sz="2800" dirty="0" smtClean="0"/>
              <a:t> 255.255.255.255</a:t>
            </a:r>
          </a:p>
          <a:p>
            <a:r>
              <a:rPr lang="cs-CZ" sz="2800" dirty="0" smtClean="0"/>
              <a:t>Zápis s maskou 192.168.253.0/24</a:t>
            </a:r>
            <a:endParaRPr lang="cs-CZ" sz="2800" dirty="0"/>
          </a:p>
          <a:p>
            <a:pPr marL="457200" indent="-457200">
              <a:buFont typeface="+mj-lt"/>
              <a:buAutoNum type="alphaUcPeriod"/>
            </a:pP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150225608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Rozsahy pro privátní IP adresy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err="1"/>
              <a:t>třída</a:t>
            </a:r>
            <a:r>
              <a:rPr lang="pt-BR" dirty="0"/>
              <a:t> A  10.0.0.0 – 10.255.255.255</a:t>
            </a:r>
          </a:p>
          <a:p>
            <a:r>
              <a:rPr lang="pt-BR" dirty="0" err="1"/>
              <a:t>třída</a:t>
            </a:r>
            <a:r>
              <a:rPr lang="pt-BR" dirty="0"/>
              <a:t> B  172.16.0.0. – 172.31.255.255</a:t>
            </a:r>
          </a:p>
          <a:p>
            <a:r>
              <a:rPr lang="pt-BR" dirty="0" err="1"/>
              <a:t>třída</a:t>
            </a:r>
            <a:r>
              <a:rPr lang="pt-BR" dirty="0"/>
              <a:t> C  192.168.0.0. – 192.168.255.255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361313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161</TotalTime>
  <Words>507</Words>
  <Application>Microsoft Office PowerPoint</Application>
  <PresentationFormat>Širokoúhlá obrazovka</PresentationFormat>
  <Paragraphs>85</Paragraphs>
  <Slides>12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8" baseType="lpstr">
      <vt:lpstr>Arial</vt:lpstr>
      <vt:lpstr>Century Gothic</vt:lpstr>
      <vt:lpstr>Times New Roman</vt:lpstr>
      <vt:lpstr>Wingdings</vt:lpstr>
      <vt:lpstr>Wingdings 3</vt:lpstr>
      <vt:lpstr>Ion</vt:lpstr>
      <vt:lpstr>Standardy</vt:lpstr>
      <vt:lpstr>IEEE 802</vt:lpstr>
      <vt:lpstr>IEEE 802.11 – Wi-Fi </vt:lpstr>
      <vt:lpstr>TCP/IP</vt:lpstr>
      <vt:lpstr>TCP/IP – Vrstva síťová</vt:lpstr>
      <vt:lpstr>TCP/IP – Následující vrstvy</vt:lpstr>
      <vt:lpstr>IP</vt:lpstr>
      <vt:lpstr>Třídy adres (NET × HOST) P8+P11</vt:lpstr>
      <vt:lpstr>Rozsahy pro privátní IP adresy</vt:lpstr>
      <vt:lpstr>IPv6</vt:lpstr>
      <vt:lpstr>Přechod od IPv4 k IPv6</vt:lpstr>
      <vt:lpstr>Děkuji za pozornost</vt:lpstr>
    </vt:vector>
  </TitlesOfParts>
  <Company>Masarykova univerzita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Standardy</dc:title>
  <dc:creator>Jiří Bilík</dc:creator>
  <cp:lastModifiedBy>Michal Černý</cp:lastModifiedBy>
  <cp:revision>13</cp:revision>
  <dcterms:created xsi:type="dcterms:W3CDTF">2015-05-07T09:26:45Z</dcterms:created>
  <dcterms:modified xsi:type="dcterms:W3CDTF">2015-05-16T07:09:49Z</dcterms:modified>
</cp:coreProperties>
</file>