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8" r:id="rId12"/>
    <p:sldId id="269" r:id="rId13"/>
    <p:sldId id="270" r:id="rId14"/>
    <p:sldId id="271" r:id="rId15"/>
    <p:sldId id="272" r:id="rId16"/>
    <p:sldId id="273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1352" autoAdjust="0"/>
  </p:normalViewPr>
  <p:slideViewPr>
    <p:cSldViewPr snapToGrid="0">
      <p:cViewPr varScale="1">
        <p:scale>
          <a:sx n="74" d="100"/>
          <a:sy n="74" d="100"/>
        </p:scale>
        <p:origin x="-96" y="-4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0E5962-733E-47A6-ACB6-6933A983E0A2}" type="datetimeFigureOut">
              <a:rPr lang="cs-CZ" smtClean="0"/>
              <a:t>16.5.2015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187B3D-4987-4DE9-A86B-0DEAAF7E3E0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46547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187B3D-4987-4DE9-A86B-0DEAAF7E3E0F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107579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Komunikační</a:t>
            </a:r>
            <a:r>
              <a:rPr lang="cs-CZ" baseline="0" dirty="0" smtClean="0"/>
              <a:t> síť – chlapy v hospodě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187B3D-4987-4DE9-A86B-0DEAAF7E3E0F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988910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Geografické pokrytí</a:t>
            </a:r>
            <a:r>
              <a:rPr lang="cs-CZ" baseline="0" dirty="0" smtClean="0"/>
              <a:t> – </a:t>
            </a:r>
            <a:r>
              <a:rPr lang="cs-CZ" dirty="0" smtClean="0"/>
              <a:t>PAN, MAN,</a:t>
            </a:r>
            <a:r>
              <a:rPr lang="cs-CZ" baseline="0" dirty="0" smtClean="0"/>
              <a:t> WAN,LAN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Přenosová technologie</a:t>
            </a:r>
            <a:r>
              <a:rPr lang="cs-CZ" baseline="0" dirty="0" smtClean="0"/>
              <a:t> – </a:t>
            </a:r>
            <a:r>
              <a:rPr lang="cs-CZ" baseline="0" dirty="0" err="1" smtClean="0"/>
              <a:t>Ethernet</a:t>
            </a:r>
            <a:r>
              <a:rPr lang="cs-CZ" baseline="0" dirty="0" smtClean="0"/>
              <a:t>, ISDN, ATM</a:t>
            </a:r>
          </a:p>
          <a:p>
            <a:r>
              <a:rPr lang="cs-CZ" baseline="0" dirty="0" smtClean="0"/>
              <a:t>Média – optická, metalická, vzduch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187B3D-4987-4DE9-A86B-0DEAAF7E3E0F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451977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err="1" smtClean="0"/>
              <a:t>Broadcast</a:t>
            </a:r>
            <a:r>
              <a:rPr lang="cs-CZ" baseline="0" dirty="0" smtClean="0"/>
              <a:t> – všesměrové vysílání.</a:t>
            </a:r>
          </a:p>
          <a:p>
            <a:r>
              <a:rPr lang="cs-CZ" baseline="0" dirty="0" err="1" smtClean="0"/>
              <a:t>Unicast</a:t>
            </a:r>
            <a:r>
              <a:rPr lang="cs-CZ" baseline="0" dirty="0" smtClean="0"/>
              <a:t> – dvoubodové (Point2point)</a:t>
            </a:r>
          </a:p>
          <a:p>
            <a:r>
              <a:rPr lang="cs-CZ" baseline="0" dirty="0" err="1" smtClean="0"/>
              <a:t>Multicast</a:t>
            </a:r>
            <a:r>
              <a:rPr lang="cs-CZ" baseline="0" dirty="0" smtClean="0"/>
              <a:t> – skupinové</a:t>
            </a:r>
          </a:p>
          <a:p>
            <a:r>
              <a:rPr lang="cs-CZ" baseline="0" dirty="0" err="1" smtClean="0"/>
              <a:t>Anycast</a:t>
            </a:r>
            <a:r>
              <a:rPr lang="cs-CZ" baseline="0" dirty="0" smtClean="0"/>
              <a:t> – nebližší (popř. nejvhodnější)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187B3D-4987-4DE9-A86B-0DEAAF7E3E0F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25860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Big </a:t>
            </a:r>
            <a:r>
              <a:rPr lang="cs-CZ" dirty="0" err="1" smtClean="0"/>
              <a:t>endian</a:t>
            </a:r>
            <a:r>
              <a:rPr lang="cs-CZ" baseline="0" dirty="0" smtClean="0"/>
              <a:t> = nejvýznamnější byt se přenáší poslední.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187B3D-4987-4DE9-A86B-0DEAAF7E3E0F}" type="slidenum">
              <a:rPr lang="cs-CZ" smtClean="0"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436421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NRZ L – 0=</a:t>
            </a:r>
            <a:r>
              <a:rPr lang="cs-CZ" dirty="0" err="1" smtClean="0"/>
              <a:t>High</a:t>
            </a:r>
            <a:r>
              <a:rPr lang="cs-CZ" dirty="0" smtClean="0"/>
              <a:t>, 1=</a:t>
            </a:r>
            <a:r>
              <a:rPr lang="cs-CZ" dirty="0" err="1" smtClean="0"/>
              <a:t>Low</a:t>
            </a:r>
            <a:endParaRPr lang="cs-CZ" dirty="0" smtClean="0"/>
          </a:p>
          <a:p>
            <a:r>
              <a:rPr lang="cs-CZ" dirty="0" smtClean="0"/>
              <a:t>NRZ</a:t>
            </a:r>
            <a:r>
              <a:rPr lang="cs-CZ" baseline="0" dirty="0" smtClean="0"/>
              <a:t> I – 0=zachovává stav, 1= invertuje (mění) stav</a:t>
            </a:r>
          </a:p>
          <a:p>
            <a:r>
              <a:rPr lang="cs-CZ" baseline="0" dirty="0" smtClean="0"/>
              <a:t>Manchester se používá v </a:t>
            </a:r>
            <a:r>
              <a:rPr lang="cs-CZ" baseline="0" dirty="0" err="1" smtClean="0"/>
              <a:t>ethernetu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187B3D-4987-4DE9-A86B-0DEAAF7E3E0F}" type="slidenum">
              <a:rPr lang="cs-CZ" smtClean="0"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709565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SS – například DSSS, FHSS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187B3D-4987-4DE9-A86B-0DEAAF7E3E0F}" type="slidenum">
              <a:rPr lang="cs-CZ" smtClean="0"/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620112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Zkreslení</a:t>
            </a:r>
            <a:r>
              <a:rPr lang="cs-CZ" baseline="0" dirty="0" smtClean="0"/>
              <a:t> řešíme požadavky na vlastnosti médii a </a:t>
            </a:r>
            <a:r>
              <a:rPr lang="cs-CZ" baseline="0" dirty="0" err="1" smtClean="0"/>
              <a:t>repeatry</a:t>
            </a:r>
            <a:endParaRPr lang="cs-CZ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baseline="0" dirty="0" smtClean="0"/>
              <a:t>Útlum řešíme stanovením maximální přípustné délky – pro </a:t>
            </a:r>
            <a:r>
              <a:rPr lang="cs-CZ" baseline="0" dirty="0" err="1" smtClean="0"/>
              <a:t>twistedpair</a:t>
            </a:r>
            <a:r>
              <a:rPr lang="cs-CZ" baseline="0" dirty="0" smtClean="0"/>
              <a:t> je to 100 metrů.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mtClean="0"/>
              <a:t>Zarušení</a:t>
            </a:r>
            <a:r>
              <a:rPr lang="cs-CZ" dirty="0" smtClean="0"/>
              <a:t> řešíme modulací,</a:t>
            </a:r>
            <a:r>
              <a:rPr lang="cs-CZ" baseline="0" dirty="0" smtClean="0"/>
              <a:t> kódováním, popř. SS technikami</a:t>
            </a: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187B3D-4987-4DE9-A86B-0DEAAF7E3E0F}" type="slidenum">
              <a:rPr lang="cs-CZ" smtClean="0"/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532695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5/16/2015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tický obrázek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cs-CZ" smtClean="0"/>
              <a:t>Upravte styly předlohy textu.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loup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5/16/2015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loupce s obrázk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5/16/2015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5/16/2015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5/16/2015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5/16/2015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5/16/2015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5/16/2015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5/16/2015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5/16/2015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154955" y="1447799"/>
            <a:ext cx="8825658" cy="3329581"/>
          </a:xfrm>
        </p:spPr>
        <p:txBody>
          <a:bodyPr/>
          <a:lstStyle/>
          <a:p>
            <a:r>
              <a:rPr lang="cs-CZ"/>
              <a:t>Počítačové sítě</a:t>
            </a:r>
            <a:br>
              <a:rPr lang="cs-CZ"/>
            </a:br>
            <a:r>
              <a:rPr lang="cs-CZ" sz="4800"/>
              <a:t>HARDWARE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/>
              <a:t>Ing. Jiří Bilík</a:t>
            </a:r>
          </a:p>
        </p:txBody>
      </p:sp>
    </p:spTree>
    <p:extLst>
      <p:ext uri="{BB962C8B-B14F-4D97-AF65-F5344CB8AC3E}">
        <p14:creationId xmlns:p14="http://schemas.microsoft.com/office/powerpoint/2010/main" val="410026975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Rychlost přenosu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/>
              <a:t>Rychlost šíření elektromagnetického záření </a:t>
            </a:r>
            <a:r>
              <a:rPr lang="cs-CZ">
                <a:sym typeface="Wingdings" pitchFamily="2" charset="2"/>
              </a:rPr>
              <a:t> prodleva</a:t>
            </a:r>
          </a:p>
          <a:p>
            <a:r>
              <a:rPr lang="cs-CZ">
                <a:sym typeface="Wingdings" pitchFamily="2" charset="2"/>
              </a:rPr>
              <a:t>Frekvence  přenosová rychlost</a:t>
            </a:r>
          </a:p>
          <a:p>
            <a:r>
              <a:rPr lang="cs-CZ">
                <a:sym typeface="Wingdings" pitchFamily="2" charset="2"/>
              </a:rPr>
              <a:t>Šířka přenosového pásma  rozsah vysílacích frekvencí</a:t>
            </a:r>
          </a:p>
          <a:p>
            <a:r>
              <a:rPr lang="cs-CZ">
                <a:sym typeface="Wingdings" pitchFamily="2" charset="2"/>
              </a:rPr>
              <a:t>Přenosová rychlost b/s</a:t>
            </a:r>
          </a:p>
          <a:p>
            <a:r>
              <a:rPr lang="cs-CZ">
                <a:sym typeface="Wingdings" pitchFamily="2" charset="2"/>
              </a:rPr>
              <a:t>Modulace – projekce dat do analogového signálu.</a:t>
            </a:r>
          </a:p>
          <a:p>
            <a:r>
              <a:rPr lang="cs-CZ">
                <a:sym typeface="Wingdings" pitchFamily="2" charset="2"/>
              </a:rPr>
              <a:t>Kódování – projekce dat do digitálního signálu.</a:t>
            </a:r>
          </a:p>
          <a:p>
            <a:endParaRPr lang="cs-CZ">
              <a:sym typeface="Wingdings" pitchFamily="2" charset="2"/>
            </a:endParaRPr>
          </a:p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4046319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Grp="1" noChangeArrowheads="1"/>
          </p:cNvSpPr>
          <p:nvPr>
            <p:ph idx="1"/>
          </p:nvPr>
        </p:nvSpPr>
        <p:spPr>
          <a:xfrm>
            <a:off x="1320800" y="1524000"/>
            <a:ext cx="7924800" cy="4572000"/>
          </a:xfrm>
        </p:spPr>
        <p:txBody>
          <a:bodyPr/>
          <a:lstStyle/>
          <a:p>
            <a:pPr eaLnBrk="1" hangingPunct="1"/>
            <a:endParaRPr lang="en-US" altLang="cs-CZ" smtClean="0"/>
          </a:p>
        </p:txBody>
      </p:sp>
      <p:sp>
        <p:nvSpPr>
          <p:cNvPr id="19484" name="Zástupný symbol pro zápatí 2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/>
              <a:t>Počítačové sítě - Základní pojmy </a:t>
            </a:r>
          </a:p>
        </p:txBody>
      </p:sp>
      <p:sp>
        <p:nvSpPr>
          <p:cNvPr id="19458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67FA85C1-4D92-4F6D-940C-40D9BBFCD190}" type="slidenum">
              <a:rPr lang="cs-CZ" altLang="en-US" sz="1200">
                <a:solidFill>
                  <a:srgbClr val="898989"/>
                </a:solidFill>
              </a:rPr>
              <a:pPr eaLnBrk="1" hangingPunct="1"/>
              <a:t>11</a:t>
            </a:fld>
            <a:endParaRPr lang="cs-CZ" altLang="en-US" sz="1200">
              <a:solidFill>
                <a:srgbClr val="898989"/>
              </a:solidFill>
            </a:endParaRPr>
          </a:p>
        </p:txBody>
      </p:sp>
      <p:pic>
        <p:nvPicPr>
          <p:cNvPr id="31749" name="Picture 4" descr="frqchar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291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50" name="Line 5"/>
          <p:cNvSpPr>
            <a:spLocks noChangeShapeType="1"/>
          </p:cNvSpPr>
          <p:nvPr/>
        </p:nvSpPr>
        <p:spPr bwMode="auto">
          <a:xfrm>
            <a:off x="6367463" y="0"/>
            <a:ext cx="0" cy="64008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 type="arrow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51" name="Line 6"/>
          <p:cNvSpPr>
            <a:spLocks noChangeShapeType="1"/>
          </p:cNvSpPr>
          <p:nvPr/>
        </p:nvSpPr>
        <p:spPr bwMode="auto">
          <a:xfrm>
            <a:off x="1854200" y="3810000"/>
            <a:ext cx="1981200" cy="0"/>
          </a:xfrm>
          <a:prstGeom prst="line">
            <a:avLst/>
          </a:prstGeom>
          <a:noFill/>
          <a:ln w="57150">
            <a:solidFill>
              <a:srgbClr val="003366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52" name="Line 8"/>
          <p:cNvSpPr>
            <a:spLocks noChangeShapeType="1"/>
          </p:cNvSpPr>
          <p:nvPr/>
        </p:nvSpPr>
        <p:spPr bwMode="auto">
          <a:xfrm>
            <a:off x="2046288" y="3500438"/>
            <a:ext cx="1981200" cy="0"/>
          </a:xfrm>
          <a:prstGeom prst="line">
            <a:avLst/>
          </a:prstGeom>
          <a:noFill/>
          <a:ln w="57150">
            <a:solidFill>
              <a:srgbClr val="003366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53" name="Rectangle 9"/>
          <p:cNvSpPr>
            <a:spLocks noChangeArrowheads="1"/>
          </p:cNvSpPr>
          <p:nvPr/>
        </p:nvSpPr>
        <p:spPr bwMode="auto">
          <a:xfrm>
            <a:off x="5283200" y="0"/>
            <a:ext cx="381000" cy="6096000"/>
          </a:xfrm>
          <a:prstGeom prst="rect">
            <a:avLst/>
          </a:prstGeom>
          <a:solidFill>
            <a:srgbClr val="CC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cs-CZ" sz="2400">
              <a:latin typeface="Times New Roman" panose="02020603050405020304" pitchFamily="18" charset="0"/>
            </a:endParaRPr>
          </a:p>
        </p:txBody>
      </p:sp>
      <p:sp>
        <p:nvSpPr>
          <p:cNvPr id="31754" name="Rectangle 10"/>
          <p:cNvSpPr>
            <a:spLocks noChangeArrowheads="1"/>
          </p:cNvSpPr>
          <p:nvPr/>
        </p:nvSpPr>
        <p:spPr bwMode="auto">
          <a:xfrm>
            <a:off x="4046582" y="0"/>
            <a:ext cx="533400" cy="6096000"/>
          </a:xfrm>
          <a:prstGeom prst="rect">
            <a:avLst/>
          </a:prstGeom>
          <a:solidFill>
            <a:srgbClr val="CCEC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cs-CZ" sz="2400">
              <a:latin typeface="Times New Roman" panose="02020603050405020304" pitchFamily="18" charset="0"/>
            </a:endParaRPr>
          </a:p>
        </p:txBody>
      </p:sp>
      <p:sp>
        <p:nvSpPr>
          <p:cNvPr id="31755" name="Line 11"/>
          <p:cNvSpPr>
            <a:spLocks noChangeShapeType="1"/>
          </p:cNvSpPr>
          <p:nvPr/>
        </p:nvSpPr>
        <p:spPr bwMode="auto">
          <a:xfrm flipH="1">
            <a:off x="2406650" y="4267200"/>
            <a:ext cx="971550" cy="2041525"/>
          </a:xfrm>
          <a:prstGeom prst="line">
            <a:avLst/>
          </a:prstGeom>
          <a:noFill/>
          <a:ln w="28575">
            <a:solidFill>
              <a:srgbClr val="008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56" name="Line 12"/>
          <p:cNvSpPr>
            <a:spLocks noChangeShapeType="1"/>
          </p:cNvSpPr>
          <p:nvPr/>
        </p:nvSpPr>
        <p:spPr bwMode="auto">
          <a:xfrm flipH="1">
            <a:off x="3127375" y="4292600"/>
            <a:ext cx="503238" cy="2016125"/>
          </a:xfrm>
          <a:prstGeom prst="line">
            <a:avLst/>
          </a:prstGeom>
          <a:noFill/>
          <a:ln w="38100">
            <a:solidFill>
              <a:srgbClr val="008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57" name="Line 13"/>
          <p:cNvSpPr>
            <a:spLocks noChangeShapeType="1"/>
          </p:cNvSpPr>
          <p:nvPr/>
        </p:nvSpPr>
        <p:spPr bwMode="auto">
          <a:xfrm flipH="1">
            <a:off x="3630613" y="4267200"/>
            <a:ext cx="433387" cy="2041525"/>
          </a:xfrm>
          <a:prstGeom prst="line">
            <a:avLst/>
          </a:prstGeom>
          <a:noFill/>
          <a:ln w="38100">
            <a:solidFill>
              <a:srgbClr val="008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58" name="Line 14"/>
          <p:cNvSpPr>
            <a:spLocks noChangeShapeType="1"/>
          </p:cNvSpPr>
          <p:nvPr/>
        </p:nvSpPr>
        <p:spPr bwMode="auto">
          <a:xfrm flipH="1">
            <a:off x="4279900" y="4292600"/>
            <a:ext cx="142875" cy="2016125"/>
          </a:xfrm>
          <a:prstGeom prst="line">
            <a:avLst/>
          </a:prstGeom>
          <a:noFill/>
          <a:ln w="28575">
            <a:solidFill>
              <a:srgbClr val="008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59" name="Line 15"/>
          <p:cNvSpPr>
            <a:spLocks noChangeShapeType="1"/>
          </p:cNvSpPr>
          <p:nvPr/>
        </p:nvSpPr>
        <p:spPr bwMode="auto">
          <a:xfrm flipH="1">
            <a:off x="4783138" y="4221163"/>
            <a:ext cx="360362" cy="2016125"/>
          </a:xfrm>
          <a:prstGeom prst="line">
            <a:avLst/>
          </a:prstGeom>
          <a:noFill/>
          <a:ln w="38100">
            <a:solidFill>
              <a:srgbClr val="008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60" name="Line 7"/>
          <p:cNvSpPr>
            <a:spLocks noChangeShapeType="1"/>
          </p:cNvSpPr>
          <p:nvPr/>
        </p:nvSpPr>
        <p:spPr bwMode="auto">
          <a:xfrm>
            <a:off x="5511800" y="3581400"/>
            <a:ext cx="457200" cy="0"/>
          </a:xfrm>
          <a:prstGeom prst="line">
            <a:avLst/>
          </a:prstGeom>
          <a:noFill/>
          <a:ln w="38100">
            <a:solidFill>
              <a:srgbClr val="003366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61" name="Text Box 16"/>
          <p:cNvSpPr txBox="1">
            <a:spLocks noChangeArrowheads="1"/>
          </p:cNvSpPr>
          <p:nvPr/>
        </p:nvSpPr>
        <p:spPr bwMode="auto">
          <a:xfrm>
            <a:off x="2603500" y="3186113"/>
            <a:ext cx="15589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1600" b="1">
                <a:solidFill>
                  <a:srgbClr val="003366"/>
                </a:solidFill>
                <a:latin typeface="Times New Roman" panose="02020603050405020304" pitchFamily="18" charset="0"/>
              </a:rPr>
              <a:t>Koaxiální kabel</a:t>
            </a:r>
            <a:endParaRPr lang="en-US" altLang="cs-CZ" sz="1600" b="1">
              <a:solidFill>
                <a:srgbClr val="003366"/>
              </a:solidFill>
              <a:latin typeface="Times New Roman" panose="02020603050405020304" pitchFamily="18" charset="0"/>
            </a:endParaRPr>
          </a:p>
        </p:txBody>
      </p:sp>
      <p:sp>
        <p:nvSpPr>
          <p:cNvPr id="31762" name="Text Box 17"/>
          <p:cNvSpPr txBox="1">
            <a:spLocks noChangeArrowheads="1"/>
          </p:cNvSpPr>
          <p:nvPr/>
        </p:nvSpPr>
        <p:spPr bwMode="auto">
          <a:xfrm>
            <a:off x="2335213" y="3500438"/>
            <a:ext cx="18954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1600" b="1">
                <a:solidFill>
                  <a:srgbClr val="003366"/>
                </a:solidFill>
                <a:latin typeface="Times New Roman" panose="02020603050405020304" pitchFamily="18" charset="0"/>
              </a:rPr>
              <a:t>Kroucený dvoudrát</a:t>
            </a:r>
            <a:endParaRPr lang="en-US" altLang="cs-CZ" sz="1600" b="1">
              <a:solidFill>
                <a:srgbClr val="003366"/>
              </a:solidFill>
              <a:latin typeface="Times New Roman" panose="02020603050405020304" pitchFamily="18" charset="0"/>
            </a:endParaRPr>
          </a:p>
        </p:txBody>
      </p:sp>
      <p:sp>
        <p:nvSpPr>
          <p:cNvPr id="31763" name="Text Box 18"/>
          <p:cNvSpPr txBox="1">
            <a:spLocks noChangeArrowheads="1"/>
          </p:cNvSpPr>
          <p:nvPr/>
        </p:nvSpPr>
        <p:spPr bwMode="auto">
          <a:xfrm>
            <a:off x="4999038" y="3213100"/>
            <a:ext cx="14001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1600" b="1">
                <a:solidFill>
                  <a:srgbClr val="003366"/>
                </a:solidFill>
                <a:latin typeface="Times New Roman" panose="02020603050405020304" pitchFamily="18" charset="0"/>
              </a:rPr>
              <a:t>Optický vodič</a:t>
            </a:r>
            <a:endParaRPr lang="en-US" altLang="cs-CZ" sz="1600" b="1">
              <a:solidFill>
                <a:srgbClr val="003366"/>
              </a:solidFill>
              <a:latin typeface="Times New Roman" panose="02020603050405020304" pitchFamily="18" charset="0"/>
            </a:endParaRPr>
          </a:p>
        </p:txBody>
      </p:sp>
      <p:sp>
        <p:nvSpPr>
          <p:cNvPr id="31764" name="Line 19"/>
          <p:cNvSpPr>
            <a:spLocks noChangeShapeType="1"/>
          </p:cNvSpPr>
          <p:nvPr/>
        </p:nvSpPr>
        <p:spPr bwMode="auto">
          <a:xfrm>
            <a:off x="4422775" y="6021388"/>
            <a:ext cx="2808288" cy="5032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65" name="Line 20"/>
          <p:cNvSpPr>
            <a:spLocks noChangeShapeType="1"/>
          </p:cNvSpPr>
          <p:nvPr/>
        </p:nvSpPr>
        <p:spPr bwMode="auto">
          <a:xfrm>
            <a:off x="5503863" y="5876925"/>
            <a:ext cx="2592387" cy="6477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66" name="Rectangle 22"/>
          <p:cNvSpPr>
            <a:spLocks noChangeArrowheads="1"/>
          </p:cNvSpPr>
          <p:nvPr/>
        </p:nvSpPr>
        <p:spPr bwMode="auto">
          <a:xfrm>
            <a:off x="2911475" y="6473825"/>
            <a:ext cx="10477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1800" b="1">
                <a:solidFill>
                  <a:srgbClr val="000000"/>
                </a:solidFill>
                <a:latin typeface="Times New Roman" panose="02020603050405020304" pitchFamily="18" charset="0"/>
              </a:rPr>
              <a:t>Ethernet</a:t>
            </a:r>
            <a:endParaRPr lang="en-US" altLang="cs-CZ" sz="1800" b="1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1767" name="Text Box 23"/>
          <p:cNvSpPr txBox="1">
            <a:spLocks noChangeArrowheads="1"/>
          </p:cNvSpPr>
          <p:nvPr/>
        </p:nvSpPr>
        <p:spPr bwMode="auto">
          <a:xfrm>
            <a:off x="1903413" y="6237288"/>
            <a:ext cx="3473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1800" b="1">
                <a:solidFill>
                  <a:srgbClr val="000000"/>
                </a:solidFill>
                <a:latin typeface="Times New Roman" panose="02020603050405020304" pitchFamily="18" charset="0"/>
              </a:rPr>
              <a:t>10 Mb   100 Mb 1Gb   10Gb 1Tb  </a:t>
            </a:r>
            <a:endParaRPr lang="en-US" altLang="cs-CZ" sz="1800" b="1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1768" name="Text Box 24"/>
          <p:cNvSpPr txBox="1">
            <a:spLocks noChangeArrowheads="1"/>
          </p:cNvSpPr>
          <p:nvPr/>
        </p:nvSpPr>
        <p:spPr bwMode="auto">
          <a:xfrm>
            <a:off x="6640513" y="6461125"/>
            <a:ext cx="329088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2000">
                <a:solidFill>
                  <a:srgbClr val="000000"/>
                </a:solidFill>
                <a:latin typeface="Times New Roman" panose="02020603050405020304" pitchFamily="18" charset="0"/>
              </a:rPr>
              <a:t>Pásma pro bezdrátové přenosy</a:t>
            </a:r>
            <a:endParaRPr lang="en-US" altLang="cs-CZ" sz="20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1769" name="Line 25"/>
          <p:cNvSpPr>
            <a:spLocks noChangeShapeType="1"/>
          </p:cNvSpPr>
          <p:nvPr/>
        </p:nvSpPr>
        <p:spPr bwMode="auto">
          <a:xfrm>
            <a:off x="4064000" y="0"/>
            <a:ext cx="0" cy="6308725"/>
          </a:xfrm>
          <a:prstGeom prst="line">
            <a:avLst/>
          </a:prstGeom>
          <a:noFill/>
          <a:ln w="9525">
            <a:solidFill>
              <a:srgbClr val="0000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70" name="Line 26"/>
          <p:cNvSpPr>
            <a:spLocks noChangeShapeType="1"/>
          </p:cNvSpPr>
          <p:nvPr/>
        </p:nvSpPr>
        <p:spPr bwMode="auto">
          <a:xfrm>
            <a:off x="4567238" y="0"/>
            <a:ext cx="0" cy="6308725"/>
          </a:xfrm>
          <a:prstGeom prst="line">
            <a:avLst/>
          </a:prstGeom>
          <a:noFill/>
          <a:ln w="9525">
            <a:solidFill>
              <a:srgbClr val="0000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71" name="Line 27"/>
          <p:cNvSpPr>
            <a:spLocks noChangeShapeType="1"/>
          </p:cNvSpPr>
          <p:nvPr/>
        </p:nvSpPr>
        <p:spPr bwMode="auto">
          <a:xfrm>
            <a:off x="5287963" y="0"/>
            <a:ext cx="0" cy="6308725"/>
          </a:xfrm>
          <a:prstGeom prst="line">
            <a:avLst/>
          </a:prstGeom>
          <a:noFill/>
          <a:ln w="9525">
            <a:solidFill>
              <a:srgbClr val="0000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72" name="Line 28"/>
          <p:cNvSpPr>
            <a:spLocks noChangeShapeType="1"/>
          </p:cNvSpPr>
          <p:nvPr/>
        </p:nvSpPr>
        <p:spPr bwMode="auto">
          <a:xfrm>
            <a:off x="5646738" y="0"/>
            <a:ext cx="0" cy="6308725"/>
          </a:xfrm>
          <a:prstGeom prst="line">
            <a:avLst/>
          </a:prstGeom>
          <a:noFill/>
          <a:ln w="9525">
            <a:solidFill>
              <a:srgbClr val="0000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0669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Signál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Analogový × digitální</a:t>
            </a:r>
          </a:p>
          <a:p>
            <a:r>
              <a:rPr lang="cs-CZ" dirty="0"/>
              <a:t>Jednofázové × </a:t>
            </a:r>
            <a:r>
              <a:rPr lang="cs-CZ" dirty="0" err="1"/>
              <a:t>bi</a:t>
            </a:r>
            <a:r>
              <a:rPr lang="cs-CZ" dirty="0"/>
              <a:t>-fázové</a:t>
            </a:r>
          </a:p>
          <a:p>
            <a:r>
              <a:rPr lang="cs-CZ" dirty="0"/>
              <a:t>Proč modulace/kódování?</a:t>
            </a:r>
          </a:p>
          <a:p>
            <a:pPr lvl="1"/>
            <a:r>
              <a:rPr lang="cs-CZ" dirty="0" smtClean="0"/>
              <a:t>Účinnost (využitelnost)</a:t>
            </a:r>
            <a:endParaRPr lang="cs-CZ" dirty="0"/>
          </a:p>
          <a:p>
            <a:pPr lvl="1"/>
            <a:r>
              <a:rPr lang="cs-CZ" dirty="0" smtClean="0"/>
              <a:t>Odolnost – proti chybám i útočníkům</a:t>
            </a:r>
            <a:endParaRPr lang="cs-CZ" dirty="0"/>
          </a:p>
          <a:p>
            <a:pPr lvl="1"/>
            <a:r>
              <a:rPr lang="cs-CZ" dirty="0"/>
              <a:t>Správnost (chybová detekce)</a:t>
            </a:r>
          </a:p>
          <a:p>
            <a:pPr lvl="1"/>
            <a:r>
              <a:rPr lang="cs-CZ" dirty="0"/>
              <a:t>Synchronizace (proveditelnost)</a:t>
            </a:r>
          </a:p>
          <a:p>
            <a:r>
              <a:rPr lang="cs-CZ" dirty="0"/>
              <a:t>Přenos po 8 bitech</a:t>
            </a:r>
          </a:p>
          <a:p>
            <a:r>
              <a:rPr lang="cs-CZ" dirty="0"/>
              <a:t>Big/</a:t>
            </a:r>
            <a:r>
              <a:rPr lang="cs-CZ" dirty="0" err="1"/>
              <a:t>little</a:t>
            </a:r>
            <a:r>
              <a:rPr lang="cs-CZ" dirty="0"/>
              <a:t> </a:t>
            </a:r>
            <a:r>
              <a:rPr lang="cs-CZ" dirty="0" err="1"/>
              <a:t>endian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14122326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Kódování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altLang="cs-CZ" dirty="0" err="1" smtClean="0"/>
              <a:t>Ethernet</a:t>
            </a:r>
            <a:r>
              <a:rPr lang="cs-CZ" altLang="cs-CZ" dirty="0" smtClean="0"/>
              <a:t> používá kódování Manchester</a:t>
            </a:r>
          </a:p>
          <a:p>
            <a:r>
              <a:rPr lang="cs-CZ" dirty="0" smtClean="0"/>
              <a:t>NRZ L</a:t>
            </a:r>
          </a:p>
          <a:p>
            <a:r>
              <a:rPr lang="cs-CZ" dirty="0" smtClean="0"/>
              <a:t>NRZ I</a:t>
            </a:r>
            <a:endParaRPr lang="cs-CZ" dirty="0"/>
          </a:p>
        </p:txBody>
      </p:sp>
      <p:pic>
        <p:nvPicPr>
          <p:cNvPr id="4" name="Picture 4" descr="D:\cd_chpt_03\LN2E032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8218"/>
          <a:stretch>
            <a:fillRect/>
          </a:stretch>
        </p:blipFill>
        <p:spPr>
          <a:xfrm>
            <a:off x="4717441" y="2695574"/>
            <a:ext cx="6996112" cy="36417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939326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Modulace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Víceúrovňové </a:t>
            </a:r>
            <a:r>
              <a:rPr lang="cs-CZ" dirty="0"/>
              <a:t>techniky</a:t>
            </a:r>
          </a:p>
          <a:p>
            <a:r>
              <a:rPr lang="cs-CZ" dirty="0" err="1" smtClean="0"/>
              <a:t>Spread</a:t>
            </a:r>
            <a:r>
              <a:rPr lang="cs-CZ" dirty="0" smtClean="0"/>
              <a:t> </a:t>
            </a:r>
            <a:r>
              <a:rPr lang="cs-CZ" dirty="0" err="1" smtClean="0"/>
              <a:t>Spectrum</a:t>
            </a:r>
            <a:endParaRPr lang="cs-CZ" dirty="0" smtClean="0"/>
          </a:p>
          <a:p>
            <a:endParaRPr lang="cs-CZ" dirty="0"/>
          </a:p>
        </p:txBody>
      </p:sp>
      <p:pic>
        <p:nvPicPr>
          <p:cNvPr id="4" name="Zástupný symbol pro obsah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94472" y="1546224"/>
            <a:ext cx="6615112" cy="4702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249817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Problémy s přenosem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Zkreslení</a:t>
            </a:r>
          </a:p>
          <a:p>
            <a:r>
              <a:rPr lang="cs-CZ" dirty="0"/>
              <a:t>Útlum</a:t>
            </a:r>
          </a:p>
          <a:p>
            <a:r>
              <a:rPr lang="cs-CZ" dirty="0"/>
              <a:t>Zpoždění</a:t>
            </a:r>
          </a:p>
          <a:p>
            <a:r>
              <a:rPr lang="cs-CZ" dirty="0" err="1"/>
              <a:t>Zarušení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709990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Děkuji za pozornost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mtClean="0"/>
              <a:t>Prostor na diskuzi.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4346234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Přenos dat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Informace – Data – Signál</a:t>
            </a:r>
          </a:p>
          <a:p>
            <a:r>
              <a:rPr lang="cs-CZ" dirty="0"/>
              <a:t>DATA:</a:t>
            </a:r>
          </a:p>
          <a:p>
            <a:pPr lvl="1"/>
            <a:r>
              <a:rPr lang="cs-CZ" dirty="0"/>
              <a:t>Kódování</a:t>
            </a:r>
          </a:p>
          <a:p>
            <a:r>
              <a:rPr lang="cs-CZ" dirty="0"/>
              <a:t>SIGNÁL:</a:t>
            </a:r>
          </a:p>
          <a:p>
            <a:pPr lvl="1"/>
            <a:r>
              <a:rPr lang="cs-CZ" dirty="0"/>
              <a:t>Modulace</a:t>
            </a:r>
          </a:p>
        </p:txBody>
      </p:sp>
    </p:spTree>
    <p:extLst>
      <p:ext uri="{BB962C8B-B14F-4D97-AF65-F5344CB8AC3E}">
        <p14:creationId xmlns:p14="http://schemas.microsoft.com/office/powerpoint/2010/main" val="81182543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Přenosová síť – pojmy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Komunikační (přenosová) síť</a:t>
            </a:r>
          </a:p>
          <a:p>
            <a:r>
              <a:rPr lang="cs-CZ" dirty="0"/>
              <a:t>Počítačová síť – Zařízení, přenosová media a služby</a:t>
            </a:r>
          </a:p>
          <a:p>
            <a:r>
              <a:rPr lang="cs-CZ" dirty="0"/>
              <a:t>Komunikační kanál – </a:t>
            </a:r>
            <a:r>
              <a:rPr lang="cs-CZ" dirty="0" err="1"/>
              <a:t>vysíač</a:t>
            </a:r>
            <a:r>
              <a:rPr lang="cs-CZ" dirty="0"/>
              <a:t> + přenosové médium + přijímač</a:t>
            </a:r>
          </a:p>
          <a:p>
            <a:r>
              <a:rPr lang="cs-CZ" dirty="0"/>
              <a:t>Spoj – řízený komunikační kanál</a:t>
            </a:r>
          </a:p>
          <a:p>
            <a:r>
              <a:rPr lang="cs-CZ" dirty="0"/>
              <a:t>Počítačová síť – graf</a:t>
            </a:r>
          </a:p>
          <a:p>
            <a:r>
              <a:rPr lang="cs-CZ" dirty="0"/>
              <a:t>NIC – network interface </a:t>
            </a:r>
            <a:r>
              <a:rPr lang="cs-CZ" dirty="0" err="1"/>
              <a:t>card</a:t>
            </a:r>
            <a:endParaRPr lang="cs-CZ" dirty="0"/>
          </a:p>
          <a:p>
            <a:r>
              <a:rPr lang="cs-CZ" dirty="0"/>
              <a:t>Port</a:t>
            </a:r>
          </a:p>
          <a:p>
            <a:r>
              <a:rPr lang="cs-CZ" dirty="0"/>
              <a:t>Rozhraní – port + </a:t>
            </a:r>
            <a:r>
              <a:rPr lang="cs-CZ" dirty="0" smtClean="0"/>
              <a:t>standart</a:t>
            </a:r>
          </a:p>
          <a:p>
            <a:r>
              <a:rPr lang="cs-CZ" dirty="0" smtClean="0"/>
              <a:t>Konvergence služeb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065686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Počítačová síť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/>
              <a:t>Hardware – fyzické součásti</a:t>
            </a:r>
          </a:p>
          <a:p>
            <a:pPr lvl="1"/>
            <a:r>
              <a:rPr lang="cs-CZ"/>
              <a:t>Koncová zařízení</a:t>
            </a:r>
          </a:p>
          <a:p>
            <a:pPr lvl="1"/>
            <a:r>
              <a:rPr lang="cs-CZ"/>
              <a:t>Přenosová media</a:t>
            </a:r>
          </a:p>
          <a:p>
            <a:pPr lvl="1"/>
            <a:r>
              <a:rPr lang="cs-CZ"/>
              <a:t>Síťová zařízení (fyzický port)</a:t>
            </a:r>
          </a:p>
          <a:p>
            <a:r>
              <a:rPr lang="cs-CZ"/>
              <a:t>Software – logické součásti</a:t>
            </a:r>
          </a:p>
          <a:p>
            <a:pPr lvl="1"/>
            <a:r>
              <a:rPr lang="cs-CZ"/>
              <a:t>Aplikace běžící na síťových a koncových zařízeních (logický port)</a:t>
            </a:r>
          </a:p>
        </p:txBody>
      </p:sp>
    </p:spTree>
    <p:extLst>
      <p:ext uri="{BB962C8B-B14F-4D97-AF65-F5344CB8AC3E}">
        <p14:creationId xmlns:p14="http://schemas.microsoft.com/office/powerpoint/2010/main" val="423255636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Přenosová média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26038" y="2065797"/>
            <a:ext cx="8946541" cy="4195481"/>
          </a:xfrm>
        </p:spPr>
        <p:txBody>
          <a:bodyPr/>
          <a:lstStyle/>
          <a:p>
            <a:r>
              <a:rPr lang="cs-CZ" dirty="0">
                <a:solidFill>
                  <a:srgbClr val="FF0000"/>
                </a:solidFill>
              </a:rPr>
              <a:t>Pojďme na to prakticky ;)</a:t>
            </a:r>
          </a:p>
          <a:p>
            <a:r>
              <a:rPr lang="cs-CZ" dirty="0" err="1"/>
              <a:t>Twisted</a:t>
            </a:r>
            <a:r>
              <a:rPr lang="cs-CZ" dirty="0"/>
              <a:t> pair – UTP</a:t>
            </a:r>
          </a:p>
          <a:p>
            <a:r>
              <a:rPr lang="cs-CZ" dirty="0"/>
              <a:t>Koaxiální kabel</a:t>
            </a:r>
          </a:p>
          <a:p>
            <a:r>
              <a:rPr lang="cs-CZ" dirty="0"/>
              <a:t>Optické vlákno</a:t>
            </a:r>
          </a:p>
          <a:p>
            <a:r>
              <a:rPr lang="cs-CZ" dirty="0"/>
              <a:t>Vzduch</a:t>
            </a:r>
          </a:p>
        </p:txBody>
      </p:sp>
    </p:spTree>
    <p:extLst>
      <p:ext uri="{BB962C8B-B14F-4D97-AF65-F5344CB8AC3E}">
        <p14:creationId xmlns:p14="http://schemas.microsoft.com/office/powerpoint/2010/main" val="7672258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Topologie – graf počítačové sítě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/>
              <a:t>Spojitá síť – existuje cesta mezi libovolnými dvěmi body</a:t>
            </a:r>
          </a:p>
          <a:p>
            <a:r>
              <a:rPr lang="cs-CZ"/>
              <a:t>Uzel = zařízení</a:t>
            </a:r>
          </a:p>
          <a:p>
            <a:r>
              <a:rPr lang="cs-CZ"/>
              <a:t>Hrana = propojení médiem</a:t>
            </a:r>
          </a:p>
          <a:p>
            <a:endParaRPr lang="cs-CZ"/>
          </a:p>
          <a:p>
            <a:r>
              <a:rPr lang="cs-CZ"/>
              <a:t>Nečastěji:</a:t>
            </a:r>
          </a:p>
          <a:p>
            <a:pPr lvl="1"/>
            <a:r>
              <a:rPr lang="cs-CZ"/>
              <a:t>Sběrnice</a:t>
            </a:r>
          </a:p>
          <a:p>
            <a:pPr lvl="1"/>
            <a:r>
              <a:rPr lang="cs-CZ"/>
              <a:t>Kruh</a:t>
            </a:r>
          </a:p>
          <a:p>
            <a:pPr lvl="1"/>
            <a:r>
              <a:rPr lang="cs-CZ"/>
              <a:t>Strom</a:t>
            </a:r>
          </a:p>
        </p:txBody>
      </p:sp>
    </p:spTree>
    <p:extLst>
      <p:ext uri="{BB962C8B-B14F-4D97-AF65-F5344CB8AC3E}">
        <p14:creationId xmlns:p14="http://schemas.microsoft.com/office/powerpoint/2010/main" val="92555721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Dělení počítačových sítí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/>
              <a:t>Geografické pokrytí</a:t>
            </a:r>
          </a:p>
          <a:p>
            <a:r>
              <a:rPr lang="cs-CZ" dirty="0"/>
              <a:t>Přenosová </a:t>
            </a:r>
            <a:r>
              <a:rPr lang="cs-CZ" dirty="0" smtClean="0"/>
              <a:t>technologie</a:t>
            </a:r>
            <a:endParaRPr lang="cs-CZ" dirty="0"/>
          </a:p>
          <a:p>
            <a:r>
              <a:rPr lang="cs-CZ" dirty="0"/>
              <a:t>Topologické uspořádání</a:t>
            </a:r>
          </a:p>
          <a:p>
            <a:r>
              <a:rPr lang="cs-CZ" dirty="0"/>
              <a:t>Přenosového média</a:t>
            </a:r>
          </a:p>
          <a:p>
            <a:r>
              <a:rPr lang="cs-CZ" dirty="0"/>
              <a:t>Přenášené informace (data, video, hlas)</a:t>
            </a:r>
          </a:p>
          <a:p>
            <a:r>
              <a:rPr lang="cs-CZ" dirty="0"/>
              <a:t>Síťové architektury (</a:t>
            </a:r>
            <a:r>
              <a:rPr lang="cs-CZ" dirty="0" err="1"/>
              <a:t>NetWare</a:t>
            </a:r>
            <a:r>
              <a:rPr lang="cs-CZ" dirty="0"/>
              <a:t>, TCP/IP, </a:t>
            </a:r>
            <a:r>
              <a:rPr lang="cs-CZ" dirty="0" err="1"/>
              <a:t>AppleTalk</a:t>
            </a:r>
            <a:r>
              <a:rPr lang="cs-CZ" dirty="0"/>
              <a:t>)</a:t>
            </a:r>
          </a:p>
          <a:p>
            <a:r>
              <a:rPr lang="cs-CZ" dirty="0"/>
              <a:t>Rolí zařízení (klient/sever, peer2peer)</a:t>
            </a:r>
          </a:p>
          <a:p>
            <a:endParaRPr lang="cs-CZ" dirty="0"/>
          </a:p>
          <a:p>
            <a:r>
              <a:rPr lang="cs-CZ" dirty="0" smtClean="0"/>
              <a:t>Vlastnictví – privátní × veřejné</a:t>
            </a:r>
            <a:endParaRPr lang="cs-CZ" dirty="0"/>
          </a:p>
          <a:p>
            <a:r>
              <a:rPr lang="cs-CZ" dirty="0"/>
              <a:t>Druhu signálu – A/D</a:t>
            </a:r>
          </a:p>
        </p:txBody>
      </p:sp>
    </p:spTree>
    <p:extLst>
      <p:ext uri="{BB962C8B-B14F-4D97-AF65-F5344CB8AC3E}">
        <p14:creationId xmlns:p14="http://schemas.microsoft.com/office/powerpoint/2010/main" val="37555815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Rozdělení sítí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/>
              <a:t>Páteřní</a:t>
            </a:r>
          </a:p>
          <a:p>
            <a:r>
              <a:rPr lang="cs-CZ"/>
              <a:t>Přístupové – „poslední míle“</a:t>
            </a:r>
          </a:p>
          <a:p>
            <a:r>
              <a:rPr lang="cs-CZ"/>
              <a:t>Lokální – firemní</a:t>
            </a:r>
          </a:p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9309946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Pojmy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Signál</a:t>
            </a:r>
          </a:p>
          <a:p>
            <a:r>
              <a:rPr lang="cs-CZ" dirty="0"/>
              <a:t>Přenosové médium</a:t>
            </a:r>
          </a:p>
          <a:p>
            <a:r>
              <a:rPr lang="cs-CZ" dirty="0"/>
              <a:t>Způsob šíření – </a:t>
            </a:r>
            <a:r>
              <a:rPr lang="cs-CZ" dirty="0" err="1"/>
              <a:t>broad</a:t>
            </a:r>
            <a:r>
              <a:rPr lang="cs-CZ" dirty="0"/>
              <a:t>-, </a:t>
            </a:r>
            <a:r>
              <a:rPr lang="cs-CZ" dirty="0" err="1"/>
              <a:t>uni</a:t>
            </a:r>
            <a:r>
              <a:rPr lang="cs-CZ" dirty="0"/>
              <a:t>-, </a:t>
            </a:r>
            <a:r>
              <a:rPr lang="cs-CZ" dirty="0" err="1"/>
              <a:t>multi</a:t>
            </a:r>
            <a:r>
              <a:rPr lang="cs-CZ" dirty="0"/>
              <a:t>-, </a:t>
            </a:r>
            <a:r>
              <a:rPr lang="cs-CZ" dirty="0" err="1" smtClean="0"/>
              <a:t>any-cast</a:t>
            </a:r>
            <a:endParaRPr lang="cs-CZ" dirty="0"/>
          </a:p>
          <a:p>
            <a:r>
              <a:rPr lang="cs-CZ" dirty="0" smtClean="0"/>
              <a:t>Směr </a:t>
            </a:r>
            <a:r>
              <a:rPr lang="cs-CZ" dirty="0"/>
              <a:t>– simplex , </a:t>
            </a:r>
            <a:r>
              <a:rPr lang="cs-CZ" dirty="0" err="1" smtClean="0"/>
              <a:t>halfdulpex</a:t>
            </a:r>
            <a:r>
              <a:rPr lang="cs-CZ" dirty="0"/>
              <a:t> , </a:t>
            </a:r>
            <a:r>
              <a:rPr lang="cs-CZ" dirty="0" err="1" smtClean="0"/>
              <a:t>fulldulpex</a:t>
            </a:r>
            <a:endParaRPr lang="cs-CZ" dirty="0" smtClean="0"/>
          </a:p>
          <a:p>
            <a:endParaRPr lang="cs-CZ" dirty="0"/>
          </a:p>
          <a:p>
            <a:r>
              <a:rPr lang="cs-CZ" dirty="0" smtClean="0"/>
              <a:t>Multiplex spoje  časový × </a:t>
            </a:r>
            <a:r>
              <a:rPr lang="cs-CZ" dirty="0" err="1" smtClean="0"/>
              <a:t>frakvenční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6288814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</TotalTime>
  <Words>479</Words>
  <Application>Microsoft Office PowerPoint</Application>
  <PresentationFormat>Vlastní</PresentationFormat>
  <Paragraphs>125</Paragraphs>
  <Slides>16</Slides>
  <Notes>8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16</vt:i4>
      </vt:variant>
    </vt:vector>
  </HeadingPairs>
  <TitlesOfParts>
    <vt:vector size="17" baseType="lpstr">
      <vt:lpstr>Ion</vt:lpstr>
      <vt:lpstr>Počítačové sítě HARDWARE</vt:lpstr>
      <vt:lpstr>Přenos dat</vt:lpstr>
      <vt:lpstr>Přenosová síť – pojmy</vt:lpstr>
      <vt:lpstr>Počítačová síť</vt:lpstr>
      <vt:lpstr>Přenosová média</vt:lpstr>
      <vt:lpstr>Topologie – graf počítačové sítě</vt:lpstr>
      <vt:lpstr>Dělení počítačových sítí</vt:lpstr>
      <vt:lpstr>Rozdělení sítí</vt:lpstr>
      <vt:lpstr>Pojmy</vt:lpstr>
      <vt:lpstr>Rychlost přenosu</vt:lpstr>
      <vt:lpstr>Prezentace aplikace PowerPoint</vt:lpstr>
      <vt:lpstr>Signál</vt:lpstr>
      <vt:lpstr>Kódování</vt:lpstr>
      <vt:lpstr>Modulace</vt:lpstr>
      <vt:lpstr>Problémy s přenosem</vt:lpstr>
      <vt:lpstr>Děkuji za pozornost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Počítačové sítě HARDWARE</dc:title>
  <cp:lastModifiedBy>Rákosníček</cp:lastModifiedBy>
  <cp:revision>14</cp:revision>
  <dcterms:modified xsi:type="dcterms:W3CDTF">2015-05-16T21:05:17Z</dcterms:modified>
</cp:coreProperties>
</file>