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8" r:id="rId4"/>
    <p:sldId id="262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0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Aplikační vrstva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Ing. Jiří </a:t>
            </a:r>
            <a:r>
              <a:rPr lang="cs-CZ" dirty="0" err="1" smtClean="0"/>
              <a:t>bilík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18834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DHCP – </a:t>
            </a:r>
            <a:r>
              <a:rPr lang="cs-CZ" dirty="0" err="1" smtClean="0"/>
              <a:t>Dynamic</a:t>
            </a:r>
            <a:r>
              <a:rPr lang="cs-CZ" dirty="0" smtClean="0"/>
              <a:t> host </a:t>
            </a:r>
            <a:r>
              <a:rPr lang="cs-CZ" dirty="0" err="1" smtClean="0"/>
              <a:t>configuration</a:t>
            </a:r>
            <a:r>
              <a:rPr lang="cs-CZ" dirty="0" smtClean="0"/>
              <a:t> </a:t>
            </a:r>
            <a:r>
              <a:rPr lang="cs-CZ" dirty="0" err="1" smtClean="0"/>
              <a:t>protocol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Vysílá </a:t>
            </a:r>
            <a:r>
              <a:rPr lang="cs-CZ" dirty="0" err="1" smtClean="0"/>
              <a:t>broadcast</a:t>
            </a:r>
            <a:r>
              <a:rPr lang="cs-CZ" dirty="0" smtClean="0"/>
              <a:t> žádost na UDP 68</a:t>
            </a:r>
          </a:p>
          <a:p>
            <a:r>
              <a:rPr lang="cs-CZ" dirty="0" smtClean="0"/>
              <a:t>V odpovědi mu přijde nabídka IP adres (1+)</a:t>
            </a:r>
          </a:p>
          <a:p>
            <a:r>
              <a:rPr lang="cs-CZ" dirty="0" smtClean="0"/>
              <a:t>O jednu požádá</a:t>
            </a:r>
          </a:p>
          <a:p>
            <a:r>
              <a:rPr lang="cs-CZ" dirty="0" smtClean="0"/>
              <a:t>Server mu ji potvrdí.</a:t>
            </a:r>
          </a:p>
          <a:p>
            <a:r>
              <a:rPr lang="cs-CZ" dirty="0" smtClean="0"/>
              <a:t>Je možné začít IP adresu a další nastavení používat.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1585527"/>
      </p:ext>
    </p:extLst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LDAP – </a:t>
            </a:r>
            <a:r>
              <a:rPr lang="cs-CZ" dirty="0" err="1"/>
              <a:t>Lightweight</a:t>
            </a:r>
            <a:r>
              <a:rPr lang="cs-CZ" dirty="0"/>
              <a:t> </a:t>
            </a:r>
            <a:r>
              <a:rPr lang="cs-CZ" dirty="0" err="1"/>
              <a:t>Directory</a:t>
            </a:r>
            <a:r>
              <a:rPr lang="cs-CZ" dirty="0"/>
              <a:t> Access </a:t>
            </a:r>
            <a:r>
              <a:rPr lang="cs-CZ" dirty="0" err="1" smtClean="0"/>
              <a:t>Protocol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Adresářová </a:t>
            </a:r>
            <a:r>
              <a:rPr lang="cs-CZ" dirty="0"/>
              <a:t>služba, LDAPv3</a:t>
            </a:r>
            <a:endParaRPr lang="cs-CZ" dirty="0" smtClean="0"/>
          </a:p>
          <a:p>
            <a:r>
              <a:rPr lang="cs-CZ" dirty="0" smtClean="0"/>
              <a:t>Poskytuje strukturované informace o síti včetně autentizace.</a:t>
            </a:r>
          </a:p>
          <a:p>
            <a:r>
              <a:rPr lang="cs-CZ" dirty="0" smtClean="0"/>
              <a:t>Nekomerční – </a:t>
            </a:r>
            <a:r>
              <a:rPr lang="cs-CZ" dirty="0" err="1" smtClean="0"/>
              <a:t>OpenLDAP</a:t>
            </a:r>
            <a:endParaRPr lang="cs-CZ" dirty="0" smtClean="0"/>
          </a:p>
          <a:p>
            <a:r>
              <a:rPr lang="cs-CZ" dirty="0" smtClean="0"/>
              <a:t>Komerční – </a:t>
            </a:r>
            <a:r>
              <a:rPr lang="cs-CZ" dirty="0" err="1" smtClean="0"/>
              <a:t>ActiveDirectory</a:t>
            </a:r>
            <a:r>
              <a:rPr lang="cs-CZ" dirty="0" smtClean="0"/>
              <a:t> (Microsoft)</a:t>
            </a:r>
          </a:p>
          <a:p>
            <a:r>
              <a:rPr lang="cs-CZ" dirty="0" smtClean="0"/>
              <a:t>Port 389 (SSL – LDAPS 636)</a:t>
            </a:r>
          </a:p>
          <a:p>
            <a:r>
              <a:rPr lang="cs-CZ" dirty="0" smtClean="0"/>
              <a:t>Distribuovaný systém s periodickou synchronizací (replikací)</a:t>
            </a:r>
          </a:p>
          <a:p>
            <a:r>
              <a:rPr lang="cs-CZ" dirty="0" smtClean="0"/>
              <a:t>Záznamy v </a:t>
            </a:r>
            <a:r>
              <a:rPr lang="cs-CZ" dirty="0"/>
              <a:t>adresáři musí odpovídat </a:t>
            </a:r>
            <a:r>
              <a:rPr lang="cs-CZ" dirty="0" smtClean="0"/>
              <a:t>vloženým schématům.</a:t>
            </a:r>
            <a:endParaRPr lang="cs-CZ" dirty="0"/>
          </a:p>
          <a:p>
            <a:r>
              <a:rPr lang="cs-CZ" dirty="0"/>
              <a:t>Schéma </a:t>
            </a:r>
            <a:r>
              <a:rPr lang="cs-CZ" dirty="0" smtClean="0"/>
              <a:t>– </a:t>
            </a:r>
            <a:r>
              <a:rPr lang="cs-CZ" dirty="0"/>
              <a:t>pravidla pro strukturu a obsah adresářového </a:t>
            </a:r>
            <a:r>
              <a:rPr lang="cs-CZ" dirty="0" smtClean="0"/>
              <a:t>stromu.</a:t>
            </a:r>
          </a:p>
          <a:p>
            <a:r>
              <a:rPr lang="cs-CZ" dirty="0" smtClean="0"/>
              <a:t>Data pro školní matriku, web, …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1977776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E-mail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Elektronická pošta</a:t>
            </a:r>
          </a:p>
          <a:p>
            <a:r>
              <a:rPr lang="cs-CZ" dirty="0" smtClean="0"/>
              <a:t>Využívá MX záznamy v DNS</a:t>
            </a:r>
          </a:p>
          <a:p>
            <a:r>
              <a:rPr lang="cs-CZ" dirty="0" smtClean="0"/>
              <a:t>Adrese: </a:t>
            </a:r>
            <a:r>
              <a:rPr lang="cs-CZ" dirty="0" err="1" smtClean="0"/>
              <a:t>uživatel@doména</a:t>
            </a:r>
            <a:endParaRPr lang="cs-CZ" dirty="0" smtClean="0"/>
          </a:p>
          <a:p>
            <a:r>
              <a:rPr lang="cs-CZ" dirty="0" err="1" smtClean="0"/>
              <a:t>Mailserver</a:t>
            </a:r>
            <a:r>
              <a:rPr lang="cs-CZ" dirty="0" smtClean="0"/>
              <a:t>: na portu 25 určen MX záznamem domény. (SSL 465)</a:t>
            </a:r>
          </a:p>
          <a:p>
            <a:r>
              <a:rPr lang="cs-CZ" dirty="0" smtClean="0"/>
              <a:t>V cíli pošta ukládaná do </a:t>
            </a:r>
            <a:r>
              <a:rPr lang="cs-CZ" dirty="0" err="1" smtClean="0"/>
              <a:t>mailboxů</a:t>
            </a:r>
            <a:endParaRPr lang="cs-CZ" dirty="0" smtClean="0"/>
          </a:p>
          <a:p>
            <a:r>
              <a:rPr lang="cs-CZ" dirty="0" smtClean="0"/>
              <a:t>Protokoly:</a:t>
            </a:r>
          </a:p>
          <a:p>
            <a:pPr lvl="1"/>
            <a:r>
              <a:rPr lang="cs-CZ" dirty="0" smtClean="0"/>
              <a:t>SMTP</a:t>
            </a:r>
          </a:p>
          <a:p>
            <a:pPr lvl="1"/>
            <a:r>
              <a:rPr lang="cs-CZ" dirty="0" smtClean="0"/>
              <a:t>MIME</a:t>
            </a:r>
          </a:p>
          <a:p>
            <a:pPr lvl="1"/>
            <a:r>
              <a:rPr lang="cs-CZ" dirty="0" smtClean="0"/>
              <a:t>POP3</a:t>
            </a:r>
          </a:p>
          <a:p>
            <a:pPr lvl="1"/>
            <a:r>
              <a:rPr lang="cs-CZ" dirty="0" smtClean="0"/>
              <a:t>IMAP4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1141871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E-mail – POP3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Post </a:t>
            </a:r>
            <a:r>
              <a:rPr lang="cs-CZ" dirty="0" err="1" smtClean="0"/>
              <a:t>office</a:t>
            </a:r>
            <a:r>
              <a:rPr lang="cs-CZ" dirty="0" smtClean="0"/>
              <a:t> protokol verze 3</a:t>
            </a:r>
          </a:p>
          <a:p>
            <a:r>
              <a:rPr lang="cs-CZ" dirty="0" smtClean="0"/>
              <a:t>Klient × server</a:t>
            </a:r>
          </a:p>
          <a:p>
            <a:r>
              <a:rPr lang="cs-CZ" dirty="0" smtClean="0"/>
              <a:t>Potvrzovaná komunikace – přechází mezi definovanými stavy</a:t>
            </a:r>
          </a:p>
          <a:p>
            <a:r>
              <a:rPr lang="cs-CZ" dirty="0"/>
              <a:t>Autorizovaný přístup do </a:t>
            </a:r>
            <a:r>
              <a:rPr lang="cs-CZ" dirty="0" err="1" smtClean="0"/>
              <a:t>maiboxu</a:t>
            </a:r>
            <a:r>
              <a:rPr lang="cs-CZ" dirty="0" smtClean="0"/>
              <a:t>. Přenos a mazání  </a:t>
            </a:r>
            <a:r>
              <a:rPr lang="cs-CZ" dirty="0"/>
              <a:t>zpráv.</a:t>
            </a:r>
            <a:endParaRPr lang="cs-CZ" dirty="0" smtClean="0"/>
          </a:p>
          <a:p>
            <a:r>
              <a:rPr lang="cs-CZ" dirty="0" smtClean="0"/>
              <a:t>Protokol 110 (SSL 995)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1464464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E-mail – IMAP4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Internet </a:t>
            </a:r>
            <a:r>
              <a:rPr lang="cs-CZ" dirty="0" err="1" smtClean="0"/>
              <a:t>message</a:t>
            </a:r>
            <a:r>
              <a:rPr lang="cs-CZ" dirty="0" smtClean="0"/>
              <a:t> </a:t>
            </a:r>
            <a:r>
              <a:rPr lang="cs-CZ" dirty="0" err="1"/>
              <a:t>access</a:t>
            </a:r>
            <a:r>
              <a:rPr lang="cs-CZ" dirty="0"/>
              <a:t> </a:t>
            </a:r>
            <a:r>
              <a:rPr lang="cs-CZ" dirty="0" smtClean="0"/>
              <a:t>protokol</a:t>
            </a:r>
          </a:p>
          <a:p>
            <a:r>
              <a:rPr lang="cs-CZ" dirty="0" smtClean="0"/>
              <a:t>Klient × server</a:t>
            </a:r>
          </a:p>
          <a:p>
            <a:r>
              <a:rPr lang="cs-CZ" dirty="0"/>
              <a:t>Potvrzovaná komunikace – přechází mezi definovanými </a:t>
            </a:r>
            <a:r>
              <a:rPr lang="cs-CZ" dirty="0" smtClean="0"/>
              <a:t>stavy</a:t>
            </a:r>
          </a:p>
          <a:p>
            <a:r>
              <a:rPr lang="cs-CZ" dirty="0"/>
              <a:t>Autorizovaný přístup do vzdáleného </a:t>
            </a:r>
            <a:r>
              <a:rPr lang="cs-CZ" dirty="0" err="1"/>
              <a:t>maiboxu</a:t>
            </a:r>
            <a:r>
              <a:rPr lang="cs-CZ" dirty="0"/>
              <a:t> a do dalších poštovních složek uživatele. Správa vybraných  zpráv</a:t>
            </a:r>
            <a:r>
              <a:rPr lang="cs-CZ" dirty="0" smtClean="0"/>
              <a:t>.</a:t>
            </a:r>
          </a:p>
          <a:p>
            <a:r>
              <a:rPr lang="cs-CZ" dirty="0"/>
              <a:t>Sdílení mezi uživateli</a:t>
            </a:r>
            <a:r>
              <a:rPr lang="cs-CZ" dirty="0" smtClean="0"/>
              <a:t>.</a:t>
            </a:r>
          </a:p>
          <a:p>
            <a:r>
              <a:rPr lang="cs-CZ" dirty="0"/>
              <a:t>Protokol 143 (SSL </a:t>
            </a:r>
            <a:r>
              <a:rPr lang="cs-CZ" dirty="0" smtClean="0"/>
              <a:t>993)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0102591"/>
      </p:ext>
    </p:extLst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WWW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03312" y="2052918"/>
            <a:ext cx="9250056" cy="4195481"/>
          </a:xfrm>
        </p:spPr>
        <p:txBody>
          <a:bodyPr/>
          <a:lstStyle/>
          <a:p>
            <a:r>
              <a:rPr lang="cs-CZ" dirty="0" smtClean="0"/>
              <a:t>Komunikační protokol </a:t>
            </a:r>
            <a:r>
              <a:rPr lang="cs-CZ" dirty="0"/>
              <a:t>HTTP </a:t>
            </a:r>
            <a:r>
              <a:rPr lang="cs-CZ" dirty="0" smtClean="0"/>
              <a:t>– </a:t>
            </a:r>
            <a:r>
              <a:rPr lang="cs-CZ" dirty="0" err="1" smtClean="0"/>
              <a:t>HyperText</a:t>
            </a:r>
            <a:r>
              <a:rPr lang="cs-CZ" dirty="0" smtClean="0"/>
              <a:t> </a:t>
            </a:r>
            <a:r>
              <a:rPr lang="cs-CZ" dirty="0"/>
              <a:t>Transfer </a:t>
            </a:r>
            <a:r>
              <a:rPr lang="cs-CZ" dirty="0" err="1" smtClean="0"/>
              <a:t>Protocol</a:t>
            </a:r>
            <a:endParaRPr lang="cs-CZ" dirty="0" smtClean="0"/>
          </a:p>
          <a:p>
            <a:r>
              <a:rPr lang="cs-CZ" dirty="0" smtClean="0"/>
              <a:t>Pro identifikaci užívá jednoznačné pojmenování zdrojů – URL, URI, URN</a:t>
            </a:r>
          </a:p>
          <a:p>
            <a:r>
              <a:rPr lang="cs-CZ" dirty="0" smtClean="0"/>
              <a:t>Port 80 (HTTPS – SSL 443)</a:t>
            </a:r>
          </a:p>
          <a:p>
            <a:r>
              <a:rPr lang="cs-CZ" dirty="0" smtClean="0"/>
              <a:t>Klient × server</a:t>
            </a:r>
            <a:endParaRPr lang="cs-CZ" dirty="0"/>
          </a:p>
          <a:p>
            <a:endParaRPr lang="cs-CZ" dirty="0"/>
          </a:p>
          <a:p>
            <a:r>
              <a:rPr lang="cs-CZ" dirty="0" smtClean="0"/>
              <a:t>Dokumenty statické × dynamické.</a:t>
            </a:r>
          </a:p>
          <a:p>
            <a:r>
              <a:rPr lang="cs-CZ" dirty="0" smtClean="0"/>
              <a:t>Ke klientovi přichází ve formátu HTML </a:t>
            </a:r>
            <a:r>
              <a:rPr lang="cs-CZ" dirty="0"/>
              <a:t>– </a:t>
            </a:r>
            <a:r>
              <a:rPr lang="cs-CZ" dirty="0" err="1"/>
              <a:t>HyperText</a:t>
            </a:r>
            <a:r>
              <a:rPr lang="cs-CZ" dirty="0"/>
              <a:t> </a:t>
            </a:r>
            <a:r>
              <a:rPr lang="cs-CZ" dirty="0" err="1"/>
              <a:t>Markup</a:t>
            </a:r>
            <a:r>
              <a:rPr lang="cs-CZ" dirty="0"/>
              <a:t> </a:t>
            </a:r>
            <a:r>
              <a:rPr lang="cs-CZ" dirty="0" err="1"/>
              <a:t>Language</a:t>
            </a:r>
            <a:endParaRPr lang="cs-CZ" dirty="0" smtClean="0"/>
          </a:p>
          <a:p>
            <a:endParaRPr lang="cs-CZ" dirty="0" smtClean="0"/>
          </a:p>
        </p:txBody>
      </p:sp>
      <p:pic>
        <p:nvPicPr>
          <p:cNvPr id="4" name="Picture 2" descr="URI vs URL vs URN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431" y="2934782"/>
            <a:ext cx="2808288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813610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Dynamické HTML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Common</a:t>
            </a:r>
            <a:r>
              <a:rPr lang="cs-CZ" dirty="0"/>
              <a:t> </a:t>
            </a:r>
            <a:r>
              <a:rPr lang="cs-CZ" dirty="0" err="1"/>
              <a:t>Gateway</a:t>
            </a:r>
            <a:r>
              <a:rPr lang="cs-CZ" dirty="0"/>
              <a:t> </a:t>
            </a:r>
            <a:r>
              <a:rPr lang="cs-CZ" dirty="0" smtClean="0"/>
              <a:t>Interface (CGI) – BASH, PHP, PERL, JAVA, …</a:t>
            </a:r>
          </a:p>
          <a:p>
            <a:r>
              <a:rPr lang="cs-CZ" dirty="0" smtClean="0"/>
              <a:t>JS, </a:t>
            </a:r>
            <a:r>
              <a:rPr lang="cs-CZ" strike="sngStrike" dirty="0" smtClean="0"/>
              <a:t>FLASH</a:t>
            </a:r>
            <a:r>
              <a:rPr lang="cs-CZ" dirty="0" smtClean="0"/>
              <a:t>, JAVA, …</a:t>
            </a:r>
          </a:p>
          <a:p>
            <a:endParaRPr lang="cs-CZ" dirty="0"/>
          </a:p>
          <a:p>
            <a:r>
              <a:rPr lang="cs-CZ" dirty="0"/>
              <a:t>http://web-zdarma.jakubzak.eu/</a:t>
            </a:r>
          </a:p>
        </p:txBody>
      </p:sp>
    </p:spTree>
    <p:extLst>
      <p:ext uri="{BB962C8B-B14F-4D97-AF65-F5344CB8AC3E}">
        <p14:creationId xmlns:p14="http://schemas.microsoft.com/office/powerpoint/2010/main" val="2193828145"/>
      </p:ext>
    </p:extLst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Prostor na diskuzi.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367465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Aplikační vrstva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dirty="0" smtClean="0"/>
              <a:t>Poskytuje </a:t>
            </a:r>
            <a:r>
              <a:rPr lang="cs-CZ" altLang="cs-CZ" dirty="0"/>
              <a:t>aplikacím přístup k síťovým </a:t>
            </a:r>
            <a:r>
              <a:rPr lang="cs-CZ" altLang="cs-CZ" dirty="0" smtClean="0"/>
              <a:t>službám. (klient × server)</a:t>
            </a:r>
            <a:endParaRPr lang="cs-CZ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011976" y="6248400"/>
            <a:ext cx="1371600" cy="6096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 altLang="cs-CZ">
                <a:solidFill>
                  <a:srgbClr val="000000"/>
                </a:solidFill>
              </a:rPr>
              <a:t>IP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183176" y="5029200"/>
            <a:ext cx="1447800" cy="609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 altLang="cs-CZ" dirty="0">
                <a:solidFill>
                  <a:srgbClr val="000000"/>
                </a:solidFill>
              </a:rPr>
              <a:t>UDP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5621576" y="5029200"/>
            <a:ext cx="1447800" cy="6096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 altLang="cs-CZ">
                <a:solidFill>
                  <a:srgbClr val="000000"/>
                </a:solidFill>
              </a:rPr>
              <a:t>TCP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735376" y="2667000"/>
            <a:ext cx="1447800" cy="609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 altLang="cs-CZ" sz="2800">
                <a:solidFill>
                  <a:srgbClr val="000000"/>
                </a:solidFill>
              </a:rPr>
              <a:t>RIP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183176" y="3733800"/>
            <a:ext cx="1447800" cy="609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 altLang="cs-CZ" sz="2800">
                <a:solidFill>
                  <a:srgbClr val="000000"/>
                </a:solidFill>
              </a:rPr>
              <a:t>RTP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973376" y="3733800"/>
            <a:ext cx="1447800" cy="609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 altLang="cs-CZ" sz="2800">
                <a:solidFill>
                  <a:srgbClr val="000000"/>
                </a:solidFill>
              </a:rPr>
              <a:t>SNMP</a:t>
            </a: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4402376" y="2590800"/>
            <a:ext cx="1447800" cy="609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 altLang="cs-CZ" sz="2800">
                <a:solidFill>
                  <a:srgbClr val="000000"/>
                </a:solidFill>
              </a:rPr>
              <a:t>DNS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5545376" y="3657600"/>
            <a:ext cx="1447800" cy="609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 altLang="cs-CZ" sz="2800">
                <a:solidFill>
                  <a:srgbClr val="000000"/>
                </a:solidFill>
              </a:rPr>
              <a:t>SMTP</a:t>
            </a: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7983776" y="2438400"/>
            <a:ext cx="1447800" cy="609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 altLang="cs-CZ" sz="2800">
                <a:solidFill>
                  <a:srgbClr val="000000"/>
                </a:solidFill>
              </a:rPr>
              <a:t>HTTP</a:t>
            </a: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8364776" y="3581400"/>
            <a:ext cx="1447800" cy="609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 altLang="cs-CZ" sz="2800">
                <a:solidFill>
                  <a:srgbClr val="000000"/>
                </a:solidFill>
              </a:rPr>
              <a:t>FTP</a:t>
            </a:r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1887776" y="4343400"/>
            <a:ext cx="1600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>
            <a:off x="2421176" y="3276600"/>
            <a:ext cx="1295400" cy="1752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 flipH="1">
            <a:off x="3868976" y="4343400"/>
            <a:ext cx="1524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>
            <a:off x="4173776" y="5638800"/>
            <a:ext cx="13716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" name="Line 20"/>
          <p:cNvSpPr>
            <a:spLocks noChangeShapeType="1"/>
          </p:cNvSpPr>
          <p:nvPr/>
        </p:nvSpPr>
        <p:spPr bwMode="auto">
          <a:xfrm flipH="1">
            <a:off x="6002576" y="4343400"/>
            <a:ext cx="1524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0" name="Line 21"/>
          <p:cNvSpPr>
            <a:spLocks noChangeShapeType="1"/>
          </p:cNvSpPr>
          <p:nvPr/>
        </p:nvSpPr>
        <p:spPr bwMode="auto">
          <a:xfrm flipH="1">
            <a:off x="6840776" y="3048000"/>
            <a:ext cx="1447800" cy="2057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1" name="Line 22"/>
          <p:cNvSpPr>
            <a:spLocks noChangeShapeType="1"/>
          </p:cNvSpPr>
          <p:nvPr/>
        </p:nvSpPr>
        <p:spPr bwMode="auto">
          <a:xfrm flipH="1">
            <a:off x="4402376" y="3200400"/>
            <a:ext cx="60960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2" name="Line 23"/>
          <p:cNvSpPr>
            <a:spLocks noChangeShapeType="1"/>
          </p:cNvSpPr>
          <p:nvPr/>
        </p:nvSpPr>
        <p:spPr bwMode="auto">
          <a:xfrm>
            <a:off x="5088176" y="3276600"/>
            <a:ext cx="685800" cy="1828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3" name="Line 24"/>
          <p:cNvSpPr>
            <a:spLocks noChangeShapeType="1"/>
          </p:cNvSpPr>
          <p:nvPr/>
        </p:nvSpPr>
        <p:spPr bwMode="auto">
          <a:xfrm flipH="1">
            <a:off x="5850176" y="5638800"/>
            <a:ext cx="5334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4" name="Line 25"/>
          <p:cNvSpPr>
            <a:spLocks noChangeShapeType="1"/>
          </p:cNvSpPr>
          <p:nvPr/>
        </p:nvSpPr>
        <p:spPr bwMode="auto">
          <a:xfrm flipH="1">
            <a:off x="6916976" y="4191000"/>
            <a:ext cx="201930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5" name="Line 26"/>
          <p:cNvSpPr>
            <a:spLocks noChangeShapeType="1"/>
          </p:cNvSpPr>
          <p:nvPr/>
        </p:nvSpPr>
        <p:spPr bwMode="auto">
          <a:xfrm>
            <a:off x="897176" y="4724400"/>
            <a:ext cx="8915400" cy="0"/>
          </a:xfrm>
          <a:prstGeom prst="line">
            <a:avLst/>
          </a:prstGeom>
          <a:noFill/>
          <a:ln w="9525">
            <a:solidFill>
              <a:srgbClr val="FF99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6" name="Line 27"/>
          <p:cNvSpPr>
            <a:spLocks noChangeShapeType="1"/>
          </p:cNvSpPr>
          <p:nvPr/>
        </p:nvSpPr>
        <p:spPr bwMode="auto">
          <a:xfrm>
            <a:off x="973376" y="5943600"/>
            <a:ext cx="88392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7" name="Oval 28"/>
          <p:cNvSpPr>
            <a:spLocks noChangeArrowheads="1"/>
          </p:cNvSpPr>
          <p:nvPr/>
        </p:nvSpPr>
        <p:spPr bwMode="auto">
          <a:xfrm>
            <a:off x="2802176" y="4648200"/>
            <a:ext cx="152400" cy="152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8" name="Oval 29"/>
          <p:cNvSpPr>
            <a:spLocks noChangeArrowheads="1"/>
          </p:cNvSpPr>
          <p:nvPr/>
        </p:nvSpPr>
        <p:spPr bwMode="auto">
          <a:xfrm>
            <a:off x="3411776" y="4648200"/>
            <a:ext cx="152400" cy="152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9" name="Oval 30"/>
          <p:cNvSpPr>
            <a:spLocks noChangeArrowheads="1"/>
          </p:cNvSpPr>
          <p:nvPr/>
        </p:nvSpPr>
        <p:spPr bwMode="auto">
          <a:xfrm>
            <a:off x="3868976" y="4648200"/>
            <a:ext cx="152400" cy="152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30" name="Oval 31"/>
          <p:cNvSpPr>
            <a:spLocks noChangeArrowheads="1"/>
          </p:cNvSpPr>
          <p:nvPr/>
        </p:nvSpPr>
        <p:spPr bwMode="auto">
          <a:xfrm>
            <a:off x="4478576" y="4648200"/>
            <a:ext cx="152400" cy="152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31" name="Oval 32"/>
          <p:cNvSpPr>
            <a:spLocks noChangeArrowheads="1"/>
          </p:cNvSpPr>
          <p:nvPr/>
        </p:nvSpPr>
        <p:spPr bwMode="auto">
          <a:xfrm>
            <a:off x="5545376" y="4648200"/>
            <a:ext cx="152400" cy="152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32" name="Oval 33"/>
          <p:cNvSpPr>
            <a:spLocks noChangeArrowheads="1"/>
          </p:cNvSpPr>
          <p:nvPr/>
        </p:nvSpPr>
        <p:spPr bwMode="auto">
          <a:xfrm>
            <a:off x="6002576" y="4648200"/>
            <a:ext cx="152400" cy="152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33" name="Oval 34"/>
          <p:cNvSpPr>
            <a:spLocks noChangeArrowheads="1"/>
          </p:cNvSpPr>
          <p:nvPr/>
        </p:nvSpPr>
        <p:spPr bwMode="auto">
          <a:xfrm>
            <a:off x="7069376" y="4648200"/>
            <a:ext cx="152400" cy="152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34" name="Oval 35"/>
          <p:cNvSpPr>
            <a:spLocks noChangeArrowheads="1"/>
          </p:cNvSpPr>
          <p:nvPr/>
        </p:nvSpPr>
        <p:spPr bwMode="auto">
          <a:xfrm>
            <a:off x="7526576" y="4648200"/>
            <a:ext cx="152400" cy="152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35" name="Oval 36"/>
          <p:cNvSpPr>
            <a:spLocks noChangeArrowheads="1"/>
          </p:cNvSpPr>
          <p:nvPr/>
        </p:nvSpPr>
        <p:spPr bwMode="auto">
          <a:xfrm>
            <a:off x="1049576" y="5181600"/>
            <a:ext cx="152400" cy="152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36" name="Text Box 37"/>
          <p:cNvSpPr txBox="1">
            <a:spLocks noChangeArrowheads="1"/>
          </p:cNvSpPr>
          <p:nvPr/>
        </p:nvSpPr>
        <p:spPr bwMode="auto">
          <a:xfrm>
            <a:off x="1354376" y="50292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>
                <a:solidFill>
                  <a:srgbClr val="FF99CC"/>
                </a:solidFill>
              </a:rPr>
              <a:t>port</a:t>
            </a:r>
          </a:p>
        </p:txBody>
      </p:sp>
      <p:sp>
        <p:nvSpPr>
          <p:cNvPr id="37" name="Rectangle 38"/>
          <p:cNvSpPr>
            <a:spLocks noChangeArrowheads="1"/>
          </p:cNvSpPr>
          <p:nvPr/>
        </p:nvSpPr>
        <p:spPr bwMode="auto">
          <a:xfrm>
            <a:off x="897176" y="5029200"/>
            <a:ext cx="1447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38" name="Rectangle 39"/>
          <p:cNvSpPr>
            <a:spLocks noChangeArrowheads="1"/>
          </p:cNvSpPr>
          <p:nvPr/>
        </p:nvSpPr>
        <p:spPr bwMode="auto">
          <a:xfrm>
            <a:off x="6383576" y="2667000"/>
            <a:ext cx="1447800" cy="609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 altLang="cs-CZ" sz="2800">
                <a:solidFill>
                  <a:srgbClr val="000000"/>
                </a:solidFill>
              </a:rPr>
              <a:t>TELNET</a:t>
            </a:r>
          </a:p>
        </p:txBody>
      </p:sp>
      <p:sp>
        <p:nvSpPr>
          <p:cNvPr id="39" name="Oval 40"/>
          <p:cNvSpPr>
            <a:spLocks noChangeArrowheads="1"/>
          </p:cNvSpPr>
          <p:nvPr/>
        </p:nvSpPr>
        <p:spPr bwMode="auto">
          <a:xfrm>
            <a:off x="6764576" y="4648200"/>
            <a:ext cx="152400" cy="152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40" name="Line 41"/>
          <p:cNvSpPr>
            <a:spLocks noChangeShapeType="1"/>
          </p:cNvSpPr>
          <p:nvPr/>
        </p:nvSpPr>
        <p:spPr bwMode="auto">
          <a:xfrm flipH="1">
            <a:off x="6688376" y="3276600"/>
            <a:ext cx="685800" cy="1828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38791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DNS – </a:t>
            </a:r>
            <a:r>
              <a:rPr lang="cs-CZ" dirty="0" err="1" smtClean="0"/>
              <a:t>Domain</a:t>
            </a:r>
            <a:r>
              <a:rPr lang="cs-CZ" dirty="0" smtClean="0"/>
              <a:t> </a:t>
            </a:r>
            <a:r>
              <a:rPr lang="cs-CZ" dirty="0" err="1" smtClean="0"/>
              <a:t>name</a:t>
            </a:r>
            <a:r>
              <a:rPr lang="cs-CZ" dirty="0" smtClean="0"/>
              <a:t> server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Distribuovaná databáze k mapování doménových jmen do IP adres a zpět.</a:t>
            </a:r>
          </a:p>
          <a:p>
            <a:r>
              <a:rPr lang="cs-CZ" dirty="0" smtClean="0"/>
              <a:t>Informace jsou rozprostřeny napříč internetem v množině DNS serverů.</a:t>
            </a:r>
          </a:p>
          <a:p>
            <a:r>
              <a:rPr lang="cs-CZ" dirty="0" smtClean="0"/>
              <a:t>Užívá DNS protokol zpravidla pod UDP ojediněle pod TCP pro šíření DNS databází. (server × server, server × klient)</a:t>
            </a:r>
          </a:p>
          <a:p>
            <a:r>
              <a:rPr lang="cs-CZ" dirty="0" smtClean="0"/>
              <a:t>Port 53</a:t>
            </a:r>
          </a:p>
          <a:p>
            <a:endParaRPr lang="cs-CZ" dirty="0"/>
          </a:p>
          <a:p>
            <a:r>
              <a:rPr lang="cs-CZ" dirty="0" err="1" smtClean="0"/>
              <a:t>Nslookup</a:t>
            </a:r>
            <a:endParaRPr lang="cs-CZ" dirty="0" smtClean="0"/>
          </a:p>
          <a:p>
            <a:r>
              <a:rPr lang="cs-CZ" dirty="0" err="1" smtClean="0"/>
              <a:t>Named.conf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541577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DNS – typy záznamů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 – Překlad jména na IP</a:t>
            </a:r>
          </a:p>
          <a:p>
            <a:r>
              <a:rPr lang="cs-CZ" dirty="0" smtClean="0"/>
              <a:t>NS</a:t>
            </a:r>
            <a:r>
              <a:rPr lang="cs-CZ" dirty="0"/>
              <a:t> </a:t>
            </a:r>
            <a:r>
              <a:rPr lang="cs-CZ" dirty="0" smtClean="0"/>
              <a:t>– </a:t>
            </a:r>
            <a:r>
              <a:rPr lang="cs-CZ" dirty="0" err="1" smtClean="0"/>
              <a:t>Name</a:t>
            </a:r>
            <a:r>
              <a:rPr lang="cs-CZ" dirty="0" smtClean="0"/>
              <a:t> server</a:t>
            </a:r>
          </a:p>
          <a:p>
            <a:r>
              <a:rPr lang="cs-CZ" dirty="0" smtClean="0"/>
              <a:t>CNAME</a:t>
            </a:r>
            <a:r>
              <a:rPr lang="cs-CZ" dirty="0"/>
              <a:t> </a:t>
            </a:r>
            <a:r>
              <a:rPr lang="cs-CZ" dirty="0" smtClean="0"/>
              <a:t>– Alias</a:t>
            </a:r>
          </a:p>
          <a:p>
            <a:r>
              <a:rPr lang="cs-CZ" dirty="0" smtClean="0"/>
              <a:t>PTR</a:t>
            </a:r>
            <a:r>
              <a:rPr lang="cs-CZ" dirty="0"/>
              <a:t> </a:t>
            </a:r>
            <a:r>
              <a:rPr lang="cs-CZ" dirty="0" smtClean="0"/>
              <a:t>– inverzní záznam</a:t>
            </a:r>
          </a:p>
          <a:p>
            <a:r>
              <a:rPr lang="cs-CZ" dirty="0" smtClean="0"/>
              <a:t>HINFO</a:t>
            </a:r>
            <a:r>
              <a:rPr lang="cs-CZ" dirty="0"/>
              <a:t> </a:t>
            </a:r>
            <a:r>
              <a:rPr lang="cs-CZ" dirty="0" smtClean="0"/>
              <a:t>– informační záznam</a:t>
            </a:r>
          </a:p>
          <a:p>
            <a:r>
              <a:rPr lang="cs-CZ" dirty="0" smtClean="0"/>
              <a:t>MX</a:t>
            </a:r>
            <a:r>
              <a:rPr lang="cs-CZ" dirty="0"/>
              <a:t> </a:t>
            </a:r>
            <a:r>
              <a:rPr lang="cs-CZ" dirty="0" smtClean="0"/>
              <a:t>– Doménový poštovní server</a:t>
            </a:r>
          </a:p>
          <a:p>
            <a:r>
              <a:rPr lang="cs-CZ" dirty="0" smtClean="0"/>
              <a:t>SOA</a:t>
            </a:r>
            <a:r>
              <a:rPr lang="cs-CZ" dirty="0"/>
              <a:t> </a:t>
            </a:r>
            <a:r>
              <a:rPr lang="cs-CZ" dirty="0" smtClean="0"/>
              <a:t>– Úvodní záznam autority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7420221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FTP – </a:t>
            </a:r>
            <a:r>
              <a:rPr lang="cs-CZ" dirty="0" err="1" smtClean="0"/>
              <a:t>File</a:t>
            </a:r>
            <a:r>
              <a:rPr lang="cs-CZ" dirty="0" smtClean="0"/>
              <a:t> transfer protokol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Autorizovaný přístup do souborového sytému hostitele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Primární (řídící)je port 21.</a:t>
            </a:r>
            <a:endParaRPr lang="cs-CZ" dirty="0"/>
          </a:p>
        </p:txBody>
      </p:sp>
      <p:pic>
        <p:nvPicPr>
          <p:cNvPr id="4" name="Obrázek 27" descr="16ps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235" y="2409057"/>
            <a:ext cx="7127875" cy="313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730951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TFTP – </a:t>
            </a:r>
            <a:r>
              <a:rPr lang="cs-CZ" dirty="0" err="1" smtClean="0"/>
              <a:t>Trivial</a:t>
            </a:r>
            <a:r>
              <a:rPr lang="cs-CZ" dirty="0" smtClean="0"/>
              <a:t> FTP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Spojení UDP port 69.</a:t>
            </a:r>
          </a:p>
          <a:p>
            <a:r>
              <a:rPr lang="cs-CZ" dirty="0" smtClean="0"/>
              <a:t>Používáno často pro přenos firmware do síťových prvků.</a:t>
            </a:r>
          </a:p>
          <a:p>
            <a:pPr lvl="1"/>
            <a:r>
              <a:rPr lang="cs-CZ" dirty="0" smtClean="0"/>
              <a:t>U terminálů, pracovních stanic v kombinaci s DHCP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4358805"/>
      </p:ext>
    </p:extLst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TELNET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Vytváří dvousměrný </a:t>
            </a:r>
            <a:r>
              <a:rPr lang="cs-CZ" dirty="0" smtClean="0"/>
              <a:t>komunikační </a:t>
            </a:r>
            <a:r>
              <a:rPr lang="cs-CZ" dirty="0"/>
              <a:t>kanál pro </a:t>
            </a:r>
            <a:r>
              <a:rPr lang="cs-CZ" dirty="0" smtClean="0"/>
              <a:t>terminálově </a:t>
            </a:r>
            <a:r>
              <a:rPr lang="cs-CZ" dirty="0"/>
              <a:t>orientované </a:t>
            </a:r>
            <a:r>
              <a:rPr lang="cs-CZ" dirty="0" smtClean="0"/>
              <a:t>procesy.</a:t>
            </a:r>
          </a:p>
          <a:p>
            <a:r>
              <a:rPr lang="cs-CZ" dirty="0" smtClean="0"/>
              <a:t>Port 23.</a:t>
            </a:r>
          </a:p>
          <a:p>
            <a:r>
              <a:rPr lang="cs-CZ" dirty="0"/>
              <a:t>TCP spojení pro přenos řídících informací </a:t>
            </a:r>
            <a:r>
              <a:rPr lang="cs-CZ" dirty="0" smtClean="0"/>
              <a:t>i </a:t>
            </a:r>
            <a:r>
              <a:rPr lang="cs-CZ" dirty="0"/>
              <a:t>uživatelských </a:t>
            </a:r>
            <a:r>
              <a:rPr lang="cs-CZ" dirty="0" smtClean="0"/>
              <a:t>dat.</a:t>
            </a:r>
          </a:p>
          <a:p>
            <a:r>
              <a:rPr lang="cs-CZ" dirty="0" smtClean="0"/>
              <a:t>Přenos otevřené komunikace řeší zabezpečené spojené SSH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249092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SSH – </a:t>
            </a:r>
            <a:r>
              <a:rPr lang="cs-CZ" dirty="0" err="1" smtClean="0"/>
              <a:t>Secure</a:t>
            </a:r>
            <a:r>
              <a:rPr lang="cs-CZ" dirty="0" smtClean="0"/>
              <a:t> </a:t>
            </a:r>
            <a:r>
              <a:rPr lang="cs-CZ" dirty="0" err="1" smtClean="0"/>
              <a:t>shell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Obecné označení aplikací i protokolů.</a:t>
            </a:r>
          </a:p>
          <a:p>
            <a:r>
              <a:rPr lang="cs-CZ" dirty="0" smtClean="0"/>
              <a:t>Protokoly 1.3, 1.5, 2</a:t>
            </a:r>
          </a:p>
          <a:p>
            <a:r>
              <a:rPr lang="cs-CZ" dirty="0" smtClean="0"/>
              <a:t>Šifrovaní symetrické a asymetrické, zároveň kontrola integrity dat.</a:t>
            </a:r>
          </a:p>
          <a:p>
            <a:r>
              <a:rPr lang="cs-CZ" dirty="0" smtClean="0"/>
              <a:t>Port 22</a:t>
            </a:r>
          </a:p>
          <a:p>
            <a:r>
              <a:rPr lang="cs-CZ" dirty="0" smtClean="0"/>
              <a:t>SSH tunel</a:t>
            </a:r>
          </a:p>
          <a:p>
            <a:r>
              <a:rPr lang="cs-CZ" dirty="0" smtClean="0"/>
              <a:t>Model server × klient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2837371"/>
      </p:ext>
    </p:extLst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Kryptografické algoritmy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Symetrické</a:t>
            </a:r>
          </a:p>
          <a:p>
            <a:r>
              <a:rPr lang="cs-CZ" dirty="0" smtClean="0"/>
              <a:t>Asymetrické</a:t>
            </a:r>
          </a:p>
          <a:p>
            <a:r>
              <a:rPr lang="cs-CZ" dirty="0" smtClean="0"/>
              <a:t>HASH funkce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81749943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2694</TotalTime>
  <Words>540</Words>
  <Application>Microsoft Office PowerPoint</Application>
  <PresentationFormat>Širokoúhlá obrazovka</PresentationFormat>
  <Paragraphs>117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Ion</vt:lpstr>
      <vt:lpstr>Aplikační vrstva</vt:lpstr>
      <vt:lpstr>Aplikační vrstva</vt:lpstr>
      <vt:lpstr>DNS – Domain name server</vt:lpstr>
      <vt:lpstr>DNS – typy záznamů</vt:lpstr>
      <vt:lpstr>FTP – File transfer protokol</vt:lpstr>
      <vt:lpstr>TFTP – Trivial FTP</vt:lpstr>
      <vt:lpstr>TELNET</vt:lpstr>
      <vt:lpstr>SSH – Secure shell</vt:lpstr>
      <vt:lpstr>Kryptografické algoritmy</vt:lpstr>
      <vt:lpstr>DHCP – Dynamic host configuration protocol</vt:lpstr>
      <vt:lpstr>LDAP – Lightweight Directory Access Protocol</vt:lpstr>
      <vt:lpstr>E-mail</vt:lpstr>
      <vt:lpstr>E-mail – POP3</vt:lpstr>
      <vt:lpstr>E-mail – IMAP4</vt:lpstr>
      <vt:lpstr>WWW</vt:lpstr>
      <vt:lpstr>Dynamické HTML</vt:lpstr>
      <vt:lpstr>Děkuji za pozornost</vt:lpstr>
    </vt:vector>
  </TitlesOfParts>
  <Company>Masarykova univerzita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Aplikační vrstva</dc:title>
  <dc:creator>Jiří Bilík</dc:creator>
  <cp:lastModifiedBy>Michal Černý</cp:lastModifiedBy>
  <cp:revision>28</cp:revision>
  <dcterms:created xsi:type="dcterms:W3CDTF">2015-05-07T09:32:16Z</dcterms:created>
  <dcterms:modified xsi:type="dcterms:W3CDTF">2015-05-16T07:10:20Z</dcterms:modified>
</cp:coreProperties>
</file>