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2" r:id="rId12"/>
    <p:sldId id="270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3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7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4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3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57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4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0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4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8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49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E5C8-75D7-4D11-B847-AF8A145E3A28}" type="datetimeFigureOut">
              <a:rPr lang="cs-CZ" smtClean="0"/>
              <a:pPr/>
              <a:t>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3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2060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>
                <a:solidFill>
                  <a:srgbClr val="002060"/>
                </a:solidFill>
              </a:rPr>
              <a:t/>
            </a:r>
            <a:br>
              <a:rPr lang="cs-CZ" sz="2800" b="1" dirty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>SESSION </a:t>
            </a:r>
            <a:r>
              <a:rPr lang="cs-CZ" sz="2800" b="1" dirty="0">
                <a:solidFill>
                  <a:srgbClr val="002060"/>
                </a:solidFill>
              </a:rPr>
              <a:t>4   </a:t>
            </a:r>
            <a:r>
              <a:rPr lang="cs-CZ" sz="2800" b="1" dirty="0" smtClean="0">
                <a:solidFill>
                  <a:srgbClr val="002060"/>
                </a:solidFill>
              </a:rPr>
              <a:t>   FRIDAY</a:t>
            </a:r>
            <a:r>
              <a:rPr lang="cs-CZ" sz="2800" b="1" dirty="0">
                <a:solidFill>
                  <a:srgbClr val="002060"/>
                </a:solidFill>
              </a:rPr>
              <a:t>, FEBRUARY </a:t>
            </a:r>
            <a:r>
              <a:rPr lang="cs-CZ" sz="2800" b="1" dirty="0" smtClean="0">
                <a:solidFill>
                  <a:srgbClr val="002060"/>
                </a:solidFill>
              </a:rPr>
              <a:t>6       </a:t>
            </a:r>
            <a:r>
              <a:rPr lang="cs-CZ" sz="2800" b="1" dirty="0">
                <a:solidFill>
                  <a:srgbClr val="002060"/>
                </a:solidFill>
              </a:rPr>
              <a:t>3:00-4:30pm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u="sng" dirty="0" err="1" smtClean="0">
                <a:solidFill>
                  <a:srgbClr val="002060"/>
                </a:solidFill>
              </a:rPr>
              <a:t>Spoken</a:t>
            </a:r>
            <a:r>
              <a:rPr lang="cs-CZ" sz="2800" b="1" u="sng" dirty="0" smtClean="0">
                <a:solidFill>
                  <a:srgbClr val="002060"/>
                </a:solidFill>
              </a:rPr>
              <a:t> </a:t>
            </a:r>
            <a:r>
              <a:rPr lang="cs-CZ" sz="2800" b="1" u="sng" dirty="0" err="1">
                <a:solidFill>
                  <a:srgbClr val="002060"/>
                </a:solidFill>
              </a:rPr>
              <a:t>English</a:t>
            </a:r>
            <a:r>
              <a:rPr lang="cs-CZ" sz="2800" b="1" u="sng" dirty="0">
                <a:solidFill>
                  <a:srgbClr val="002060"/>
                </a:solidFill>
              </a:rPr>
              <a:t>: </a:t>
            </a:r>
            <a:r>
              <a:rPr lang="cs-CZ" sz="2800" b="1" u="sng" dirty="0" err="1">
                <a:solidFill>
                  <a:srgbClr val="002060"/>
                </a:solidFill>
              </a:rPr>
              <a:t>From</a:t>
            </a:r>
            <a:r>
              <a:rPr lang="cs-CZ" sz="2800" b="1" u="sng" dirty="0">
                <a:solidFill>
                  <a:srgbClr val="002060"/>
                </a:solidFill>
              </a:rPr>
              <a:t> Film to </a:t>
            </a:r>
            <a:r>
              <a:rPr lang="cs-CZ" sz="2800" b="1" u="sng" dirty="0" err="1">
                <a:solidFill>
                  <a:srgbClr val="002060"/>
                </a:solidFill>
              </a:rPr>
              <a:t>Oracy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/>
              <a:t> 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600" b="1" dirty="0" smtClean="0">
                <a:solidFill>
                  <a:srgbClr val="002060"/>
                </a:solidFill>
              </a:rPr>
              <a:t> </a:t>
            </a:r>
            <a:endParaRPr lang="cs-CZ" sz="5600" dirty="0" smtClean="0"/>
          </a:p>
          <a:p>
            <a:endParaRPr lang="cs-CZ" dirty="0"/>
          </a:p>
        </p:txBody>
      </p:sp>
      <p:pic>
        <p:nvPicPr>
          <p:cNvPr id="4" name="Obrázek 3" descr="http://www.phil.muni.cz/plonedata/wkaa/Dokumenty/konference/Brno2015/Brno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691"/>
            <a:ext cx="3810000" cy="241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866" y="3933056"/>
            <a:ext cx="609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9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OBSERVATIONS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MADE 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choice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lexical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means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J. </a:t>
            </a:r>
            <a:r>
              <a:rPr lang="cs-CZ" b="1" dirty="0" err="1" smtClean="0">
                <a:solidFill>
                  <a:srgbClr val="002060"/>
                </a:solidFill>
              </a:rPr>
              <a:t>Vanderziel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arduous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journey</a:t>
            </a:r>
            <a:r>
              <a:rPr lang="cs-CZ" b="1" dirty="0" smtClean="0">
                <a:solidFill>
                  <a:srgbClr val="FF0000"/>
                </a:solidFill>
              </a:rPr>
              <a:t>; </a:t>
            </a:r>
            <a:r>
              <a:rPr lang="cs-CZ" b="1" dirty="0" err="1" smtClean="0">
                <a:solidFill>
                  <a:srgbClr val="FF0000"/>
                </a:solidFill>
              </a:rPr>
              <a:t>I´d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like</a:t>
            </a:r>
            <a:r>
              <a:rPr lang="cs-CZ" b="1" dirty="0" smtClean="0">
                <a:solidFill>
                  <a:srgbClr val="FF0000"/>
                </a:solidFill>
              </a:rPr>
              <a:t> to echo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O. </a:t>
            </a:r>
            <a:r>
              <a:rPr lang="cs-CZ" b="1" dirty="0" err="1" smtClean="0">
                <a:solidFill>
                  <a:srgbClr val="002060"/>
                </a:solidFill>
              </a:rPr>
              <a:t>Jelinek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as </a:t>
            </a:r>
            <a:r>
              <a:rPr lang="cs-CZ" b="1" dirty="0" err="1" smtClean="0">
                <a:solidFill>
                  <a:srgbClr val="FF0000"/>
                </a:solidFill>
              </a:rPr>
              <a:t>fate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would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it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M. </a:t>
            </a:r>
            <a:r>
              <a:rPr lang="cs-CZ" b="1" dirty="0" err="1" smtClean="0">
                <a:solidFill>
                  <a:srgbClr val="002060"/>
                </a:solidFill>
              </a:rPr>
              <a:t>Kaylor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words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Erasure</a:t>
            </a:r>
            <a:r>
              <a:rPr lang="cs-CZ" b="1" dirty="0" smtClean="0">
                <a:solidFill>
                  <a:srgbClr val="FF0000"/>
                </a:solidFill>
              </a:rPr>
              <a:t> and </a:t>
            </a:r>
            <a:r>
              <a:rPr lang="cs-CZ" b="1" dirty="0" err="1" smtClean="0">
                <a:solidFill>
                  <a:srgbClr val="FF0000"/>
                </a:solidFill>
              </a:rPr>
              <a:t>Vanishment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will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mark</a:t>
            </a:r>
            <a:r>
              <a:rPr lang="cs-CZ" b="1" dirty="0" smtClean="0">
                <a:solidFill>
                  <a:srgbClr val="FF0000"/>
                </a:solidFill>
              </a:rPr>
              <a:t> my </a:t>
            </a:r>
            <a:r>
              <a:rPr lang="cs-CZ" b="1" dirty="0" err="1" smtClean="0">
                <a:solidFill>
                  <a:srgbClr val="FF0000"/>
                </a:solidFill>
              </a:rPr>
              <a:t>own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departure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A. Van </a:t>
            </a:r>
            <a:r>
              <a:rPr lang="cs-CZ" b="1" dirty="0" err="1" smtClean="0">
                <a:solidFill>
                  <a:srgbClr val="002060"/>
                </a:solidFill>
              </a:rPr>
              <a:t>Herk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Dr. </a:t>
            </a:r>
            <a:r>
              <a:rPr lang="cs-CZ" b="1" dirty="0" err="1" smtClean="0">
                <a:solidFill>
                  <a:srgbClr val="FF0000"/>
                </a:solidFill>
              </a:rPr>
              <a:t>Kaylor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you´re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incorrigible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D. </a:t>
            </a:r>
            <a:r>
              <a:rPr lang="cs-CZ" b="1" dirty="0" err="1" smtClean="0">
                <a:solidFill>
                  <a:srgbClr val="002060"/>
                </a:solidFill>
              </a:rPr>
              <a:t>Sparling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Such – </a:t>
            </a:r>
            <a:r>
              <a:rPr lang="cs-CZ" b="1" dirty="0" err="1" smtClean="0">
                <a:solidFill>
                  <a:srgbClr val="FF0000"/>
                </a:solidFill>
              </a:rPr>
              <a:t>excuse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pun – such </a:t>
            </a:r>
            <a:r>
              <a:rPr lang="cs-CZ" b="1" dirty="0" err="1" smtClean="0">
                <a:solidFill>
                  <a:srgbClr val="FF0000"/>
                </a:solidFill>
              </a:rPr>
              <a:t>military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overkill</a:t>
            </a:r>
            <a:r>
              <a:rPr lang="cs-CZ" b="1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T. </a:t>
            </a:r>
            <a:r>
              <a:rPr lang="cs-CZ" b="1" dirty="0" err="1">
                <a:solidFill>
                  <a:srgbClr val="002060"/>
                </a:solidFill>
              </a:rPr>
              <a:t>S</a:t>
            </a:r>
            <a:r>
              <a:rPr lang="cs-CZ" b="1" dirty="0" err="1" smtClean="0">
                <a:solidFill>
                  <a:srgbClr val="002060"/>
                </a:solidFill>
              </a:rPr>
              <a:t>herman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  <a:r>
              <a:rPr lang="cs-CZ" b="1" dirty="0" smtClean="0">
                <a:solidFill>
                  <a:srgbClr val="FF0000"/>
                </a:solidFill>
              </a:rPr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be</a:t>
            </a:r>
            <a:r>
              <a:rPr lang="cs-CZ" b="1" dirty="0" smtClean="0">
                <a:solidFill>
                  <a:srgbClr val="FF0000"/>
                </a:solidFill>
              </a:rPr>
              <a:t> media-</a:t>
            </a:r>
            <a:r>
              <a:rPr lang="cs-CZ" b="1" dirty="0" err="1" smtClean="0">
                <a:solidFill>
                  <a:srgbClr val="FF0000"/>
                </a:solidFill>
              </a:rPr>
              <a:t>savvy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OBSERVATIONS</a:t>
            </a:r>
            <a:r>
              <a:rPr lang="cs-CZ" sz="2200" b="1" dirty="0" smtClean="0">
                <a:solidFill>
                  <a:srgbClr val="FF0000"/>
                </a:solidFill>
              </a:rPr>
              <a:t>   </a:t>
            </a:r>
            <a:r>
              <a:rPr lang="en-US" sz="2200" b="1" dirty="0" smtClean="0">
                <a:solidFill>
                  <a:srgbClr val="FF0000"/>
                </a:solidFill>
              </a:rPr>
              <a:t>MADE </a:t>
            </a:r>
            <a:r>
              <a:rPr lang="en-US" sz="2200" b="1" dirty="0">
                <a:solidFill>
                  <a:srgbClr val="FF0000"/>
                </a:solidFill>
              </a:rPr>
              <a:t>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sz="2200" b="1" dirty="0" smtClean="0">
                <a:solidFill>
                  <a:srgbClr val="FF0000"/>
                </a:solidFill>
              </a:rPr>
              <a:t/>
            </a:r>
            <a:br>
              <a:rPr lang="cs-CZ" sz="2200" b="1" dirty="0" smtClean="0">
                <a:solidFill>
                  <a:srgbClr val="FF0000"/>
                </a:solidFill>
              </a:rPr>
            </a:br>
            <a:r>
              <a:rPr lang="cs-CZ" sz="3200" b="1" dirty="0" err="1" smtClean="0">
                <a:solidFill>
                  <a:srgbClr val="FF0000"/>
                </a:solidFill>
              </a:rPr>
              <a:t>choice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of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lexical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means</a:t>
            </a:r>
            <a:r>
              <a:rPr lang="cs-CZ" sz="3200" b="1" dirty="0" smtClean="0">
                <a:solidFill>
                  <a:srgbClr val="FF0000"/>
                </a:solidFill>
              </a:rPr>
              <a:t> by non-</a:t>
            </a:r>
            <a:r>
              <a:rPr lang="cs-CZ" sz="3200" b="1" dirty="0" err="1" smtClean="0">
                <a:solidFill>
                  <a:srgbClr val="FF0000"/>
                </a:solidFill>
              </a:rPr>
              <a:t>native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speakers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Non-</a:t>
            </a:r>
            <a:r>
              <a:rPr lang="cs-CZ" dirty="0" err="1" smtClean="0">
                <a:solidFill>
                  <a:srgbClr val="FF0000"/>
                </a:solidFill>
              </a:rPr>
              <a:t>native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speakers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have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heard</a:t>
            </a:r>
            <a:r>
              <a:rPr lang="cs-CZ" dirty="0" smtClean="0">
                <a:solidFill>
                  <a:srgbClr val="FF0000"/>
                </a:solidFill>
              </a:rPr>
              <a:t> so far </a:t>
            </a:r>
            <a:r>
              <a:rPr lang="cs-CZ" dirty="0" err="1" smtClean="0">
                <a:solidFill>
                  <a:srgbClr val="FF0000"/>
                </a:solidFill>
              </a:rPr>
              <a:t>lack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audacity</a:t>
            </a:r>
            <a:r>
              <a:rPr lang="cs-CZ" dirty="0" smtClean="0">
                <a:solidFill>
                  <a:srgbClr val="FF0000"/>
                </a:solidFill>
              </a:rPr>
              <a:t> to use </a:t>
            </a:r>
            <a:r>
              <a:rPr lang="cs-CZ" dirty="0" err="1" smtClean="0">
                <a:solidFill>
                  <a:srgbClr val="FF0000"/>
                </a:solidFill>
              </a:rPr>
              <a:t>expresions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above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maybe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with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exception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Prof. </a:t>
            </a:r>
            <a:r>
              <a:rPr lang="cs-CZ" dirty="0" err="1" smtClean="0">
                <a:solidFill>
                  <a:srgbClr val="FF0000"/>
                </a:solidFill>
              </a:rPr>
              <a:t>Ventola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saying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Excuse</a:t>
            </a:r>
            <a:r>
              <a:rPr lang="cs-CZ" b="1" dirty="0" smtClean="0">
                <a:solidFill>
                  <a:srgbClr val="FF0000"/>
                </a:solidFill>
              </a:rPr>
              <a:t> my </a:t>
            </a:r>
            <a:r>
              <a:rPr lang="cs-CZ" b="1" dirty="0" err="1" smtClean="0">
                <a:solidFill>
                  <a:srgbClr val="FF0000"/>
                </a:solidFill>
              </a:rPr>
              <a:t>French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which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could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understood</a:t>
            </a:r>
            <a:r>
              <a:rPr lang="cs-CZ" dirty="0" smtClean="0">
                <a:solidFill>
                  <a:srgbClr val="FF0000"/>
                </a:solidFill>
              </a:rPr>
              <a:t> as </a:t>
            </a:r>
            <a:r>
              <a:rPr lang="cs-CZ" dirty="0" err="1" smtClean="0">
                <a:solidFill>
                  <a:srgbClr val="FF0000"/>
                </a:solidFill>
              </a:rPr>
              <a:t>quoting</a:t>
            </a:r>
            <a:r>
              <a:rPr lang="cs-CZ" dirty="0" smtClean="0">
                <a:solidFill>
                  <a:srgbClr val="FF0000"/>
                </a:solidFill>
              </a:rPr>
              <a:t> John Major. </a:t>
            </a:r>
            <a:r>
              <a:rPr lang="cs-CZ" dirty="0" err="1" smtClean="0">
                <a:solidFill>
                  <a:srgbClr val="FF0000"/>
                </a:solidFill>
              </a:rPr>
              <a:t>However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dispose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expert </a:t>
            </a:r>
            <a:r>
              <a:rPr lang="cs-CZ" dirty="0" err="1" smtClean="0">
                <a:solidFill>
                  <a:srgbClr val="FF0000"/>
                </a:solidFill>
              </a:rPr>
              <a:t>vocabularies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fields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research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dirty="0" err="1" smtClean="0">
                <a:solidFill>
                  <a:srgbClr val="FF0000"/>
                </a:solidFill>
              </a:rPr>
              <a:t>were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heard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earlier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British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Studies</a:t>
            </a:r>
            <a:r>
              <a:rPr lang="cs-CZ" dirty="0" smtClean="0">
                <a:solidFill>
                  <a:srgbClr val="FF0000"/>
                </a:solidFill>
              </a:rPr>
              <a:t> session: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to </a:t>
            </a:r>
            <a:r>
              <a:rPr lang="cs-CZ" b="1" dirty="0" err="1" smtClean="0">
                <a:solidFill>
                  <a:srgbClr val="FF0000"/>
                </a:solidFill>
              </a:rPr>
              <a:t>frame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Scroungers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fecklessness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OBSERVATIONS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MADE 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voice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&amp; </a:t>
            </a:r>
            <a:r>
              <a:rPr lang="cs-CZ" b="1" dirty="0" err="1" smtClean="0">
                <a:solidFill>
                  <a:srgbClr val="FF0000"/>
                </a:solidFill>
              </a:rPr>
              <a:t>pronunciation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A. Van </a:t>
            </a:r>
            <a:r>
              <a:rPr lang="cs-CZ" dirty="0" err="1" smtClean="0">
                <a:solidFill>
                  <a:srgbClr val="FF0000"/>
                </a:solidFill>
              </a:rPr>
              <a:t>Herk´s</a:t>
            </a:r>
            <a:r>
              <a:rPr lang="cs-CZ" dirty="0" smtClean="0">
                <a:solidFill>
                  <a:srgbClr val="FF0000"/>
                </a:solidFill>
              </a:rPr>
              <a:t> use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tempo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stresses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reductions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sz="3000" b="1" dirty="0" err="1" smtClean="0">
                <a:solidFill>
                  <a:srgbClr val="FF0000"/>
                </a:solidFill>
              </a:rPr>
              <a:t>analysis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component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event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hypothesis</a:t>
            </a:r>
            <a:r>
              <a:rPr lang="cs-CZ" sz="3000" b="1" dirty="0" smtClean="0">
                <a:solidFill>
                  <a:srgbClr val="FF0000"/>
                </a:solidFill>
              </a:rPr>
              <a:t>-ses, </a:t>
            </a:r>
            <a:r>
              <a:rPr lang="cs-CZ" sz="3000" b="1" dirty="0" err="1" smtClean="0">
                <a:solidFill>
                  <a:srgbClr val="FF0000"/>
                </a:solidFill>
              </a:rPr>
              <a:t>participants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success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devoicing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b="1" dirty="0" err="1" smtClean="0">
                <a:solidFill>
                  <a:srgbClr val="FF0000"/>
                </a:solidFill>
              </a:rPr>
              <a:t>studies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English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always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been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x </a:t>
            </a:r>
            <a:r>
              <a:rPr lang="cs-CZ" b="1" dirty="0" err="1" smtClean="0">
                <a:solidFill>
                  <a:srgbClr val="FF0000"/>
                </a:solidFill>
              </a:rPr>
              <a:t>bees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beast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beasts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- a </a:t>
            </a:r>
            <a:r>
              <a:rPr lang="cs-CZ" dirty="0" err="1" smtClean="0">
                <a:solidFill>
                  <a:srgbClr val="FF0000"/>
                </a:solidFill>
              </a:rPr>
              <a:t>combination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mistakes</a:t>
            </a:r>
            <a:r>
              <a:rPr lang="cs-CZ" dirty="0" smtClean="0">
                <a:solidFill>
                  <a:srgbClr val="FF0000"/>
                </a:solidFill>
              </a:rPr>
              <a:t> in a </a:t>
            </a:r>
            <a:r>
              <a:rPr lang="cs-CZ" dirty="0" err="1" smtClean="0">
                <a:solidFill>
                  <a:srgbClr val="FF0000"/>
                </a:solidFill>
              </a:rPr>
              <a:t>short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word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tenth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perceived</a:t>
            </a:r>
            <a:r>
              <a:rPr lang="cs-CZ" dirty="0" smtClean="0">
                <a:solidFill>
                  <a:srgbClr val="FF0000"/>
                </a:solidFill>
              </a:rPr>
              <a:t> as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dense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/æ/</a:t>
            </a:r>
            <a:r>
              <a:rPr lang="en-US" dirty="0" smtClean="0">
                <a:solidFill>
                  <a:srgbClr val="FF0000"/>
                </a:solidFill>
              </a:rPr>
              <a:t>&gt;/e/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massive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passive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lacking</a:t>
            </a:r>
            <a:r>
              <a:rPr lang="cs-CZ" dirty="0" smtClean="0">
                <a:solidFill>
                  <a:srgbClr val="FF0000"/>
                </a:solidFill>
              </a:rPr>
              <a:t>… x </a:t>
            </a:r>
            <a:r>
              <a:rPr lang="cs-CZ" b="1" dirty="0" err="1" smtClean="0">
                <a:solidFill>
                  <a:srgbClr val="FF0000"/>
                </a:solidFill>
              </a:rPr>
              <a:t>laxical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mispronunciations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cradle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occurrence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their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THE DEEPEST TRAP OF ALL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Losing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oneself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fretting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over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details</a:t>
            </a:r>
            <a:r>
              <a:rPr lang="cs-CZ" dirty="0" smtClean="0">
                <a:solidFill>
                  <a:srgbClr val="002060"/>
                </a:solidFill>
              </a:rPr>
              <a:t> so much </a:t>
            </a:r>
            <a:r>
              <a:rPr lang="cs-CZ" dirty="0" err="1" smtClean="0">
                <a:solidFill>
                  <a:srgbClr val="002060"/>
                </a:solidFill>
              </a:rPr>
              <a:t>that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loses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detached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view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one´s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topic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enjoyment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one´s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own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presentation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Improvements</a:t>
            </a:r>
            <a:r>
              <a:rPr lang="cs-CZ" dirty="0" smtClean="0">
                <a:solidFill>
                  <a:srgbClr val="002060"/>
                </a:solidFill>
              </a:rPr>
              <a:t> are to </a:t>
            </a:r>
            <a:r>
              <a:rPr lang="cs-CZ" dirty="0" err="1" smtClean="0">
                <a:solidFill>
                  <a:srgbClr val="002060"/>
                </a:solidFill>
              </a:rPr>
              <a:t>be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expected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age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</a:t>
            </a:r>
            <a:r>
              <a:rPr lang="cs-CZ" b="1" dirty="0" smtClean="0">
                <a:solidFill>
                  <a:srgbClr val="002060"/>
                </a:solidFill>
              </a:rPr>
              <a:t>HANK YOU FOR YOUR KIND ATTENTION</a:t>
            </a:r>
            <a:r>
              <a:rPr lang="en-US" b="1" smtClean="0">
                <a:solidFill>
                  <a:srgbClr val="002060"/>
                </a:solidFill>
              </a:rPr>
              <a:t> &lt;</a:t>
            </a:r>
            <a:r>
              <a:rPr lang="en-US" b="1" dirty="0" smtClean="0">
                <a:solidFill>
                  <a:srgbClr val="002060"/>
                </a:solidFill>
              </a:rPr>
              <a:t>3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02" y="1600200"/>
            <a:ext cx="70169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 TIME…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don´t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ask</a:t>
            </a:r>
            <a:r>
              <a:rPr lang="cs-CZ" dirty="0" smtClean="0">
                <a:solidFill>
                  <a:srgbClr val="00B050"/>
                </a:solidFill>
              </a:rPr>
              <a:t>, I </a:t>
            </a:r>
            <a:r>
              <a:rPr lang="cs-CZ" dirty="0" err="1" smtClean="0">
                <a:solidFill>
                  <a:srgbClr val="00B050"/>
                </a:solidFill>
              </a:rPr>
              <a:t>will</a:t>
            </a:r>
            <a:r>
              <a:rPr lang="cs-CZ" dirty="0" smtClean="0">
                <a:solidFill>
                  <a:srgbClr val="00B050"/>
                </a:solidFill>
              </a:rPr>
              <a:t>!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QUESTIONS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Q1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Why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doesn´t</a:t>
            </a:r>
            <a:r>
              <a:rPr lang="cs-CZ" dirty="0" smtClean="0">
                <a:solidFill>
                  <a:srgbClr val="00B050"/>
                </a:solidFill>
              </a:rPr>
              <a:t> a </a:t>
            </a:r>
            <a:r>
              <a:rPr lang="cs-CZ" dirty="0" err="1" smtClean="0">
                <a:solidFill>
                  <a:srgbClr val="00B050"/>
                </a:solidFill>
              </a:rPr>
              <a:t>student´s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speaking</a:t>
            </a:r>
            <a:r>
              <a:rPr lang="cs-CZ" dirty="0" smtClean="0">
                <a:solidFill>
                  <a:srgbClr val="00B050"/>
                </a:solidFill>
              </a:rPr>
              <a:t> performance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reflect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their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extensive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listening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experience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Is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it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advantage</a:t>
            </a:r>
            <a:r>
              <a:rPr lang="cs-CZ" dirty="0" smtClean="0">
                <a:solidFill>
                  <a:srgbClr val="00B050"/>
                </a:solidFill>
              </a:rPr>
              <a:t> to </a:t>
            </a:r>
            <a:r>
              <a:rPr lang="cs-CZ" dirty="0" err="1" smtClean="0">
                <a:solidFill>
                  <a:srgbClr val="00B050"/>
                </a:solidFill>
              </a:rPr>
              <a:t>present</a:t>
            </a:r>
            <a:r>
              <a:rPr lang="cs-CZ" dirty="0" smtClean="0">
                <a:solidFill>
                  <a:srgbClr val="00B050"/>
                </a:solidFill>
              </a:rPr>
              <a:t> in </a:t>
            </a:r>
            <a:r>
              <a:rPr lang="cs-CZ" dirty="0" err="1" smtClean="0">
                <a:solidFill>
                  <a:srgbClr val="00B050"/>
                </a:solidFill>
              </a:rPr>
              <a:t>your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mother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tongue</a:t>
            </a:r>
            <a:r>
              <a:rPr lang="cs-CZ" dirty="0" smtClean="0">
                <a:solidFill>
                  <a:srgbClr val="00B050"/>
                </a:solidFill>
              </a:rPr>
              <a:t>? </a:t>
            </a:r>
            <a:r>
              <a:rPr lang="cs-CZ" dirty="0" err="1" smtClean="0">
                <a:solidFill>
                  <a:srgbClr val="00B050"/>
                </a:solidFill>
              </a:rPr>
              <a:t>What</a:t>
            </a:r>
            <a:r>
              <a:rPr lang="cs-CZ" dirty="0" smtClean="0">
                <a:solidFill>
                  <a:srgbClr val="00B050"/>
                </a:solidFill>
              </a:rPr>
              <a:t> are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perks</a:t>
            </a:r>
            <a:r>
              <a:rPr lang="cs-CZ" dirty="0" smtClean="0">
                <a:solidFill>
                  <a:srgbClr val="00B050"/>
                </a:solidFill>
              </a:rPr>
              <a:t> (</a:t>
            </a:r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any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being</a:t>
            </a:r>
            <a:r>
              <a:rPr lang="cs-CZ" dirty="0" smtClean="0">
                <a:solidFill>
                  <a:srgbClr val="00B050"/>
                </a:solidFill>
              </a:rPr>
              <a:t> a non-</a:t>
            </a:r>
            <a:r>
              <a:rPr lang="cs-CZ" dirty="0" err="1" smtClean="0">
                <a:solidFill>
                  <a:srgbClr val="00B050"/>
                </a:solidFill>
              </a:rPr>
              <a:t>native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E </a:t>
            </a:r>
            <a:r>
              <a:rPr lang="cs-CZ" dirty="0" err="1" smtClean="0">
                <a:solidFill>
                  <a:srgbClr val="00B050"/>
                </a:solidFill>
              </a:rPr>
              <a:t>presenting</a:t>
            </a:r>
            <a:r>
              <a:rPr lang="cs-CZ" dirty="0" smtClean="0">
                <a:solidFill>
                  <a:srgbClr val="00B050"/>
                </a:solidFill>
              </a:rPr>
              <a:t> in E?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Q3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Does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posture</a:t>
            </a:r>
            <a:r>
              <a:rPr lang="cs-CZ" dirty="0" smtClean="0">
                <a:solidFill>
                  <a:srgbClr val="00B050"/>
                </a:solidFill>
              </a:rPr>
              <a:t> and </a:t>
            </a:r>
            <a:r>
              <a:rPr lang="cs-CZ" dirty="0" err="1" smtClean="0">
                <a:solidFill>
                  <a:srgbClr val="00B050"/>
                </a:solidFill>
              </a:rPr>
              <a:t>obvious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breaking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rules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really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matter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SZENTGYÖRGYI, SZILÁRD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University </a:t>
            </a:r>
            <a:r>
              <a:rPr lang="cs-CZ" sz="2000" dirty="0" err="1" smtClean="0">
                <a:solidFill>
                  <a:srgbClr val="002060"/>
                </a:solidFill>
              </a:rPr>
              <a:t>of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Pannonia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Hungary</a:t>
            </a:r>
            <a:endParaRPr lang="cs-CZ" sz="2000" dirty="0" smtClean="0">
              <a:solidFill>
                <a:srgbClr val="002060"/>
              </a:solidFill>
            </a:endParaRPr>
          </a:p>
          <a:p>
            <a:r>
              <a:rPr lang="cs-CZ" sz="2000" dirty="0" err="1" smtClean="0">
                <a:solidFill>
                  <a:srgbClr val="002060"/>
                </a:solidFill>
              </a:rPr>
              <a:t>szentsz</a:t>
            </a:r>
            <a:r>
              <a:rPr lang="cs-CZ" sz="2000" dirty="0" smtClean="0">
                <a:solidFill>
                  <a:srgbClr val="002060"/>
                </a:solidFill>
              </a:rPr>
              <a:t>@</a:t>
            </a:r>
            <a:r>
              <a:rPr lang="cs-CZ" sz="2000" dirty="0" err="1" smtClean="0">
                <a:solidFill>
                  <a:srgbClr val="002060"/>
                </a:solidFill>
              </a:rPr>
              <a:t>almos.uni</a:t>
            </a:r>
            <a:r>
              <a:rPr lang="cs-CZ" sz="2000" dirty="0" smtClean="0">
                <a:solidFill>
                  <a:srgbClr val="002060"/>
                </a:solidFill>
              </a:rPr>
              <a:t>-</a:t>
            </a:r>
            <a:r>
              <a:rPr lang="cs-CZ" sz="2000" dirty="0" err="1" smtClean="0">
                <a:solidFill>
                  <a:srgbClr val="002060"/>
                </a:solidFill>
              </a:rPr>
              <a:t>pannon.hu</a:t>
            </a:r>
            <a:endParaRPr lang="cs-CZ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How</a:t>
            </a:r>
            <a:r>
              <a:rPr lang="cs-CZ" sz="2400" b="1" dirty="0" smtClean="0">
                <a:solidFill>
                  <a:srgbClr val="002060"/>
                </a:solidFill>
              </a:rPr>
              <a:t> do </a:t>
            </a:r>
            <a:r>
              <a:rPr lang="cs-CZ" sz="2400" b="1" dirty="0" err="1" smtClean="0">
                <a:solidFill>
                  <a:srgbClr val="002060"/>
                </a:solidFill>
              </a:rPr>
              <a:t>Movie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Characters’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Accents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Reflect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   </a:t>
            </a:r>
            <a:r>
              <a:rPr lang="cs-CZ" sz="2400" b="1" dirty="0" err="1" smtClean="0">
                <a:solidFill>
                  <a:srgbClr val="002060"/>
                </a:solidFill>
              </a:rPr>
              <a:t>Linguistic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Stereotypes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Prejudices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endParaRPr lang="cs-CZ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</a:rPr>
              <a:t>TOMKOVÁ, KATEŘINA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Masaryk University, Faculty of Arts, Brno, Czech Republic</a:t>
            </a:r>
          </a:p>
          <a:p>
            <a:r>
              <a:rPr lang="en-US" sz="2000" dirty="0" smtClean="0">
                <a:solidFill>
                  <a:srgbClr val="002060"/>
                </a:solidFill>
                <a:hlinkClick r:id="rId2"/>
              </a:rPr>
              <a:t>2060@mail.muni.cz</a:t>
            </a:r>
            <a:r>
              <a:rPr lang="cs-CZ" sz="2000" dirty="0" smtClean="0">
                <a:solidFill>
                  <a:srgbClr val="002060"/>
                </a:solidFill>
              </a:rPr>
              <a:t>, tomkat@phil.muni.cz</a:t>
            </a:r>
            <a:endParaRPr lang="en-US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A Chapter from Academic </a:t>
            </a:r>
            <a:r>
              <a:rPr lang="en-US" sz="2400" b="1" dirty="0" err="1" smtClean="0">
                <a:solidFill>
                  <a:srgbClr val="002060"/>
                </a:solidFill>
              </a:rPr>
              <a:t>Oracy</a:t>
            </a:r>
            <a:r>
              <a:rPr lang="en-US" sz="2400" b="1" dirty="0" smtClean="0">
                <a:solidFill>
                  <a:srgbClr val="002060"/>
                </a:solidFill>
              </a:rPr>
              <a:t>: Oral Presentations in English</a:t>
            </a:r>
            <a:endParaRPr lang="cs-CZ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b="1" dirty="0" smtClean="0">
                <a:solidFill>
                  <a:srgbClr val="002060"/>
                </a:solidFill>
              </a:rPr>
              <a:t>Academic </a:t>
            </a:r>
            <a:r>
              <a:rPr lang="en-US" b="1" dirty="0" err="1" smtClean="0">
                <a:solidFill>
                  <a:srgbClr val="002060"/>
                </a:solidFill>
              </a:rPr>
              <a:t>Oracy</a:t>
            </a:r>
            <a:r>
              <a:rPr lang="en-US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Oral Presentations in English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9" name="Picture 5" descr="https://encrypted-tbn1.gstatic.com/images?q=tbn:ANd9GcR8wgxbI_EpWZ_UlrN7uUvM_MtFg161ZaOLfJwhyyVUIXrJU0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8007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Academic </a:t>
            </a:r>
            <a:r>
              <a:rPr lang="en-US" b="1" dirty="0" err="1">
                <a:solidFill>
                  <a:srgbClr val="002060"/>
                </a:solidFill>
              </a:rPr>
              <a:t>Oracy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Oral Presentations in English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THE CONTENT AND PURPOSE OF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PREREQUISITES TO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SITUATIONS PRACTISED IN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PITFALLS AT VARIOUS STAGES OF MAKING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A PRESENTATION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OBSERVATIONS MADE AT THIS CONFERENCE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THE DEEPEST TRAP OF ALL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QUESTIONS – YOURS AND MINE</a:t>
            </a: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THE CONTENT AND PURPOSE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OF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increase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awareness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diverse </a:t>
            </a:r>
            <a:r>
              <a:rPr lang="cs-CZ" dirty="0" err="1" smtClean="0">
                <a:solidFill>
                  <a:srgbClr val="002060"/>
                </a:solidFill>
              </a:rPr>
              <a:t>forms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present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papers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class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on </a:t>
            </a:r>
            <a:r>
              <a:rPr lang="cs-CZ" sz="2000" dirty="0" err="1" smtClean="0">
                <a:solidFill>
                  <a:srgbClr val="002060"/>
                </a:solidFill>
              </a:rPr>
              <a:t>topics</a:t>
            </a:r>
            <a:r>
              <a:rPr lang="cs-CZ" sz="2000" dirty="0" smtClean="0">
                <a:solidFill>
                  <a:srgbClr val="002060"/>
                </a:solidFill>
              </a:rPr>
              <a:t> such as </a:t>
            </a:r>
            <a:r>
              <a:rPr lang="cs-CZ" sz="2000" dirty="0" err="1" smtClean="0">
                <a:solidFill>
                  <a:srgbClr val="002060"/>
                </a:solidFill>
              </a:rPr>
              <a:t>Interlingual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word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tabboos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Academic</a:t>
            </a:r>
            <a:r>
              <a:rPr lang="cs-CZ" sz="2000" dirty="0" smtClean="0">
                <a:solidFill>
                  <a:srgbClr val="002060"/>
                </a:solidFill>
              </a:rPr>
              <a:t> Slang, </a:t>
            </a:r>
            <a:r>
              <a:rPr lang="cs-CZ" sz="2000" dirty="0" err="1" smtClean="0">
                <a:solidFill>
                  <a:srgbClr val="002060"/>
                </a:solidFill>
              </a:rPr>
              <a:t>Academic</a:t>
            </a:r>
            <a:r>
              <a:rPr lang="cs-CZ" sz="2000" dirty="0" smtClean="0">
                <a:solidFill>
                  <a:srgbClr val="002060"/>
                </a:solidFill>
              </a:rPr>
              <a:t> Hierarchy and </a:t>
            </a:r>
            <a:r>
              <a:rPr lang="cs-CZ" sz="2000" dirty="0" err="1" smtClean="0">
                <a:solidFill>
                  <a:srgbClr val="002060"/>
                </a:solidFill>
              </a:rPr>
              <a:t>Argumentative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Fallacies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practice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speech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behavior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typical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situations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deal with the immediacy </a:t>
            </a:r>
            <a:r>
              <a:rPr lang="cs-CZ" dirty="0" smtClean="0">
                <a:solidFill>
                  <a:srgbClr val="002060"/>
                </a:solidFill>
              </a:rPr>
              <a:t>(Vachek)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discourse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create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rehearse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perform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comic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skit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Creativity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Night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select</a:t>
            </a:r>
            <a:r>
              <a:rPr lang="cs-CZ" dirty="0" smtClean="0">
                <a:solidFill>
                  <a:srgbClr val="002060"/>
                </a:solidFill>
              </a:rPr>
              <a:t> 2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most </a:t>
            </a:r>
            <a:r>
              <a:rPr lang="cs-CZ" dirty="0" err="1" smtClean="0">
                <a:solidFill>
                  <a:srgbClr val="002060"/>
                </a:solidFill>
              </a:rPr>
              <a:t>admired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speakers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this</a:t>
            </a:r>
            <a:r>
              <a:rPr lang="cs-CZ" dirty="0" smtClean="0">
                <a:solidFill>
                  <a:srgbClr val="002060"/>
                </a:solidFill>
              </a:rPr>
              <a:t> department and </a:t>
            </a:r>
            <a:r>
              <a:rPr lang="cs-CZ" dirty="0" err="1" smtClean="0">
                <a:solidFill>
                  <a:srgbClr val="002060"/>
                </a:solidFill>
              </a:rPr>
              <a:t>engage</a:t>
            </a:r>
            <a:r>
              <a:rPr lang="cs-CZ" dirty="0" smtClean="0">
                <a:solidFill>
                  <a:srgbClr val="002060"/>
                </a:solidFill>
              </a:rPr>
              <a:t> in a </a:t>
            </a:r>
            <a:r>
              <a:rPr lang="cs-CZ" dirty="0" err="1" smtClean="0">
                <a:solidFill>
                  <a:srgbClr val="002060"/>
                </a:solidFill>
              </a:rPr>
              <a:t>fan</a:t>
            </a:r>
            <a:r>
              <a:rPr lang="cs-CZ" dirty="0" smtClean="0">
                <a:solidFill>
                  <a:srgbClr val="002060"/>
                </a:solidFill>
              </a:rPr>
              <a:t> session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PREREQUISITES TO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Phonetics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Phonology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sz="2200" dirty="0" err="1" smtClean="0">
                <a:solidFill>
                  <a:srgbClr val="002060"/>
                </a:solidFill>
              </a:rPr>
              <a:t>suprasegmentals</a:t>
            </a:r>
            <a:r>
              <a:rPr lang="cs-CZ" sz="2200" dirty="0" smtClean="0">
                <a:solidFill>
                  <a:srgbClr val="002060"/>
                </a:solidFill>
              </a:rPr>
              <a:t>, 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smtClean="0">
                <a:solidFill>
                  <a:srgbClr val="002060"/>
                </a:solidFill>
              </a:rPr>
              <a:t>                                                                        </a:t>
            </a:r>
            <a:r>
              <a:rPr lang="cs-CZ" sz="2200" dirty="0" err="1" smtClean="0">
                <a:solidFill>
                  <a:srgbClr val="002060"/>
                </a:solidFill>
              </a:rPr>
              <a:t>social</a:t>
            </a:r>
            <a:r>
              <a:rPr lang="cs-CZ" sz="2200" dirty="0" smtClean="0">
                <a:solidFill>
                  <a:srgbClr val="002060"/>
                </a:solidFill>
              </a:rPr>
              <a:t> and </a:t>
            </a:r>
            <a:r>
              <a:rPr lang="cs-CZ" sz="2200" dirty="0" err="1" smtClean="0">
                <a:solidFill>
                  <a:srgbClr val="002060"/>
                </a:solidFill>
              </a:rPr>
              <a:t>regional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accents</a:t>
            </a:r>
            <a:endParaRPr lang="cs-CZ" sz="2200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Fluency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sz="2200" dirty="0" err="1" smtClean="0">
                <a:solidFill>
                  <a:srgbClr val="002060"/>
                </a:solidFill>
              </a:rPr>
              <a:t>synthesis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of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skills</a:t>
            </a:r>
            <a:r>
              <a:rPr lang="cs-CZ" sz="2200" dirty="0" smtClean="0">
                <a:solidFill>
                  <a:srgbClr val="002060"/>
                </a:solidFill>
              </a:rPr>
              <a:t> = </a:t>
            </a:r>
            <a:r>
              <a:rPr lang="cs-CZ" sz="2200" dirty="0" err="1" smtClean="0">
                <a:solidFill>
                  <a:srgbClr val="002060"/>
                </a:solidFill>
              </a:rPr>
              <a:t>confidence</a:t>
            </a:r>
            <a:endParaRPr lang="cs-CZ" sz="2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                                                       </a:t>
            </a:r>
            <a:r>
              <a:rPr lang="cs-CZ" sz="2200" dirty="0" err="1" smtClean="0">
                <a:solidFill>
                  <a:srgbClr val="002060"/>
                </a:solidFill>
              </a:rPr>
              <a:t>knowledge</a:t>
            </a:r>
            <a:r>
              <a:rPr lang="cs-CZ" sz="2200" dirty="0" smtClean="0">
                <a:solidFill>
                  <a:srgbClr val="002060"/>
                </a:solidFill>
              </a:rPr>
              <a:t> # </a:t>
            </a:r>
            <a:r>
              <a:rPr lang="cs-CZ" sz="2200" dirty="0" err="1" smtClean="0">
                <a:solidFill>
                  <a:srgbClr val="002060"/>
                </a:solidFill>
              </a:rPr>
              <a:t>skill</a:t>
            </a:r>
            <a:endParaRPr lang="cs-CZ" sz="2200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Pronunciation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Varieties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       </a:t>
            </a:r>
            <a:r>
              <a:rPr lang="cs-CZ" sz="2000" dirty="0" err="1" smtClean="0">
                <a:solidFill>
                  <a:srgbClr val="002060"/>
                </a:solidFill>
              </a:rPr>
              <a:t>best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recordings</a:t>
            </a:r>
            <a:r>
              <a:rPr lang="cs-CZ" sz="2000" dirty="0" smtClean="0">
                <a:solidFill>
                  <a:srgbClr val="002060"/>
                </a:solidFill>
              </a:rPr>
              <a:t>: 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English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Language</a:t>
            </a:r>
            <a:r>
              <a:rPr lang="cs-CZ" sz="2000" dirty="0" smtClean="0">
                <a:solidFill>
                  <a:srgbClr val="002060"/>
                </a:solidFill>
              </a:rPr>
              <a:t> in 24 </a:t>
            </a:r>
            <a:r>
              <a:rPr lang="cs-CZ" sz="2000" dirty="0" err="1" smtClean="0">
                <a:solidFill>
                  <a:srgbClr val="002060"/>
                </a:solidFill>
              </a:rPr>
              <a:t>Accents</a:t>
            </a:r>
            <a:r>
              <a:rPr lang="cs-CZ" sz="2000" dirty="0" smtClean="0">
                <a:solidFill>
                  <a:srgbClr val="002060"/>
                </a:solidFill>
              </a:rPr>
              <a:t>, A Tour </a:t>
            </a:r>
            <a:r>
              <a:rPr lang="cs-CZ" sz="2000" dirty="0" err="1" smtClean="0">
                <a:solidFill>
                  <a:srgbClr val="002060"/>
                </a:solidFill>
              </a:rPr>
              <a:t>of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British</a:t>
            </a:r>
            <a:r>
              <a:rPr lang="cs-CZ" sz="2000" dirty="0" smtClean="0">
                <a:solidFill>
                  <a:srgbClr val="002060"/>
                </a:solidFill>
              </a:rPr>
              <a:t>   </a:t>
            </a:r>
            <a:r>
              <a:rPr lang="cs-CZ" sz="2000" dirty="0" err="1" smtClean="0">
                <a:solidFill>
                  <a:srgbClr val="002060"/>
                </a:solidFill>
              </a:rPr>
              <a:t>Isles</a:t>
            </a:r>
            <a:r>
              <a:rPr lang="cs-CZ" sz="2000" dirty="0" smtClean="0">
                <a:solidFill>
                  <a:srgbClr val="002060"/>
                </a:solidFill>
              </a:rPr>
              <a:t> in </a:t>
            </a:r>
            <a:r>
              <a:rPr lang="cs-CZ" sz="2000" dirty="0" err="1" smtClean="0">
                <a:solidFill>
                  <a:srgbClr val="002060"/>
                </a:solidFill>
              </a:rPr>
              <a:t>Accents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Amy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Walker‘s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tutorials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for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American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English</a:t>
            </a:r>
            <a:r>
              <a:rPr lang="cs-CZ" sz="2000" dirty="0" smtClean="0">
                <a:solidFill>
                  <a:srgbClr val="002060"/>
                </a:solidFill>
              </a:rPr>
              <a:t>, Lisa </a:t>
            </a:r>
            <a:r>
              <a:rPr lang="cs-CZ" sz="2000" dirty="0" err="1" smtClean="0">
                <a:solidFill>
                  <a:srgbClr val="002060"/>
                </a:solidFill>
              </a:rPr>
              <a:t>Mojsin‘s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Accent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Reduction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videos</a:t>
            </a:r>
            <a:r>
              <a:rPr lang="en-US" sz="2000" dirty="0" smtClean="0">
                <a:solidFill>
                  <a:srgbClr val="002060"/>
                </a:solidFill>
              </a:rPr>
              <a:t>, Rachel’s English </a:t>
            </a:r>
            <a:r>
              <a:rPr lang="cs-CZ" sz="2000" dirty="0" smtClean="0">
                <a:solidFill>
                  <a:srgbClr val="002060"/>
                </a:solidFill>
              </a:rPr>
              <a:t>(</a:t>
            </a:r>
            <a:r>
              <a:rPr lang="cs-CZ" sz="2000" dirty="0" err="1" smtClean="0">
                <a:solidFill>
                  <a:srgbClr val="002060"/>
                </a:solidFill>
              </a:rPr>
              <a:t>can</a:t>
            </a:r>
            <a:r>
              <a:rPr lang="cs-CZ" sz="2000" dirty="0" smtClean="0">
                <a:solidFill>
                  <a:srgbClr val="002060"/>
                </a:solidFill>
              </a:rPr>
              <a:t> x </a:t>
            </a:r>
            <a:r>
              <a:rPr lang="cs-CZ" sz="2000" dirty="0" err="1" smtClean="0">
                <a:solidFill>
                  <a:srgbClr val="002060"/>
                </a:solidFill>
              </a:rPr>
              <a:t>can</a:t>
            </a:r>
            <a:r>
              <a:rPr lang="en-US" sz="2000" dirty="0" smtClean="0">
                <a:solidFill>
                  <a:srgbClr val="002060"/>
                </a:solidFill>
              </a:rPr>
              <a:t>’t</a:t>
            </a:r>
            <a:r>
              <a:rPr lang="cs-CZ" sz="2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Students</a:t>
            </a:r>
            <a:r>
              <a:rPr lang="cs-CZ" dirty="0" smtClean="0">
                <a:solidFill>
                  <a:srgbClr val="002060"/>
                </a:solidFill>
              </a:rPr>
              <a:t>‘  </a:t>
            </a:r>
            <a:r>
              <a:rPr lang="cs-CZ" dirty="0" err="1" smtClean="0">
                <a:solidFill>
                  <a:srgbClr val="002060"/>
                </a:solidFill>
              </a:rPr>
              <a:t>own</a:t>
            </a:r>
            <a:r>
              <a:rPr lang="cs-CZ" dirty="0" smtClean="0">
                <a:solidFill>
                  <a:srgbClr val="002060"/>
                </a:solidFill>
              </a:rPr>
              <a:t> role </a:t>
            </a:r>
            <a:r>
              <a:rPr lang="cs-CZ" dirty="0" err="1" smtClean="0">
                <a:solidFill>
                  <a:srgbClr val="002060"/>
                </a:solidFill>
              </a:rPr>
              <a:t>models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observations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                                           </a:t>
            </a:r>
            <a:r>
              <a:rPr lang="cs-CZ" b="1" dirty="0" smtClean="0">
                <a:solidFill>
                  <a:srgbClr val="00B050"/>
                </a:solidFill>
              </a:rPr>
              <a:t>Q1</a:t>
            </a: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Students</a:t>
            </a:r>
            <a:r>
              <a:rPr lang="cs-CZ" b="1" dirty="0" smtClean="0">
                <a:solidFill>
                  <a:srgbClr val="002060"/>
                </a:solidFill>
              </a:rPr>
              <a:t> benefit </a:t>
            </a:r>
            <a:r>
              <a:rPr lang="cs-CZ" b="1" dirty="0" err="1" smtClean="0">
                <a:solidFill>
                  <a:srgbClr val="002060"/>
                </a:solidFill>
              </a:rPr>
              <a:t>greatly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from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all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above</a:t>
            </a:r>
            <a:r>
              <a:rPr lang="cs-CZ" b="1" dirty="0" smtClean="0">
                <a:solidFill>
                  <a:srgbClr val="002060"/>
                </a:solidFill>
              </a:rPr>
              <a:t> but </a:t>
            </a:r>
            <a:r>
              <a:rPr lang="cs-CZ" b="1" dirty="0" err="1" smtClean="0">
                <a:solidFill>
                  <a:srgbClr val="002060"/>
                </a:solidFill>
              </a:rPr>
              <a:t>this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may</a:t>
            </a:r>
            <a:r>
              <a:rPr lang="cs-CZ" b="1" dirty="0" smtClean="0">
                <a:solidFill>
                  <a:srgbClr val="002060"/>
                </a:solidFill>
              </a:rPr>
              <a:t> just </a:t>
            </a:r>
            <a:r>
              <a:rPr lang="cs-CZ" b="1" dirty="0" err="1" smtClean="0">
                <a:solidFill>
                  <a:srgbClr val="002060"/>
                </a:solidFill>
              </a:rPr>
              <a:t>be</a:t>
            </a:r>
            <a:r>
              <a:rPr lang="cs-CZ" b="1" dirty="0" smtClean="0">
                <a:solidFill>
                  <a:srgbClr val="002060"/>
                </a:solidFill>
              </a:rPr>
              <a:t> my </a:t>
            </a:r>
            <a:r>
              <a:rPr lang="cs-CZ" b="1" dirty="0" err="1" smtClean="0">
                <a:solidFill>
                  <a:srgbClr val="002060"/>
                </a:solidFill>
              </a:rPr>
              <a:t>impression</a:t>
            </a:r>
            <a:r>
              <a:rPr lang="cs-CZ" b="1" dirty="0" smtClean="0">
                <a:solidFill>
                  <a:srgbClr val="002060"/>
                </a:solidFill>
              </a:rPr>
              <a:t>.  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SITUATIONS PRACTISED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IN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solidFill>
                  <a:srgbClr val="002060"/>
                </a:solidFill>
              </a:rPr>
              <a:t>a</a:t>
            </a:r>
            <a:r>
              <a:rPr lang="cs-CZ" dirty="0" err="1" smtClean="0">
                <a:solidFill>
                  <a:srgbClr val="002060"/>
                </a:solidFill>
              </a:rPr>
              <a:t>n</a:t>
            </a:r>
            <a:r>
              <a:rPr lang="cs-CZ" dirty="0" smtClean="0">
                <a:solidFill>
                  <a:srgbClr val="002060"/>
                </a:solidFill>
              </a:rPr>
              <a:t> oral </a:t>
            </a:r>
            <a:r>
              <a:rPr lang="cs-CZ" dirty="0" err="1" smtClean="0">
                <a:solidFill>
                  <a:srgbClr val="002060"/>
                </a:solidFill>
              </a:rPr>
              <a:t>examination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diploma</a:t>
            </a:r>
            <a:r>
              <a:rPr lang="cs-CZ" dirty="0" smtClean="0">
                <a:solidFill>
                  <a:srgbClr val="002060"/>
                </a:solidFill>
              </a:rPr>
              <a:t> thesis defense 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(</a:t>
            </a:r>
            <a:r>
              <a:rPr lang="cs-CZ" dirty="0" err="1" smtClean="0">
                <a:solidFill>
                  <a:srgbClr val="002060"/>
                </a:solidFill>
              </a:rPr>
              <a:t>see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Recurrent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errors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presentation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class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conferences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debate</a:t>
            </a:r>
            <a:r>
              <a:rPr lang="cs-CZ" dirty="0" smtClean="0">
                <a:solidFill>
                  <a:srgbClr val="002060"/>
                </a:solidFill>
              </a:rPr>
              <a:t> –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, impromptu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PITFALLS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sz="3100" b="1" dirty="0" smtClean="0">
                <a:solidFill>
                  <a:srgbClr val="002060"/>
                </a:solidFill>
              </a:rPr>
              <a:t>AT VARIOUS STAGES OF MAKING A PRESENTATION</a:t>
            </a:r>
            <a:endParaRPr lang="cs-CZ" sz="31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selection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topic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amount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information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conveyed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lexical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means</a:t>
            </a:r>
            <a:r>
              <a:rPr lang="cs-CZ" dirty="0" smtClean="0">
                <a:solidFill>
                  <a:srgbClr val="002060"/>
                </a:solidFill>
              </a:rPr>
              <a:t>       </a:t>
            </a:r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preparation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rehearsing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timing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delivery</a:t>
            </a:r>
            <a:r>
              <a:rPr lang="cs-CZ" dirty="0" smtClean="0">
                <a:solidFill>
                  <a:srgbClr val="002060"/>
                </a:solidFill>
              </a:rPr>
              <a:t>:  - </a:t>
            </a:r>
            <a:r>
              <a:rPr lang="cs-CZ" dirty="0" err="1" smtClean="0">
                <a:solidFill>
                  <a:srgbClr val="002060"/>
                </a:solidFill>
              </a:rPr>
              <a:t>technicalities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anxiety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dirty="0" err="1" smtClean="0">
                <a:solidFill>
                  <a:srgbClr val="002060"/>
                </a:solidFill>
              </a:rPr>
              <a:t>rapport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audience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confidence,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    posture &amp; body language</a:t>
            </a:r>
            <a:r>
              <a:rPr lang="cs-CZ" dirty="0" smtClean="0">
                <a:solidFill>
                  <a:srgbClr val="002060"/>
                </a:solidFill>
              </a:rPr>
              <a:t>    </a:t>
            </a:r>
            <a:r>
              <a:rPr lang="cs-CZ" b="1" dirty="0" smtClean="0">
                <a:solidFill>
                  <a:srgbClr val="00B050"/>
                </a:solidFill>
              </a:rPr>
              <a:t>Q3</a:t>
            </a:r>
          </a:p>
          <a:p>
            <a:pPr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dirty="0" smtClean="0">
                <a:solidFill>
                  <a:srgbClr val="00B050"/>
                </a:solidFill>
              </a:rPr>
              <a:t>		</a:t>
            </a: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dirty="0" err="1" smtClean="0">
                <a:solidFill>
                  <a:srgbClr val="002060"/>
                </a:solidFill>
              </a:rPr>
              <a:t>correspondence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between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screen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</a:p>
          <a:p>
            <a:pPr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                 </a:t>
            </a:r>
            <a:r>
              <a:rPr lang="cs-CZ" dirty="0" err="1" smtClean="0">
                <a:solidFill>
                  <a:srgbClr val="002060"/>
                </a:solidFill>
              </a:rPr>
              <a:t>speech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- voice &amp; pronunciation </a:t>
            </a:r>
            <a:r>
              <a:rPr lang="cs-CZ" dirty="0" smtClean="0">
                <a:solidFill>
                  <a:srgbClr val="002060"/>
                </a:solidFill>
              </a:rPr>
              <a:t>(</a:t>
            </a:r>
            <a:r>
              <a:rPr lang="cs-CZ" dirty="0" err="1" smtClean="0">
                <a:solidFill>
                  <a:srgbClr val="002060"/>
                </a:solidFill>
              </a:rPr>
              <a:t>see</a:t>
            </a:r>
            <a:r>
              <a:rPr lang="cs-CZ" dirty="0" smtClean="0">
                <a:solidFill>
                  <a:srgbClr val="002060"/>
                </a:solidFill>
              </a:rPr>
              <a:t> Form.pdf)</a:t>
            </a:r>
            <a:r>
              <a:rPr lang="en-US" dirty="0" smtClean="0">
                <a:solidFill>
                  <a:srgbClr val="002060"/>
                </a:solidFill>
              </a:rPr>
              <a:t>,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                    </a:t>
            </a:r>
            <a:r>
              <a:rPr lang="en-US" dirty="0" smtClean="0">
                <a:solidFill>
                  <a:srgbClr val="002060"/>
                </a:solidFill>
              </a:rPr>
              <a:t>loudness &amp; tempo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OBSERVATIONS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MADE AT THIS CONFERENCE</a:t>
            </a:r>
            <a:r>
              <a:rPr lang="cs-CZ" sz="2200" b="1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technicalities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Jan´s</a:t>
            </a:r>
            <a:r>
              <a:rPr lang="cs-CZ" dirty="0" smtClean="0">
                <a:solidFill>
                  <a:srgbClr val="FF0000"/>
                </a:solidFill>
              </a:rPr>
              <a:t> distance </a:t>
            </a:r>
            <a:r>
              <a:rPr lang="cs-CZ" dirty="0" err="1" smtClean="0">
                <a:solidFill>
                  <a:srgbClr val="FF0000"/>
                </a:solidFill>
              </a:rPr>
              <a:t>from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microphone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m</a:t>
            </a:r>
            <a:r>
              <a:rPr lang="cs-CZ" dirty="0" err="1" smtClean="0">
                <a:solidFill>
                  <a:srgbClr val="FF0000"/>
                </a:solidFill>
              </a:rPr>
              <a:t>issing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last </a:t>
            </a:r>
            <a:r>
              <a:rPr lang="cs-CZ" dirty="0" err="1" smtClean="0">
                <a:solidFill>
                  <a:srgbClr val="FF0000"/>
                </a:solidFill>
              </a:rPr>
              <a:t>night´s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reception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u</a:t>
            </a:r>
            <a:r>
              <a:rPr lang="cs-CZ" dirty="0" err="1" smtClean="0">
                <a:solidFill>
                  <a:srgbClr val="FF0000"/>
                </a:solidFill>
              </a:rPr>
              <a:t>ncooperative</a:t>
            </a:r>
            <a:r>
              <a:rPr lang="cs-CZ" dirty="0" smtClean="0">
                <a:solidFill>
                  <a:srgbClr val="FF0000"/>
                </a:solidFill>
              </a:rPr>
              <a:t> master </a:t>
            </a:r>
            <a:r>
              <a:rPr lang="cs-CZ" dirty="0" err="1" smtClean="0">
                <a:solidFill>
                  <a:srgbClr val="FF0000"/>
                </a:solidFill>
              </a:rPr>
              <a:t>computer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morning´s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culture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studies</a:t>
            </a:r>
            <a:r>
              <a:rPr lang="cs-CZ" dirty="0" smtClean="0">
                <a:solidFill>
                  <a:srgbClr val="FF0000"/>
                </a:solidFill>
              </a:rPr>
              <a:t> session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Stoicism</a:t>
            </a:r>
            <a:r>
              <a:rPr lang="cs-CZ" b="1" dirty="0" smtClean="0">
                <a:solidFill>
                  <a:srgbClr val="002060"/>
                </a:solidFill>
              </a:rPr>
              <a:t> and flexibility </a:t>
            </a:r>
            <a:r>
              <a:rPr lang="cs-CZ" b="1" dirty="0" err="1" smtClean="0">
                <a:solidFill>
                  <a:srgbClr val="002060"/>
                </a:solidFill>
              </a:rPr>
              <a:t>helps</a:t>
            </a:r>
            <a:r>
              <a:rPr lang="cs-CZ" b="1" dirty="0" smtClean="0">
                <a:solidFill>
                  <a:srgbClr val="002060"/>
                </a:solidFill>
              </a:rPr>
              <a:t>.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715</Words>
  <Application>Microsoft Office PowerPoint</Application>
  <PresentationFormat>Předvádění na obrazovce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   SESSION 4      FRIDAY, FEBRUARY 6       3:00-4:30pm Spoken English: From Film to Oracy   </vt:lpstr>
      <vt:lpstr>Prezentace aplikace PowerPoint</vt:lpstr>
      <vt:lpstr>     Academic Oracy:  Oral Presentations in English     </vt:lpstr>
      <vt:lpstr>Academic Oracy:  Oral Presentations in English   </vt:lpstr>
      <vt:lpstr>THE CONTENT AND PURPOSE  OF ACADEMIC ORACY</vt:lpstr>
      <vt:lpstr>PREREQUISITES TO ACADEMIC ORACY</vt:lpstr>
      <vt:lpstr>SITUATIONS PRACTISED  IN ACADEMIC ORACY</vt:lpstr>
      <vt:lpstr>PITFALLS  AT VARIOUS STAGES OF MAKING A PRESENTATION</vt:lpstr>
      <vt:lpstr>OBSERVATIONS  MADE AT THIS CONFERENCE: technicalities</vt:lpstr>
      <vt:lpstr>OBSERVATIONS  MADE AT THIS CONFERENCE: choice of lexical means</vt:lpstr>
      <vt:lpstr>OBSERVATIONS   MADE AT THIS CONFERENCE:  choice of lexical means by non-native speakers</vt:lpstr>
      <vt:lpstr>OBSERVATIONS  MADE AT THIS CONFERENCE: voice &amp; pronunciation</vt:lpstr>
      <vt:lpstr>THE DEEPEST TRAP OF ALL</vt:lpstr>
      <vt:lpstr>THANK YOU FOR YOUR KIND ATTENTION &lt;3 </vt:lpstr>
      <vt:lpstr>QUESTION TIME…</vt:lpstr>
      <vt:lpstr>QUESTIONS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Tomková</dc:creator>
  <cp:lastModifiedBy>Kateřina Tomková</cp:lastModifiedBy>
  <cp:revision>33</cp:revision>
  <dcterms:created xsi:type="dcterms:W3CDTF">2015-02-05T17:32:25Z</dcterms:created>
  <dcterms:modified xsi:type="dcterms:W3CDTF">2015-02-06T13:52:13Z</dcterms:modified>
</cp:coreProperties>
</file>