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60" r:id="rId3"/>
    <p:sldId id="261" r:id="rId4"/>
    <p:sldId id="263" r:id="rId5"/>
    <p:sldId id="259" r:id="rId6"/>
    <p:sldId id="262" r:id="rId7"/>
    <p:sldId id="264" r:id="rId8"/>
    <p:sldId id="265" r:id="rId9"/>
    <p:sldId id="266" r:id="rId10"/>
    <p:sldId id="269" r:id="rId11"/>
    <p:sldId id="270" r:id="rId12"/>
    <p:sldId id="267" r:id="rId13"/>
    <p:sldId id="268" r:id="rId14"/>
    <p:sldId id="271" r:id="rId15"/>
    <p:sldId id="258" r:id="rId1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5E77"/>
    <a:srgbClr val="573316"/>
    <a:srgbClr val="4E73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>
        <p:scale>
          <a:sx n="76" d="100"/>
          <a:sy n="76" d="100"/>
        </p:scale>
        <p:origin x="-119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962AAE-3187-40BE-B71B-A0C31408CAC3}" type="datetimeFigureOut">
              <a:rPr lang="et-EE" smtClean="0"/>
              <a:t>20.03.2016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3E6A98-C16E-41DD-AA80-8EFBBDB09DF4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578167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t-EE" dirty="0" smtClean="0"/>
              <a:t>https://www.youtube.com/watch?v=4O3mY8QkvQ4</a:t>
            </a:r>
          </a:p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E6A98-C16E-41DD-AA80-8EFBBDB09DF4}" type="slidenum">
              <a:rPr lang="et-EE" smtClean="0"/>
              <a:t>2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357904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E6A98-C16E-41DD-AA80-8EFBBDB09DF4}" type="slidenum">
              <a:rPr lang="et-EE" smtClean="0"/>
              <a:t>5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082090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smtClean="0"/>
              <a:t>https://www.youtube.com/user/BioroboticsTTU; https://www.youtube.com/watch?v=K6aoolg9f2M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E6A98-C16E-41DD-AA80-8EFBBDB09DF4}" type="slidenum">
              <a:rPr lang="et-EE" smtClean="0"/>
              <a:t>10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7096072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smtClean="0"/>
              <a:t>https://www.youtube.com/channel/UC186z2gc0XiLh12hNvPZdUQ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E6A98-C16E-41DD-AA80-8EFBBDB09DF4}" type="slidenum">
              <a:rPr lang="et-EE" smtClean="0"/>
              <a:t>11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4985195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smtClean="0"/>
              <a:t>https://vimeo.com/63275377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E6A98-C16E-41DD-AA80-8EFBBDB09DF4}" type="slidenum">
              <a:rPr lang="et-EE" smtClean="0"/>
              <a:t>12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309777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itli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u kohatäide 2"/>
          <p:cNvSpPr>
            <a:spLocks noGrp="1"/>
          </p:cNvSpPr>
          <p:nvPr>
            <p:ph idx="10"/>
          </p:nvPr>
        </p:nvSpPr>
        <p:spPr>
          <a:xfrm>
            <a:off x="457200" y="908720"/>
            <a:ext cx="8229600" cy="4536504"/>
          </a:xfrm>
        </p:spPr>
        <p:txBody>
          <a:bodyPr/>
          <a:lstStyle>
            <a:lvl1pPr>
              <a:defRPr/>
            </a:lvl1pPr>
          </a:lstStyle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767745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itel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u kohatäide 2"/>
          <p:cNvSpPr>
            <a:spLocks noGrp="1"/>
          </p:cNvSpPr>
          <p:nvPr>
            <p:ph idx="1" hasCustomPrompt="1"/>
          </p:nvPr>
        </p:nvSpPr>
        <p:spPr>
          <a:xfrm>
            <a:off x="457200" y="980729"/>
            <a:ext cx="8229600" cy="635609"/>
          </a:xfrm>
        </p:spPr>
        <p:txBody>
          <a:bodyPr/>
          <a:lstStyle>
            <a:lvl1pPr>
              <a:defRPr sz="4000" b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t-EE" dirty="0" smtClean="0"/>
              <a:t>PEALKIRI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0"/>
          </p:nvPr>
        </p:nvSpPr>
        <p:spPr>
          <a:xfrm>
            <a:off x="457200" y="1772816"/>
            <a:ext cx="8229600" cy="3672408"/>
          </a:xfrm>
        </p:spPr>
        <p:txBody>
          <a:bodyPr/>
          <a:lstStyle>
            <a:lvl1pPr>
              <a:defRPr/>
            </a:lvl1pPr>
          </a:lstStyle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970408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logo siseturis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257800"/>
            <a:ext cx="175577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7" descr="muster siseturis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0"/>
            <a:ext cx="6311900" cy="233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14400" y="1773238"/>
            <a:ext cx="6897688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rgbClr val="573316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rgbClr val="573316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573316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loomaaedtuul05d435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67"/>
          <a:stretch>
            <a:fillRect/>
          </a:stretch>
        </p:blipFill>
        <p:spPr bwMode="auto">
          <a:xfrm>
            <a:off x="0" y="0"/>
            <a:ext cx="3581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9" descr="taust siseturis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66"/>
          <a:stretch>
            <a:fillRect/>
          </a:stretch>
        </p:blipFill>
        <p:spPr bwMode="auto">
          <a:xfrm>
            <a:off x="1308126" y="15358"/>
            <a:ext cx="784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6"/>
          <p:cNvSpPr txBox="1">
            <a:spLocks noChangeArrowheads="1"/>
          </p:cNvSpPr>
          <p:nvPr/>
        </p:nvSpPr>
        <p:spPr bwMode="auto">
          <a:xfrm>
            <a:off x="2971800" y="1066800"/>
            <a:ext cx="55626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en-US" sz="3200" dirty="0">
                <a:solidFill>
                  <a:srgbClr val="525E77"/>
                </a:solidFill>
                <a:latin typeface="Arial Black" panose="020B0A04020102020204" pitchFamily="34" charset="0"/>
              </a:rPr>
              <a:t>Current Cutting-Edge Estonian </a:t>
            </a:r>
            <a:r>
              <a:rPr lang="en-US" sz="3200" dirty="0" smtClean="0">
                <a:solidFill>
                  <a:srgbClr val="525E77"/>
                </a:solidFill>
                <a:latin typeface="Arial Black" panose="020B0A04020102020204" pitchFamily="34" charset="0"/>
              </a:rPr>
              <a:t>Science</a:t>
            </a:r>
            <a:r>
              <a:rPr lang="et-EE" sz="3200" dirty="0" smtClean="0">
                <a:solidFill>
                  <a:srgbClr val="525E77"/>
                </a:solidFill>
                <a:latin typeface="Arial Black" panose="020B0A04020102020204" pitchFamily="34" charset="0"/>
              </a:rPr>
              <a:t>: </a:t>
            </a:r>
            <a:r>
              <a:rPr lang="en-US" sz="3200" dirty="0">
                <a:solidFill>
                  <a:srgbClr val="525E77"/>
                </a:solidFill>
                <a:latin typeface="Arial Black" panose="020B0A04020102020204" pitchFamily="34" charset="0"/>
              </a:rPr>
              <a:t>Biobank, Satellites and Other Big Ideas </a:t>
            </a:r>
            <a:r>
              <a:rPr lang="en-US" sz="3200" dirty="0" smtClean="0">
                <a:solidFill>
                  <a:srgbClr val="525E77"/>
                </a:solidFill>
                <a:latin typeface="Arial Black" panose="020B0A04020102020204" pitchFamily="34" charset="0"/>
              </a:rPr>
              <a:t>from</a:t>
            </a:r>
            <a:r>
              <a:rPr lang="en-US" sz="3200" dirty="0">
                <a:solidFill>
                  <a:srgbClr val="525E77"/>
                </a:solidFill>
                <a:latin typeface="Arial Black" panose="020B0A04020102020204" pitchFamily="34" charset="0"/>
              </a:rPr>
              <a:t> a Small Country</a:t>
            </a:r>
            <a:endParaRPr lang="et-EE" sz="3200" dirty="0">
              <a:solidFill>
                <a:srgbClr val="525E77"/>
              </a:solidFill>
              <a:latin typeface="Arial Black" panose="020B0A04020102020204" pitchFamily="34" charset="0"/>
            </a:endParaRPr>
          </a:p>
        </p:txBody>
      </p:sp>
      <p:sp>
        <p:nvSpPr>
          <p:cNvPr id="3076" name="TextBox 7"/>
          <p:cNvSpPr txBox="1">
            <a:spLocks noChangeArrowheads="1"/>
          </p:cNvSpPr>
          <p:nvPr/>
        </p:nvSpPr>
        <p:spPr bwMode="auto">
          <a:xfrm>
            <a:off x="2962489" y="3717032"/>
            <a:ext cx="33147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et-EE" sz="2000" b="1" dirty="0" smtClean="0">
                <a:solidFill>
                  <a:srgbClr val="525E77"/>
                </a:solidFill>
                <a:cs typeface="Arial" pitchFamily="34" charset="0"/>
              </a:rPr>
              <a:t>Lecture 2 of course ‘</a:t>
            </a:r>
            <a:r>
              <a:rPr lang="en-US" sz="2000" b="1" dirty="0" smtClean="0">
                <a:solidFill>
                  <a:srgbClr val="525E77"/>
                </a:solidFill>
              </a:rPr>
              <a:t>The </a:t>
            </a:r>
            <a:r>
              <a:rPr lang="en-US" sz="2000" b="1" dirty="0">
                <a:solidFill>
                  <a:srgbClr val="525E77"/>
                </a:solidFill>
              </a:rPr>
              <a:t>innovative </a:t>
            </a:r>
            <a:r>
              <a:rPr lang="en-US" sz="2000" b="1" dirty="0" smtClean="0">
                <a:solidFill>
                  <a:srgbClr val="525E77"/>
                </a:solidFill>
              </a:rPr>
              <a:t>Estonia</a:t>
            </a:r>
            <a:r>
              <a:rPr lang="et-EE" sz="2000" b="1" dirty="0" smtClean="0">
                <a:solidFill>
                  <a:srgbClr val="525E77"/>
                </a:solidFill>
              </a:rPr>
              <a:t>’</a:t>
            </a:r>
          </a:p>
          <a:p>
            <a:endParaRPr lang="et-EE" sz="2000" b="1" dirty="0">
              <a:solidFill>
                <a:srgbClr val="525E77"/>
              </a:solidFill>
              <a:latin typeface="Arial" pitchFamily="34" charset="0"/>
              <a:cs typeface="Arial" pitchFamily="34" charset="0"/>
            </a:endParaRPr>
          </a:p>
          <a:p>
            <a:r>
              <a:rPr lang="et-EE" sz="2000" b="1" dirty="0">
                <a:solidFill>
                  <a:srgbClr val="525E77"/>
                </a:solidFill>
              </a:rPr>
              <a:t>Arko Olesk</a:t>
            </a:r>
          </a:p>
          <a:p>
            <a:r>
              <a:rPr lang="et-EE" sz="2000" b="1" dirty="0">
                <a:solidFill>
                  <a:srgbClr val="525E77"/>
                </a:solidFill>
              </a:rPr>
              <a:t>Tallinn </a:t>
            </a:r>
            <a:r>
              <a:rPr lang="et-EE" sz="2000" b="1" dirty="0" smtClean="0">
                <a:solidFill>
                  <a:srgbClr val="525E77"/>
                </a:solidFill>
              </a:rPr>
              <a:t>University/Postimees</a:t>
            </a:r>
            <a:endParaRPr lang="et-EE" sz="2000" b="1" dirty="0">
              <a:solidFill>
                <a:srgbClr val="525E77"/>
              </a:solidFill>
            </a:endParaRPr>
          </a:p>
        </p:txBody>
      </p:sp>
      <p:pic>
        <p:nvPicPr>
          <p:cNvPr id="3077" name="Picture 10" descr="logo siseturis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257800"/>
            <a:ext cx="175577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dirty="0" smtClean="0"/>
              <a:t>Underwater robots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457200" y="1772816"/>
            <a:ext cx="5534070" cy="3672408"/>
          </a:xfrm>
        </p:spPr>
        <p:txBody>
          <a:bodyPr/>
          <a:lstStyle/>
          <a:p>
            <a:r>
              <a:rPr lang="et-EE" dirty="0" smtClean="0"/>
              <a:t>Archaeology turtle </a:t>
            </a:r>
          </a:p>
          <a:p>
            <a:r>
              <a:rPr lang="et-EE" dirty="0" smtClean="0"/>
              <a:t>Fish with articifial lateral line</a:t>
            </a:r>
            <a:endParaRPr lang="et-E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270" y="1988840"/>
            <a:ext cx="3152730" cy="31527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19" y="3673424"/>
            <a:ext cx="5220072" cy="293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2167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dirty="0" smtClean="0"/>
              <a:t>Artificial muscles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t-EE" dirty="0"/>
              <a:t>electromechanically active polymer materials</a:t>
            </a:r>
            <a:endParaRPr lang="et-EE" dirty="0" smtClean="0"/>
          </a:p>
          <a:p>
            <a:endParaRPr lang="et-EE" dirty="0"/>
          </a:p>
          <a:p>
            <a:r>
              <a:rPr lang="et-EE" dirty="0" smtClean="0"/>
              <a:t>And a house that unpacks itself</a:t>
            </a:r>
            <a:endParaRPr lang="et-E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068353"/>
            <a:ext cx="3635896" cy="2423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2459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dirty="0" smtClean="0"/>
              <a:t>Sharemind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t-EE" dirty="0" smtClean="0"/>
              <a:t>Allows computing encrypted data </a:t>
            </a:r>
            <a:endParaRPr lang="et-E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20731"/>
            <a:ext cx="6131024" cy="3946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2941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dirty="0" smtClean="0"/>
              <a:t>Salme warrior ship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457200" y="1772816"/>
            <a:ext cx="4690864" cy="3672408"/>
          </a:xfrm>
        </p:spPr>
        <p:txBody>
          <a:bodyPr/>
          <a:lstStyle/>
          <a:p>
            <a:r>
              <a:rPr lang="et-EE" dirty="0" smtClean="0"/>
              <a:t>2 pre-viking (8th century) boats</a:t>
            </a:r>
          </a:p>
          <a:p>
            <a:r>
              <a:rPr lang="et-EE" dirty="0" smtClean="0"/>
              <a:t>Battle and burial</a:t>
            </a:r>
            <a:endParaRPr lang="et-E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297" y="958975"/>
            <a:ext cx="3651703" cy="440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5579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dirty="0"/>
              <a:t>S</a:t>
            </a:r>
            <a:r>
              <a:rPr lang="et-EE" dirty="0" smtClean="0"/>
              <a:t>patial </a:t>
            </a:r>
            <a:r>
              <a:rPr lang="et-EE" dirty="0"/>
              <a:t>mobility of people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 smtClean="0"/>
              <a:t>travel</a:t>
            </a:r>
            <a:r>
              <a:rPr lang="en-US" dirty="0"/>
              <a:t>, urban geography and </a:t>
            </a:r>
            <a:r>
              <a:rPr lang="en-US" dirty="0" smtClean="0"/>
              <a:t>segregation</a:t>
            </a:r>
            <a:endParaRPr lang="et-EE" dirty="0" smtClean="0"/>
          </a:p>
          <a:p>
            <a:r>
              <a:rPr lang="et-EE" dirty="0" smtClean="0"/>
              <a:t>mobile </a:t>
            </a:r>
            <a:r>
              <a:rPr lang="et-EE" dirty="0"/>
              <a:t>positioning based methods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4" y="3051958"/>
            <a:ext cx="5524128" cy="35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7499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4" descr="pil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3" descr="muster siseturis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0"/>
            <a:ext cx="6311900" cy="233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dirty="0" smtClean="0"/>
              <a:t>Estonian Science in general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t-EE" dirty="0" smtClean="0"/>
              <a:t>6 universities + a few independent research institutions</a:t>
            </a:r>
          </a:p>
          <a:p>
            <a:r>
              <a:rPr lang="et-EE" dirty="0" smtClean="0"/>
              <a:t>29th position in the world (citations per paper)</a:t>
            </a:r>
          </a:p>
          <a:p>
            <a:r>
              <a:rPr lang="et-EE" dirty="0" smtClean="0"/>
              <a:t>Fields above world average: environment/ecology, plant &amp; animal science, clinical medicine, molecular biology &amp; genetics, physics, pharmacology &amp; toxicology, psychiatry/psychology </a:t>
            </a:r>
          </a:p>
        </p:txBody>
      </p:sp>
    </p:spTree>
    <p:extLst>
      <p:ext uri="{BB962C8B-B14F-4D97-AF65-F5344CB8AC3E}">
        <p14:creationId xmlns:p14="http://schemas.microsoft.com/office/powerpoint/2010/main" val="3500975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dirty="0" smtClean="0"/>
              <a:t>Estonian Biobank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323528" y="1939735"/>
            <a:ext cx="4392488" cy="3672408"/>
          </a:xfrm>
        </p:spPr>
        <p:txBody>
          <a:bodyPr/>
          <a:lstStyle/>
          <a:p>
            <a:r>
              <a:rPr lang="et-EE" dirty="0" smtClean="0"/>
              <a:t>50 000 donors (5% of adult population)</a:t>
            </a:r>
          </a:p>
          <a:p>
            <a:r>
              <a:rPr lang="et-EE" dirty="0" smtClean="0"/>
              <a:t>Genetic research</a:t>
            </a:r>
          </a:p>
          <a:p>
            <a:r>
              <a:rPr lang="et-EE" dirty="0" smtClean="0"/>
              <a:t>Personalized medicine</a:t>
            </a:r>
          </a:p>
          <a:p>
            <a:endParaRPr lang="et-E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98851"/>
            <a:ext cx="2367618" cy="15784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562" y="1945615"/>
            <a:ext cx="4423097" cy="2948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282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dirty="0" smtClean="0"/>
              <a:t>Archaeogenetics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t-EE" dirty="0" smtClean="0"/>
              <a:t>Ancient human migration</a:t>
            </a:r>
            <a:endParaRPr lang="et-E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96" y="3068960"/>
            <a:ext cx="5238750" cy="3009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40" t="3895" b="12693"/>
          <a:stretch/>
        </p:blipFill>
        <p:spPr>
          <a:xfrm>
            <a:off x="6012160" y="1616338"/>
            <a:ext cx="2445431" cy="2428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530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u kohatäide 1"/>
          <p:cNvSpPr>
            <a:spLocks noGrp="1"/>
          </p:cNvSpPr>
          <p:nvPr>
            <p:ph idx="1"/>
          </p:nvPr>
        </p:nvSpPr>
        <p:spPr>
          <a:xfrm>
            <a:off x="457200" y="2393505"/>
            <a:ext cx="8229600" cy="635609"/>
          </a:xfrm>
        </p:spPr>
        <p:txBody>
          <a:bodyPr/>
          <a:lstStyle/>
          <a:p>
            <a:pPr marL="0" indent="0">
              <a:buNone/>
            </a:pPr>
            <a:r>
              <a:rPr lang="et-EE" dirty="0" smtClean="0"/>
              <a:t>EstCube-1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0"/>
          </p:nvPr>
        </p:nvSpPr>
        <p:spPr>
          <a:xfrm>
            <a:off x="457200" y="3185592"/>
            <a:ext cx="8229600" cy="3672408"/>
          </a:xfrm>
        </p:spPr>
        <p:txBody>
          <a:bodyPr/>
          <a:lstStyle/>
          <a:p>
            <a:r>
              <a:rPr lang="et-EE" dirty="0" smtClean="0"/>
              <a:t>Cubesat standard</a:t>
            </a:r>
          </a:p>
          <a:p>
            <a:r>
              <a:rPr lang="et-EE" dirty="0" smtClean="0"/>
              <a:t>Launched in 2013</a:t>
            </a:r>
          </a:p>
          <a:p>
            <a:r>
              <a:rPr lang="et-EE" dirty="0" smtClean="0"/>
              <a:t>Experiment with electric solar sail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629874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dirty="0" smtClean="0"/>
              <a:t>Space research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t-EE" dirty="0" smtClean="0"/>
              <a:t>Galactic filaments</a:t>
            </a:r>
          </a:p>
          <a:p>
            <a:r>
              <a:rPr lang="et-EE" dirty="0" smtClean="0"/>
              <a:t>Remote sensing</a:t>
            </a:r>
            <a:endParaRPr lang="et-E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30611"/>
            <a:ext cx="6804248" cy="382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590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dirty="0" smtClean="0"/>
              <a:t>Ecology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t-EE" dirty="0" smtClean="0"/>
              <a:t>Biodiversity patterns (plants and fungae)</a:t>
            </a:r>
          </a:p>
          <a:p>
            <a:pPr lvl="1"/>
            <a:r>
              <a:rPr lang="et-EE" dirty="0" smtClean="0"/>
              <a:t>Dark biodiversity</a:t>
            </a:r>
          </a:p>
          <a:p>
            <a:r>
              <a:rPr lang="et-EE" dirty="0" smtClean="0"/>
              <a:t>Biotic interactions</a:t>
            </a:r>
          </a:p>
          <a:p>
            <a:endParaRPr lang="et-EE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375" y="2348880"/>
            <a:ext cx="4238625" cy="27717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05375" y="5120655"/>
            <a:ext cx="4238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/>
              <a:t>Laelatu wooden meadow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493593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3789040"/>
            <a:ext cx="8229600" cy="635609"/>
          </a:xfrm>
        </p:spPr>
        <p:txBody>
          <a:bodyPr/>
          <a:lstStyle/>
          <a:p>
            <a:pPr marL="0" indent="0">
              <a:buNone/>
            </a:pPr>
            <a:r>
              <a:rPr lang="et-EE" dirty="0" smtClean="0">
                <a:solidFill>
                  <a:schemeClr val="bg1"/>
                </a:solidFill>
              </a:rPr>
              <a:t>Plants and climate change</a:t>
            </a:r>
            <a:endParaRPr lang="et-EE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323528" y="4581127"/>
            <a:ext cx="4546848" cy="2043608"/>
          </a:xfrm>
        </p:spPr>
        <p:txBody>
          <a:bodyPr/>
          <a:lstStyle/>
          <a:p>
            <a:r>
              <a:rPr lang="et-EE" dirty="0" smtClean="0">
                <a:solidFill>
                  <a:schemeClr val="bg1"/>
                </a:solidFill>
              </a:rPr>
              <a:t>Plant stress</a:t>
            </a:r>
          </a:p>
          <a:p>
            <a:r>
              <a:rPr lang="et-EE" dirty="0" smtClean="0">
                <a:solidFill>
                  <a:schemeClr val="bg1"/>
                </a:solidFill>
              </a:rPr>
              <a:t>‘smell of forest’</a:t>
            </a:r>
          </a:p>
          <a:p>
            <a:r>
              <a:rPr lang="et-EE" dirty="0" smtClean="0">
                <a:solidFill>
                  <a:schemeClr val="bg1"/>
                </a:solidFill>
              </a:rPr>
              <a:t>Humidity manipulation</a:t>
            </a:r>
          </a:p>
          <a:p>
            <a:pPr marL="0" indent="0">
              <a:buNone/>
            </a:pPr>
            <a:endParaRPr lang="et-E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167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dirty="0" smtClean="0"/>
              <a:t>Cloning for medicines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t-EE" dirty="0" smtClean="0"/>
              <a:t>Genetically modified cloned cows</a:t>
            </a:r>
            <a:endParaRPr lang="et-E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6" y="2713844"/>
            <a:ext cx="7367386" cy="4144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839965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on_innertouris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lassikaline Office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Presentatioon_innertourism</Template>
  <TotalTime>11522</TotalTime>
  <Words>221</Words>
  <Application>Microsoft Office PowerPoint</Application>
  <PresentationFormat>On-screen Show (4:3)</PresentationFormat>
  <Paragraphs>57</Paragraphs>
  <Slides>15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Presentatioon_innertourism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PowerPointi esitlus</dc:title>
  <dc:creator>MadisK</dc:creator>
  <cp:lastModifiedBy>arko</cp:lastModifiedBy>
  <cp:revision>22</cp:revision>
  <dcterms:created xsi:type="dcterms:W3CDTF">2013-01-23T08:09:21Z</dcterms:created>
  <dcterms:modified xsi:type="dcterms:W3CDTF">2016-03-22T12:41:56Z</dcterms:modified>
</cp:coreProperties>
</file>