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59" r:id="rId4"/>
    <p:sldId id="260" r:id="rId5"/>
    <p:sldId id="263" r:id="rId6"/>
    <p:sldId id="264" r:id="rId7"/>
    <p:sldId id="266" r:id="rId8"/>
    <p:sldId id="265" r:id="rId9"/>
    <p:sldId id="267" r:id="rId10"/>
    <p:sldId id="258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3316"/>
    <a:srgbClr val="525E77"/>
    <a:srgbClr val="4E73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76" d="100"/>
          <a:sy n="76" d="100"/>
        </p:scale>
        <p:origin x="-119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A1501-D3A8-4EFF-802B-BF2AA04C08E0}" type="datetimeFigureOut">
              <a:rPr lang="et-EE" smtClean="0"/>
              <a:t>23.03.2016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80FFF-CB4C-4217-85D8-3351DA5D949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0153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http://www.bbc.com/news/education-25648769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80FFF-CB4C-4217-85D8-3351DA5D949B}" type="slidenum">
              <a:rPr lang="et-EE" smtClean="0"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11776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 smtClean="0"/>
              <a:t>http://etv.err.ee/v/elusaated/rakett_69/saated/16d0d8a6-45a0-4c89-b0a1-136dd3d2c7fb/rakett-69-6-5-laat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80FFF-CB4C-4217-85D8-3351DA5D949B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41464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https://www.youtube.com/watch?v=nYapcRnGX2o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80FFF-CB4C-4217-85D8-3351DA5D949B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49326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0"/>
          </p:nvPr>
        </p:nvSpPr>
        <p:spPr>
          <a:xfrm>
            <a:off x="457200" y="908720"/>
            <a:ext cx="8229600" cy="4536504"/>
          </a:xfrm>
        </p:spPr>
        <p:txBody>
          <a:bodyPr/>
          <a:lstStyle>
            <a:lvl1pPr>
              <a:defRPr/>
            </a:lvl1pPr>
          </a:lstStyle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6774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2"/>
          <p:cNvSpPr>
            <a:spLocks noGrp="1"/>
          </p:cNvSpPr>
          <p:nvPr>
            <p:ph idx="1" hasCustomPrompt="1"/>
          </p:nvPr>
        </p:nvSpPr>
        <p:spPr>
          <a:xfrm>
            <a:off x="457200" y="980729"/>
            <a:ext cx="8229600" cy="635609"/>
          </a:xfrm>
        </p:spPr>
        <p:txBody>
          <a:bodyPr/>
          <a:lstStyle>
            <a:lvl1pPr>
              <a:defRPr sz="4000"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t-EE" dirty="0" smtClean="0"/>
              <a:t>PEALKIRI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0"/>
          </p:nvPr>
        </p:nvSpPr>
        <p:spPr>
          <a:xfrm>
            <a:off x="457200" y="1772816"/>
            <a:ext cx="8229600" cy="3672408"/>
          </a:xfrm>
        </p:spPr>
        <p:txBody>
          <a:bodyPr/>
          <a:lstStyle>
            <a:lvl1pPr>
              <a:defRPr/>
            </a:lvl1pPr>
          </a:lstStyle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7040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logo siseturis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57800"/>
            <a:ext cx="17557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muster siseturis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6311900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773238"/>
            <a:ext cx="68976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573316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73316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73316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loomaaedtuul05d43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/>
          <a:stretch>
            <a:fillRect/>
          </a:stretch>
        </p:blipFill>
        <p:spPr bwMode="auto">
          <a:xfrm>
            <a:off x="0" y="0"/>
            <a:ext cx="358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9" descr="taust siseturis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66"/>
          <a:stretch>
            <a:fillRect/>
          </a:stretch>
        </p:blipFill>
        <p:spPr bwMode="auto">
          <a:xfrm>
            <a:off x="1295400" y="0"/>
            <a:ext cx="784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2971800" y="1066800"/>
            <a:ext cx="5562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Science and Innovation Communication in Estonia</a:t>
            </a:r>
            <a:endParaRPr lang="en-GB" sz="1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2940652" y="3068960"/>
            <a:ext cx="3314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Lecture 4 of course ‘The innovative Estonia’</a:t>
            </a:r>
          </a:p>
          <a:p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Arko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Olesk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Tallinn University/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Postimees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10" descr="logo siseturis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57800"/>
            <a:ext cx="17557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4" descr="pi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3" descr="muster siseturis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6311900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History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457200" y="1772816"/>
            <a:ext cx="5338936" cy="3672408"/>
          </a:xfrm>
        </p:spPr>
        <p:txBody>
          <a:bodyPr/>
          <a:lstStyle/>
          <a:p>
            <a:pPr lvl="0"/>
            <a:r>
              <a:rPr lang="et-EE" dirty="0"/>
              <a:t>1766 – </a:t>
            </a:r>
            <a:r>
              <a:rPr lang="et-EE" dirty="0" smtClean="0"/>
              <a:t>„Lühhike öppetus“</a:t>
            </a:r>
          </a:p>
          <a:p>
            <a:r>
              <a:rPr lang="et-EE" dirty="0"/>
              <a:t>1848 </a:t>
            </a:r>
            <a:r>
              <a:rPr lang="et-EE" dirty="0" smtClean="0"/>
              <a:t>– „Ma-ilm </a:t>
            </a:r>
            <a:r>
              <a:rPr lang="et-EE" dirty="0"/>
              <a:t>ja </a:t>
            </a:r>
            <a:r>
              <a:rPr lang="et-EE" dirty="0" smtClean="0"/>
              <a:t>mõnda“</a:t>
            </a:r>
          </a:p>
          <a:p>
            <a:pPr lvl="0"/>
            <a:r>
              <a:rPr lang="et-EE" dirty="0"/>
              <a:t>1966 – </a:t>
            </a:r>
            <a:r>
              <a:rPr lang="et-EE" dirty="0" smtClean="0"/>
              <a:t>„Teadus“ sociey</a:t>
            </a:r>
            <a:endParaRPr lang="et-EE" dirty="0"/>
          </a:p>
          <a:p>
            <a:pPr lvl="0"/>
            <a:r>
              <a:rPr lang="et-EE" dirty="0"/>
              <a:t>1967 – </a:t>
            </a:r>
            <a:r>
              <a:rPr lang="et-EE" dirty="0" smtClean="0"/>
              <a:t>„Horisont“ magazine</a:t>
            </a:r>
            <a:endParaRPr lang="et-EE" dirty="0"/>
          </a:p>
          <a:p>
            <a:endParaRPr lang="et-EE" dirty="0"/>
          </a:p>
          <a:p>
            <a:pPr lvl="0"/>
            <a:endParaRPr lang="et-EE" dirty="0"/>
          </a:p>
          <a:p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268760"/>
            <a:ext cx="2890664" cy="386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25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Why science communication?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t-EE" dirty="0" smtClean="0"/>
              <a:t>Alienation of scientists</a:t>
            </a:r>
            <a:endParaRPr lang="et-EE" dirty="0"/>
          </a:p>
          <a:p>
            <a:r>
              <a:rPr lang="et-EE" dirty="0" smtClean="0"/>
              <a:t>Critique and hostility towards science</a:t>
            </a:r>
            <a:endParaRPr lang="et-EE" dirty="0"/>
          </a:p>
          <a:p>
            <a:r>
              <a:rPr lang="et-EE" dirty="0" smtClean="0"/>
              <a:t>Less media attention</a:t>
            </a:r>
            <a:endParaRPr lang="et-EE" dirty="0"/>
          </a:p>
          <a:p>
            <a:r>
              <a:rPr lang="et-EE" dirty="0" smtClean="0"/>
              <a:t>Lack of knowledge</a:t>
            </a:r>
            <a:endParaRPr lang="et-EE" dirty="0"/>
          </a:p>
          <a:p>
            <a:r>
              <a:rPr lang="et-EE" dirty="0" smtClean="0"/>
              <a:t>Widespread esoteric beliefs</a:t>
            </a:r>
            <a:endParaRPr lang="et-EE" dirty="0"/>
          </a:p>
          <a:p>
            <a:r>
              <a:rPr lang="et-EE" dirty="0" smtClean="0"/>
              <a:t>Shrinking number of science students</a:t>
            </a:r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29874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61548" y="1700809"/>
            <a:ext cx="1825252" cy="3744415"/>
          </a:xfrm>
        </p:spPr>
        <p:txBody>
          <a:bodyPr vert="vert"/>
          <a:lstStyle/>
          <a:p>
            <a:pPr marL="0" indent="0">
              <a:buNone/>
            </a:pPr>
            <a:r>
              <a:rPr lang="et-EE" dirty="0" smtClean="0"/>
              <a:t>Eurobarometer 401 (2013)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880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Era of professionalization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t-EE" sz="2400" dirty="0" smtClean="0"/>
              <a:t>Science Bus – 2005</a:t>
            </a:r>
          </a:p>
          <a:p>
            <a:r>
              <a:rPr lang="et-EE" sz="2400" dirty="0" smtClean="0"/>
              <a:t>First </a:t>
            </a:r>
            <a:r>
              <a:rPr lang="et-EE" sz="2400" dirty="0"/>
              <a:t>annual science communication conferences – 2008</a:t>
            </a:r>
          </a:p>
          <a:p>
            <a:r>
              <a:rPr lang="et-EE" sz="2400" dirty="0"/>
              <a:t>National science communication program TeaMe – 2009</a:t>
            </a:r>
          </a:p>
          <a:p>
            <a:pPr lvl="1"/>
            <a:r>
              <a:rPr lang="en-US" sz="2000" dirty="0"/>
              <a:t>new study materials for science classes</a:t>
            </a:r>
            <a:endParaRPr lang="et-EE" sz="2000" dirty="0"/>
          </a:p>
          <a:p>
            <a:pPr lvl="1"/>
            <a:r>
              <a:rPr lang="en-US" sz="2000" dirty="0"/>
              <a:t>production of two TV-shows</a:t>
            </a:r>
            <a:endParaRPr lang="et-EE" sz="2000" dirty="0"/>
          </a:p>
          <a:p>
            <a:pPr lvl="1"/>
            <a:r>
              <a:rPr lang="en-US" sz="2000" dirty="0"/>
              <a:t>science communication training for scientists and journalists</a:t>
            </a:r>
            <a:endParaRPr lang="et-EE" sz="2000" dirty="0"/>
          </a:p>
          <a:p>
            <a:pPr lvl="1"/>
            <a:r>
              <a:rPr lang="en-US" sz="2000" dirty="0"/>
              <a:t>travel grants for science communicators</a:t>
            </a:r>
            <a:endParaRPr lang="et-EE" sz="2000" dirty="0"/>
          </a:p>
          <a:p>
            <a:pPr lvl="1"/>
            <a:r>
              <a:rPr lang="et-EE" sz="2000" dirty="0"/>
              <a:t>National Year of Science – 2011-12</a:t>
            </a:r>
          </a:p>
          <a:p>
            <a:r>
              <a:rPr lang="et-EE" sz="2400" dirty="0"/>
              <a:t>Association of Science Journalists 2007</a:t>
            </a:r>
          </a:p>
          <a:p>
            <a:r>
              <a:rPr lang="et-EE" sz="2400" dirty="0"/>
              <a:t>National Science Festival (Night of </a:t>
            </a:r>
            <a:r>
              <a:rPr lang="et-EE" sz="2400" dirty="0" smtClean="0"/>
              <a:t>Researchers)		2006</a:t>
            </a:r>
            <a:endParaRPr lang="et-EE" sz="2400" dirty="0"/>
          </a:p>
          <a:p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182834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/>
              <a:t>Interactive science centre AHHAA (1997/2011)</a:t>
            </a:r>
          </a:p>
          <a:p>
            <a:pPr marL="0" indent="0">
              <a:buNone/>
            </a:pP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1752" y="1527048"/>
            <a:ext cx="866273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0" kern="1200">
                <a:solidFill>
                  <a:srgbClr val="573316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573316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573316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t-E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564904"/>
            <a:ext cx="6048672" cy="403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2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Focus on young people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457200" y="1772816"/>
            <a:ext cx="2962672" cy="3672408"/>
          </a:xfrm>
        </p:spPr>
        <p:txBody>
          <a:bodyPr/>
          <a:lstStyle/>
          <a:p>
            <a:r>
              <a:rPr lang="et-EE" dirty="0" smtClean="0"/>
              <a:t>Robotex</a:t>
            </a:r>
          </a:p>
          <a:p>
            <a:r>
              <a:rPr lang="et-EE" dirty="0" smtClean="0"/>
              <a:t>Programming</a:t>
            </a:r>
          </a:p>
          <a:p>
            <a:r>
              <a:rPr lang="et-EE" dirty="0" smtClean="0"/>
              <a:t>National support schemes</a:t>
            </a:r>
          </a:p>
          <a:p>
            <a:endParaRPr lang="et-EE" dirty="0" smtClean="0"/>
          </a:p>
          <a:p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772816"/>
            <a:ext cx="5724128" cy="3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55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Science in media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t-EE" dirty="0" smtClean="0"/>
              <a:t>Horisont, Imeline Teadus</a:t>
            </a:r>
          </a:p>
          <a:p>
            <a:r>
              <a:rPr lang="et-EE" dirty="0" smtClean="0"/>
              <a:t>ERR Novaator</a:t>
            </a:r>
          </a:p>
          <a:p>
            <a:r>
              <a:rPr lang="et-EE" dirty="0" smtClean="0"/>
              <a:t>3 weekly radio programs</a:t>
            </a:r>
          </a:p>
          <a:p>
            <a:r>
              <a:rPr lang="et-EE" dirty="0" smtClean="0"/>
              <a:t>Daily newspapers</a:t>
            </a:r>
          </a:p>
          <a:p>
            <a:r>
              <a:rPr lang="et-EE" dirty="0" smtClean="0"/>
              <a:t>Rakett 69</a:t>
            </a:r>
          </a:p>
          <a:p>
            <a:endParaRPr lang="et-EE" dirty="0"/>
          </a:p>
          <a:p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324" y="3501008"/>
            <a:ext cx="698704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95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Scientists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t-EE" dirty="0" smtClean="0"/>
              <a:t>EstCube example</a:t>
            </a:r>
          </a:p>
          <a:p>
            <a:r>
              <a:rPr lang="et-EE" dirty="0" smtClean="0"/>
              <a:t>1 </a:t>
            </a:r>
            <a:r>
              <a:rPr lang="et-EE" dirty="0"/>
              <a:t>minute </a:t>
            </a:r>
            <a:r>
              <a:rPr lang="et-EE" dirty="0" smtClean="0"/>
              <a:t>lectures</a:t>
            </a:r>
          </a:p>
          <a:p>
            <a:r>
              <a:rPr lang="et-EE" dirty="0" smtClean="0"/>
              <a:t>„Buses“</a:t>
            </a:r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71377525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on_innertouris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lassikaline Office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Presentatioon_innertourism</Template>
  <TotalTime>2310</TotalTime>
  <Words>192</Words>
  <Application>Microsoft Office PowerPoint</Application>
  <PresentationFormat>On-screen Show (4:3)</PresentationFormat>
  <Paragraphs>51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Presentatioon_innertourism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MadisK</dc:creator>
  <cp:lastModifiedBy>arko</cp:lastModifiedBy>
  <cp:revision>15</cp:revision>
  <dcterms:created xsi:type="dcterms:W3CDTF">2013-01-23T08:09:21Z</dcterms:created>
  <dcterms:modified xsi:type="dcterms:W3CDTF">2016-03-24T11:06:04Z</dcterms:modified>
</cp:coreProperties>
</file>