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9" autoAdjust="0"/>
    <p:restoredTop sz="94660"/>
  </p:normalViewPr>
  <p:slideViewPr>
    <p:cSldViewPr snapToGrid="0">
      <p:cViewPr varScale="1">
        <p:scale>
          <a:sx n="62" d="100"/>
          <a:sy n="62" d="100"/>
        </p:scale>
        <p:origin x="-84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6" name="Obrázek 35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1" name="Obrázek 70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2" name="Obrázek 71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8FEF7-A127-4730-80F6-B3ED6DC0ACED}" type="datetimeFigureOut">
              <a:rPr lang="cs-CZ" smtClean="0"/>
              <a:t>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8E3B1-B897-4D29-BEC5-CE509769351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CustomShape 1"/>
          <p:cNvSpPr/>
          <p:nvPr/>
        </p:nvSpPr>
        <p:spPr>
          <a:xfrm>
            <a:off x="579600" y="311040"/>
            <a:ext cx="11113920" cy="2386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cs-CZ" sz="4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DU0105</a:t>
            </a:r>
            <a:r>
              <a:rPr lang="cs-CZ" sz="4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 Písemná postupová zkouška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CustomShape 2"/>
          <p:cNvSpPr/>
          <p:nvPr/>
        </p:nvSpPr>
        <p:spPr>
          <a:xfrm>
            <a:off x="1523880" y="4902840"/>
            <a:ext cx="9143280" cy="165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Mgr. Lucie Urbánková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Mgr. Martin Šolc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814320" y="1618560"/>
            <a:ext cx="5400000" cy="495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88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Prohlášení autora práce, že pracoval samostatně a veškerou použitou literaturu citoval. Toto prohlášení je uvedeno na samostatné stránce a je autorem ve finální tištěné verzi podepsané.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			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941400" y="365040"/>
            <a:ext cx="10514880" cy="119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2. Prohlášení autora práce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4" name="Obrázek 93"/>
          <p:cNvPicPr/>
          <p:nvPr/>
        </p:nvPicPr>
        <p:blipFill>
          <a:blip r:embed="rId2"/>
          <a:stretch/>
        </p:blipFill>
        <p:spPr>
          <a:xfrm>
            <a:off x="7500960" y="1347840"/>
            <a:ext cx="4082040" cy="5305680"/>
          </a:xfrm>
          <a:prstGeom prst="rect">
            <a:avLst/>
          </a:prstGeom>
          <a:ln>
            <a:solidFill>
              <a:schemeClr val="bg2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814320" y="1618560"/>
            <a:ext cx="5400000" cy="495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88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Kapitoly a </a:t>
            </a: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podkapitoly s odkazem na patřičnou stranu.</a:t>
            </a: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			</a:t>
            </a: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941400" y="365040"/>
            <a:ext cx="10514880" cy="119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3. Obsah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7" name="Obrázek 96"/>
          <p:cNvPicPr/>
          <p:nvPr/>
        </p:nvPicPr>
        <p:blipFill>
          <a:blip r:embed="rId2"/>
          <a:stretch/>
        </p:blipFill>
        <p:spPr>
          <a:xfrm>
            <a:off x="7462800" y="1558440"/>
            <a:ext cx="4152240" cy="4987080"/>
          </a:xfrm>
          <a:prstGeom prst="rect">
            <a:avLst/>
          </a:prstGeom>
          <a:ln>
            <a:solidFill>
              <a:schemeClr val="bg2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814320" y="1618560"/>
            <a:ext cx="10641600" cy="495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88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Stručně uvádí do pojednávaného problému. 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Může také obsahovat zdůvodnění aktuálnosti tématu. 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Nutná je úvaha o řešení problematiky: </a:t>
            </a:r>
            <a:r>
              <a:rPr lang="cs-CZ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jaký cíl </a:t>
            </a: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si autor stanovuje a jaký postup k jeho dosažení volí, </a:t>
            </a:r>
            <a:r>
              <a:rPr lang="cs-CZ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v jakém kontextu </a:t>
            </a: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pozoruje své téma, </a:t>
            </a:r>
            <a:r>
              <a:rPr lang="cs-CZ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na jaké teorie </a:t>
            </a: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odkazuje. 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	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CustomShape 2"/>
          <p:cNvSpPr/>
          <p:nvPr/>
        </p:nvSpPr>
        <p:spPr>
          <a:xfrm>
            <a:off x="941400" y="365040"/>
            <a:ext cx="10514880" cy="119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4. Úvod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814320" y="1618560"/>
            <a:ext cx="10843560" cy="495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88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Zkoumaná problematika je zpracovávána </a:t>
            </a:r>
            <a:r>
              <a:rPr lang="cs-CZ" sz="240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systematicky</a:t>
            </a: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 a </a:t>
            </a:r>
            <a:r>
              <a:rPr lang="cs-CZ" sz="240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v logické struktuře</a:t>
            </a: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Nesmí chybět shrnutí a </a:t>
            </a:r>
            <a:r>
              <a:rPr lang="cs-CZ" sz="240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zhodnocení aktuálního stavu bádání </a:t>
            </a: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a </a:t>
            </a:r>
            <a:r>
              <a:rPr lang="cs-CZ" sz="240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kritika literatury</a:t>
            </a: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. 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Jednotlivé kapitoly se vztahují ke konkrétnímu tématu práce, tj. uměleckému předmětu či architektuře (neodbíhat neopodstatněně k biografii autora, fenoménu dílem reprezentovanému apod.). 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	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CustomShape 2"/>
          <p:cNvSpPr/>
          <p:nvPr/>
        </p:nvSpPr>
        <p:spPr>
          <a:xfrm>
            <a:off x="941400" y="365040"/>
            <a:ext cx="10514880" cy="119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5. Stať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814320" y="1618560"/>
            <a:ext cx="10843560" cy="495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88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Neopakuje už řečené, je studentovou vlastní syntézou dané problematiky, upozorňuje na nejdůležitější myšlenky práce. 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Autor zodpoví, do jaké míry se mu podařilo dosáhnout cíle vytčeného v úvodu.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CustomShape 2"/>
          <p:cNvSpPr/>
          <p:nvPr/>
        </p:nvSpPr>
        <p:spPr>
          <a:xfrm>
            <a:off x="941400" y="365040"/>
            <a:ext cx="10514880" cy="119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6. Závěr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814320" y="1618560"/>
            <a:ext cx="10843560" cy="495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88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Uvádí seznam použité literatury a pramenů v abecedním pořadí (dle příjmení autora).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Může být členěn na primární a sekundární zdroje. 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Udává </a:t>
            </a:r>
            <a:r>
              <a:rPr lang="cs-CZ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úplné údaje o všech zdrojích</a:t>
            </a: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, z nichž autor čerpal!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941400" y="365040"/>
            <a:ext cx="10514880" cy="119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7. Bibliografie (seznam pramenů a literatury)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814320" y="1618560"/>
            <a:ext cx="10843560" cy="495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88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Obrazová příloha </a:t>
            </a:r>
            <a:r>
              <a:rPr lang="cs-CZ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doporučena</a:t>
            </a: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88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Ilustrace jsou opatřeny popisky.</a:t>
            </a: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88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Je-li začleněna, musí práce obsahovat i seznam vyobrazení.</a:t>
            </a: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88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I u ilustrací se uvádí zdroj, z něhož je </a:t>
            </a: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ilustrace </a:t>
            </a:r>
            <a:r>
              <a:rPr lang="cs-CZ" sz="240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převzata.</a:t>
            </a: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CustomShape 2"/>
          <p:cNvSpPr/>
          <p:nvPr/>
        </p:nvSpPr>
        <p:spPr>
          <a:xfrm>
            <a:off x="941400" y="365040"/>
            <a:ext cx="10514880" cy="119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8. Přílohy (obrazová příloha)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Cíl předmětu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50000"/>
              </a:lnSpc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Vypracování písemné postupové práce (v rozsahu cca 20 000 znaků) sestávající z kritické analýzy literatury, uměleckohistorického popisu a interpretace vybraného uměleckého díla nebo architektury.</a:t>
            </a: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Předpokladem je navázání na výběr tématu v předmětu DU0102 Uvedení do studia dějin umění II. v podzimním semestru (viz učební materiály v studijních materiálech předmětu v </a:t>
            </a:r>
            <a:r>
              <a:rPr lang="cs-CZ" sz="24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Isu</a:t>
            </a: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).</a:t>
            </a: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838080" y="1661400"/>
            <a:ext cx="10919520" cy="457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I. Výukové období: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0" lvl="1" indent="-456480">
              <a:lnSpc>
                <a:spcPct val="150000"/>
              </a:lnSpc>
              <a:buClr>
                <a:srgbClr val="000000"/>
              </a:buClr>
              <a:buFont typeface="Arial"/>
              <a:buAutoNum type="arabicParenR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Průběžná práce na textu.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0" lvl="1" indent="-456480">
              <a:lnSpc>
                <a:spcPct val="150000"/>
              </a:lnSpc>
              <a:buClr>
                <a:srgbClr val="000000"/>
              </a:buClr>
              <a:buFont typeface="Arial"/>
              <a:buAutoNum type="arabicParenR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Dobrovolné konzultace.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II. Ve zkouškovém období: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odevzdání písemné postupové práce (v tištěné i elektronické verzi) k termínům vypsaným v ISu.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CustomShape 2"/>
          <p:cNvSpPr/>
          <p:nvPr/>
        </p:nvSpPr>
        <p:spPr>
          <a:xfrm>
            <a:off x="941400" y="365040"/>
            <a:ext cx="10514880" cy="119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Průběh semestru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838080" y="1661400"/>
            <a:ext cx="10919520" cy="457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cs-CZ" sz="21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 panose="02040502050505030304" pitchFamily="18" charset="0"/>
              </a:rPr>
              <a:t>Doporučujeme osobně, lze i elektronicky. Vždy zaslat s předstihem před konzultací text včetně formulace řešeného problému</a:t>
            </a:r>
            <a:r>
              <a:rPr lang="cs-CZ" sz="21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 panose="0204050205050503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cs-CZ" sz="21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21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 panose="02040502050505030304" pitchFamily="18" charset="0"/>
              </a:rPr>
              <a:t>Mgr. Lucie </a:t>
            </a:r>
            <a:r>
              <a:rPr lang="cs-CZ" sz="21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 panose="02040502050505030304" pitchFamily="18" charset="0"/>
              </a:rPr>
              <a:t>Urbánková </a:t>
            </a:r>
            <a:r>
              <a:rPr lang="cs-CZ" sz="21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 panose="02040502050505030304" pitchFamily="18" charset="0"/>
              </a:rPr>
              <a:t>(skupina A - </a:t>
            </a:r>
            <a:r>
              <a:rPr lang="cs-CZ" sz="21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 panose="02040502050505030304" pitchFamily="18" charset="0"/>
              </a:rPr>
              <a:t>Mé):</a:t>
            </a:r>
            <a:endParaRPr lang="cs-CZ" sz="21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21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 panose="02040502050505030304" pitchFamily="18" charset="0"/>
              </a:rPr>
              <a:t>Každý lichý pátek v </a:t>
            </a:r>
            <a:r>
              <a:rPr lang="cs-CZ" sz="21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 panose="02040502050505030304" pitchFamily="18" charset="0"/>
              </a:rPr>
              <a:t>Gettyho</a:t>
            </a:r>
            <a:r>
              <a:rPr lang="cs-CZ" sz="21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 panose="02040502050505030304" pitchFamily="18" charset="0"/>
              </a:rPr>
              <a:t> knihovně od 9:00 do 11:00 s ohlášením min. 2 dny předem.</a:t>
            </a:r>
          </a:p>
          <a:p>
            <a:pPr>
              <a:lnSpc>
                <a:spcPct val="150000"/>
              </a:lnSpc>
            </a:pPr>
            <a:r>
              <a:rPr lang="cs-CZ" sz="21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 panose="02040502050505030304" pitchFamily="18" charset="0"/>
              </a:rPr>
              <a:t>(1. 4., 15. 4. …)</a:t>
            </a:r>
          </a:p>
          <a:p>
            <a:pPr>
              <a:lnSpc>
                <a:spcPct val="150000"/>
              </a:lnSpc>
            </a:pPr>
            <a:endParaRPr lang="cs-CZ" sz="21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21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 panose="02040502050505030304" pitchFamily="18" charset="0"/>
              </a:rPr>
              <a:t>Mgr. Martin Šolc (</a:t>
            </a:r>
            <a:r>
              <a:rPr lang="cs-CZ" sz="21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 panose="02040502050505030304" pitchFamily="18" charset="0"/>
              </a:rPr>
              <a:t>skupina </a:t>
            </a:r>
            <a:r>
              <a:rPr lang="cs-CZ" sz="2100" b="1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 panose="02040502050505030304" pitchFamily="18" charset="0"/>
              </a:rPr>
              <a:t>Mi </a:t>
            </a:r>
            <a:r>
              <a:rPr lang="cs-CZ" sz="21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 panose="02040502050505030304" pitchFamily="18" charset="0"/>
              </a:rPr>
              <a:t>- Ž):</a:t>
            </a:r>
          </a:p>
          <a:p>
            <a:pPr>
              <a:lnSpc>
                <a:spcPct val="150000"/>
              </a:lnSpc>
            </a:pPr>
            <a:r>
              <a:rPr lang="cs-CZ" sz="21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 panose="02040502050505030304" pitchFamily="18" charset="0"/>
              </a:rPr>
              <a:t>Každou středu </a:t>
            </a:r>
            <a:r>
              <a:rPr lang="cs-CZ" sz="21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 panose="02040502050505030304" pitchFamily="18" charset="0"/>
              </a:rPr>
              <a:t>v </a:t>
            </a:r>
            <a:r>
              <a:rPr lang="cs-CZ" sz="21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 panose="02040502050505030304" pitchFamily="18" charset="0"/>
              </a:rPr>
              <a:t>Gettyho</a:t>
            </a:r>
            <a:r>
              <a:rPr lang="cs-CZ" sz="21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 panose="02040502050505030304" pitchFamily="18" charset="0"/>
              </a:rPr>
              <a:t> knihovně od 17:00 do 19:00 s ohlášením min. </a:t>
            </a:r>
            <a:r>
              <a:rPr lang="cs-CZ" sz="21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 panose="02040502050505030304" pitchFamily="18" charset="0"/>
              </a:rPr>
              <a:t>2 dny </a:t>
            </a:r>
            <a:r>
              <a:rPr lang="cs-CZ" sz="21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 panose="02040502050505030304" pitchFamily="18" charset="0"/>
              </a:rPr>
              <a:t>předem.</a:t>
            </a:r>
          </a:p>
        </p:txBody>
      </p:sp>
      <p:sp>
        <p:nvSpPr>
          <p:cNvPr id="80" name="CustomShape 2"/>
          <p:cNvSpPr/>
          <p:nvPr/>
        </p:nvSpPr>
        <p:spPr>
          <a:xfrm>
            <a:off x="941400" y="365040"/>
            <a:ext cx="10514880" cy="119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Konzultace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838080" y="1368000"/>
            <a:ext cx="10719720" cy="5107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88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Termíny odevzdání</a:t>
            </a: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: vypsány ve </a:t>
            </a:r>
            <a:r>
              <a:rPr lang="cs-CZ" sz="24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zk</a:t>
            </a: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. období formou zkoušky (23. 5. - 10. 7.)</a:t>
            </a: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4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středa 25. 5. 2016 v 11:00 (pouze řádný)</a:t>
            </a: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4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středa 8. 6. 2016 v 11:00 (řádný i opravný)</a:t>
            </a: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4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středa 22. 6. 2016 v 11:00 (řádný i opravný)</a:t>
            </a: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4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středa </a:t>
            </a:r>
            <a:r>
              <a:rPr lang="cs-CZ" sz="2400" b="1" strike="noStrike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5. </a:t>
            </a:r>
            <a:r>
              <a:rPr lang="cs-CZ" sz="2400" b="1" strike="noStrike" spc="-1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9. </a:t>
            </a:r>
            <a:r>
              <a:rPr lang="cs-CZ" sz="24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2016 v 11:00 (pouze opravný)</a:t>
            </a: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vždy je nutné se přihlásit k termínu skrze IS – </a:t>
            </a:r>
            <a:r>
              <a:rPr lang="cs-CZ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Přihlašování na zkoušky</a:t>
            </a: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88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000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Do daného termínu a hodiny odevzdáte tištěnou a elektronickou verzi.</a:t>
            </a: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88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Elektronické verze do </a:t>
            </a:r>
            <a:r>
              <a:rPr lang="cs-CZ" sz="2000" u="sng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odevzdávárny</a:t>
            </a:r>
            <a:r>
              <a:rPr lang="cs-CZ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 předmětu v </a:t>
            </a:r>
            <a:r>
              <a:rPr lang="cs-CZ" sz="20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ISu</a:t>
            </a:r>
            <a:r>
              <a:rPr lang="cs-CZ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 do 11.00 termínu zkoušky</a:t>
            </a: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88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Tištěné verze  </a:t>
            </a:r>
            <a:r>
              <a:rPr lang="cs-CZ" sz="2000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Bc. </a:t>
            </a:r>
            <a:r>
              <a:rPr lang="cs-CZ" sz="2000" u="sng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Schelleové</a:t>
            </a:r>
            <a:r>
              <a:rPr lang="cs-CZ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 do 11.00 termínu zkoušky (úřední dny po-čt 9.00-11.00; ve zkouškovém období mohou být změny!!!)</a:t>
            </a: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CustomShape 2"/>
          <p:cNvSpPr/>
          <p:nvPr/>
        </p:nvSpPr>
        <p:spPr>
          <a:xfrm>
            <a:off x="941400" y="293760"/>
            <a:ext cx="10514880" cy="119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Odevzdání písemné práce 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941400" y="365040"/>
            <a:ext cx="10514880" cy="119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Práce na textu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838440" y="1661760"/>
            <a:ext cx="10919520" cy="457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Formální úprava textu (viz materiály v </a:t>
            </a:r>
            <a:r>
              <a:rPr lang="cs-CZ" sz="24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ISu</a:t>
            </a: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):</a:t>
            </a: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0" lvl="1" indent="-456480">
              <a:lnSpc>
                <a:spcPct val="150000"/>
              </a:lnSpc>
              <a:buClr>
                <a:srgbClr val="000000"/>
              </a:buClr>
              <a:buFont typeface="Arial"/>
              <a:buAutoNum type="arabicParenR"/>
            </a:pPr>
            <a:r>
              <a:rPr lang="cs-CZ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Pravidla psaní písemné postupové práce</a:t>
            </a:r>
          </a:p>
          <a:p>
            <a:pPr marL="914400" lvl="1" indent="-456480">
              <a:lnSpc>
                <a:spcPct val="150000"/>
              </a:lnSpc>
              <a:buClr>
                <a:srgbClr val="000000"/>
              </a:buClr>
              <a:buFont typeface="Arial"/>
              <a:buAutoNum type="arabicParenR"/>
            </a:pPr>
            <a:r>
              <a:rPr lang="cs-CZ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SDU – Jak psát (Psaní eseje – základní návod)</a:t>
            </a: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endParaRPr lang="cs-CZ" sz="240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Palatino Linotype"/>
            </a:endParaRPr>
          </a:p>
          <a:p>
            <a:pPr>
              <a:lnSpc>
                <a:spcPct val="150000"/>
              </a:lnSpc>
            </a:pPr>
            <a:r>
              <a:rPr lang="cs-CZ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Citační </a:t>
            </a: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normy (viz materiály v </a:t>
            </a:r>
            <a:r>
              <a:rPr lang="cs-CZ" sz="24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ISu</a:t>
            </a: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):</a:t>
            </a: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	</a:t>
            </a:r>
            <a:r>
              <a:rPr lang="cs-CZ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Primárně </a:t>
            </a: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užívat normu časopisu Umění</a:t>
            </a:r>
            <a:r>
              <a:rPr lang="cs-CZ" sz="2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.</a:t>
            </a: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838080" y="1775520"/>
            <a:ext cx="10719720" cy="457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515070" indent="-514350">
              <a:lnSpc>
                <a:spcPct val="15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Obsahový záměr, naplnění zadání a zvládnutí heuristiky </a:t>
            </a: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cs-CZ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Požadavky 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na jazykovou správnost (pravopisné a jiné jazykové chyby)</a:t>
            </a: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cs-CZ" sz="28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Požadavky </a:t>
            </a:r>
            <a:r>
              <a:rPr lang="cs-CZ" sz="2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na formální úpravu, požadovaný rozsah, dodržování citačních norem, odkazy a bibliografii</a:t>
            </a: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			</a:t>
            </a: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941400" y="365040"/>
            <a:ext cx="10514880" cy="119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Kritéria hodnocení písemné postupové práce</a:t>
            </a:r>
            <a:endParaRPr lang="cs-CZ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838080" y="1775520"/>
            <a:ext cx="10719720" cy="457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Rozsah 20 000 znaků včetně mezer.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Struktura práce: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371600" lvl="2" indent="-45648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Titulní strana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371600" lvl="2" indent="-45648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Prohlášení autora práce 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371600" lvl="2" indent="-45648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Obsah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371600" lvl="2" indent="-45648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Úvod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371600" lvl="2" indent="-45648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Stať (jednotlivé kapitoly)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371600" lvl="2" indent="-45648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Závěr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371600" lvl="2" indent="-45648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Seznam vyobrazení (pokud je obrazová příloha)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371600" lvl="2" indent="-45648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Seznam pramenů a literatury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371600" lvl="2" indent="-45648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Přílohy (nejsou nutné, obrazová příloha doporučena.	</a:t>
            </a:r>
            <a:r>
              <a:rPr lang="cs-CZ" sz="16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		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CustomShape 2"/>
          <p:cNvSpPr/>
          <p:nvPr/>
        </p:nvSpPr>
        <p:spPr>
          <a:xfrm>
            <a:off x="0" y="228600"/>
            <a:ext cx="12191400" cy="1329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PRAVIDLA PRO PSANÍ PÍSEMNÉ POSTUPOVÉ PRÁCE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838080" y="1475640"/>
            <a:ext cx="6062040" cy="495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cs-CZ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Obsahuje: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88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název univerzity, fakulty, katedry, oboru (v záhlaví, každý údaj na samostatném řádku);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88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jméno studenta;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88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označení práce (písemná postupová);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88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název práce (uprostřed stránky);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85800" lvl="1" indent="-227880">
              <a:lnSpc>
                <a:spcPct val="15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rok a místo odevzdání práce.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</a:rPr>
              <a:t>			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CustomShape 2"/>
          <p:cNvSpPr/>
          <p:nvPr/>
        </p:nvSpPr>
        <p:spPr>
          <a:xfrm>
            <a:off x="941400" y="165240"/>
            <a:ext cx="10514880" cy="119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1. Titulní strana</a:t>
            </a:r>
            <a:endParaRPr lang="cs-CZ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1" name="Obrázek 90"/>
          <p:cNvPicPr/>
          <p:nvPr/>
        </p:nvPicPr>
        <p:blipFill>
          <a:blip r:embed="rId2"/>
          <a:stretch/>
        </p:blipFill>
        <p:spPr>
          <a:xfrm>
            <a:off x="8016480" y="1128600"/>
            <a:ext cx="3982680" cy="5575680"/>
          </a:xfrm>
          <a:prstGeom prst="rect">
            <a:avLst/>
          </a:prstGeom>
          <a:ln>
            <a:solidFill>
              <a:schemeClr val="bg2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1440</TotalTime>
  <Words>575</Words>
  <Application>Microsoft Office PowerPoint</Application>
  <PresentationFormat>Vlastní</PresentationFormat>
  <Paragraphs>96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18" baseType="lpstr">
      <vt:lpstr>Motiv Office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DU0105 Písemná postupová zkouška</dc:title>
  <dc:creator>Kristýna</dc:creator>
  <cp:lastModifiedBy>Lucie Hodická</cp:lastModifiedBy>
  <cp:revision>37</cp:revision>
  <dcterms:created xsi:type="dcterms:W3CDTF">2015-02-13T17:05:03Z</dcterms:created>
  <dcterms:modified xsi:type="dcterms:W3CDTF">2016-03-04T07:02:12Z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Širokoúhlá obrazovka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19</vt:i4>
  </property>
</Properties>
</file>