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5" r:id="rId5"/>
    <p:sldId id="266" r:id="rId6"/>
    <p:sldId id="269" r:id="rId7"/>
    <p:sldId id="260" r:id="rId8"/>
    <p:sldId id="270" r:id="rId9"/>
    <p:sldId id="261" r:id="rId10"/>
    <p:sldId id="271" r:id="rId11"/>
    <p:sldId id="263" r:id="rId12"/>
    <p:sldId id="262" r:id="rId13"/>
    <p:sldId id="273" r:id="rId14"/>
    <p:sldId id="264" r:id="rId15"/>
    <p:sldId id="267" r:id="rId16"/>
    <p:sldId id="268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g.ihned.cz/attachment.php/940/35640940/aiotuv8BDEF7JNOkl6Wbcehrxy1STUAn/495x338x0246/_LB_0463.JPG.jpg" TargetMode="External"/><Relationship Id="rId2" Type="http://schemas.openxmlformats.org/officeDocument/2006/relationships/hyperlink" Target="http://img.mf.cz/574/021/2-2_23_4x_masaryk_pohreb_ctk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echtl-vosecek.ucw.cz/cml/desky/deska0636.jpg" TargetMode="External"/><Relationship Id="rId2" Type="http://schemas.openxmlformats.org/officeDocument/2006/relationships/hyperlink" Target="http://ipravda.sk/res/2015/06/22/thumbs/spartakiada-nestandard1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tofort.estranky.cz/img/mid/3477/rip-budoucnosti-02-1910.jpg" TargetMode="External"/><Relationship Id="rId2" Type="http://schemas.openxmlformats.org/officeDocument/2006/relationships/hyperlink" Target="https://upload.wikimedia.org/wikipedia/commons/c/cc/Bratislava_Kingl_Svatopluk_I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.sme.sk/cdata/6/65/6555896/5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upload.wikimedia.org/wikipedia/commons/1/1e/French_empire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ouristinromania.net/wp-content/uploads/2014/01/casa-poporului-tuneluri-si-catacombe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 </a:t>
            </a:r>
            <a:r>
              <a:rPr lang="sk-SK" dirty="0"/>
              <a:t>z</a:t>
            </a:r>
            <a:r>
              <a:rPr lang="sk-SK" dirty="0" smtClean="0"/>
              <a:t>adanie – miesta pamäti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20 bodový zoznam miesť pamäti</a:t>
            </a:r>
          </a:p>
          <a:p>
            <a:r>
              <a:rPr lang="sk-SK" dirty="0"/>
              <a:t>Analýza </a:t>
            </a:r>
            <a:r>
              <a:rPr lang="sk-SK" dirty="0" smtClean="0"/>
              <a:t>zoznamu – </a:t>
            </a:r>
            <a:r>
              <a:rPr lang="sk-SK" dirty="0"/>
              <a:t>2–3 normostrany</a:t>
            </a:r>
          </a:p>
          <a:p>
            <a:r>
              <a:rPr lang="sk-SK" dirty="0"/>
              <a:t>Odovzdať do: 19. 4. 2016 do </a:t>
            </a:r>
            <a:r>
              <a:rPr lang="sk-SK" dirty="0" err="1"/>
              <a:t>Odevzdárny</a:t>
            </a:r>
            <a:r>
              <a:rPr lang="sk-SK" dirty="0"/>
              <a:t> v </a:t>
            </a:r>
            <a:r>
              <a:rPr lang="sk-SK" dirty="0" err="1"/>
              <a:t>ISe</a:t>
            </a:r>
            <a:r>
              <a:rPr lang="sk-SK" dirty="0"/>
              <a:t> (otvorená do 23.59)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41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Politizácia a socializácia priestoru historickou pamäťou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Ceremónie 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611560" y="5013176"/>
            <a:ext cx="387555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Pohreb T. G. Masaryka</a:t>
            </a:r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2"/>
              </a:rPr>
              <a:t>http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img.mf.cz/574/021/2-2_23_4x_masaryk_pohreb_ctk.jpg</a:t>
            </a:r>
            <a:r>
              <a:rPr lang="sk-SK" sz="1200" dirty="0" smtClean="0"/>
              <a:t>, 6. 4. 2016.</a:t>
            </a:r>
            <a:endParaRPr lang="sk-SK" sz="1200" dirty="0"/>
          </a:p>
        </p:txBody>
      </p:sp>
      <p:sp>
        <p:nvSpPr>
          <p:cNvPr id="8" name="Obdĺžnik 7"/>
          <p:cNvSpPr/>
          <p:nvPr/>
        </p:nvSpPr>
        <p:spPr>
          <a:xfrm>
            <a:off x="4932040" y="5373216"/>
            <a:ext cx="3561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Spontánne zhromaždenie po oznámení smrti V. </a:t>
            </a:r>
            <a:r>
              <a:rPr lang="sk-SK" dirty="0" err="1" smtClean="0"/>
              <a:t>Havla</a:t>
            </a:r>
            <a:r>
              <a:rPr lang="sk-SK" dirty="0" smtClean="0"/>
              <a:t>.</a:t>
            </a:r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3"/>
              </a:rPr>
              <a:t>http</a:t>
            </a:r>
            <a:r>
              <a:rPr lang="sk-SK" sz="1200" dirty="0">
                <a:hlinkClick r:id="rId3"/>
              </a:rPr>
              <a:t>://img.ihned.cz/attachment.php/940/35640940/aiotuv8BDEF7JNOkl6Wbcehrxy1STUAn/495x338x0246/_</a:t>
            </a:r>
            <a:r>
              <a:rPr lang="sk-SK" sz="1200" dirty="0" smtClean="0">
                <a:hlinkClick r:id="rId3"/>
              </a:rPr>
              <a:t>LB_0463.JPG.jpg</a:t>
            </a:r>
            <a:r>
              <a:rPr lang="sk-SK" sz="1200" dirty="0" smtClean="0"/>
              <a:t>, 6. 4. 2016.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2875960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</a:t>
            </a:r>
            <a:r>
              <a:rPr lang="sk-SK" b="1" dirty="0" smtClean="0"/>
              <a:t>lávnosti</a:t>
            </a:r>
            <a:endParaRPr lang="sk-SK" b="1" dirty="0"/>
          </a:p>
        </p:txBody>
      </p:sp>
      <p:sp>
        <p:nvSpPr>
          <p:cNvPr id="5" name="Obdĺžnik 4"/>
          <p:cNvSpPr/>
          <p:nvPr/>
        </p:nvSpPr>
        <p:spPr>
          <a:xfrm>
            <a:off x="5652120" y="5877272"/>
            <a:ext cx="3203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Prvý spartakiáda.</a:t>
            </a:r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2"/>
              </a:rPr>
              <a:t>http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ipravda.sk/res/2015/06/22/thumbs/spartakiada-nestandard1.jpg</a:t>
            </a:r>
            <a:r>
              <a:rPr lang="sk-SK" sz="1200" dirty="0" smtClean="0"/>
              <a:t>, 4. 4. 2016.</a:t>
            </a:r>
            <a:endParaRPr lang="sk-SK" sz="1200" dirty="0"/>
          </a:p>
        </p:txBody>
      </p:sp>
      <p:sp>
        <p:nvSpPr>
          <p:cNvPr id="6" name="Obdĺžnik 5"/>
          <p:cNvSpPr/>
          <p:nvPr/>
        </p:nvSpPr>
        <p:spPr>
          <a:xfrm>
            <a:off x="467544" y="465313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err="1" smtClean="0"/>
              <a:t>Všesokolský</a:t>
            </a:r>
            <a:r>
              <a:rPr lang="sk-SK" dirty="0" smtClean="0"/>
              <a:t> </a:t>
            </a:r>
            <a:r>
              <a:rPr lang="sk-SK" dirty="0" err="1" smtClean="0"/>
              <a:t>slet</a:t>
            </a:r>
            <a:r>
              <a:rPr lang="sk-SK" dirty="0" smtClean="0"/>
              <a:t>, Praha, 1901.</a:t>
            </a:r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3"/>
              </a:rPr>
              <a:t>http</a:t>
            </a:r>
            <a:r>
              <a:rPr lang="sk-SK" sz="1200" dirty="0">
                <a:hlinkClick r:id="rId3"/>
              </a:rPr>
              <a:t>://</a:t>
            </a:r>
            <a:r>
              <a:rPr lang="sk-SK" sz="1200" dirty="0" smtClean="0">
                <a:hlinkClick r:id="rId3"/>
              </a:rPr>
              <a:t>sechtl-vosecek.ucw.cz/cml/desky/deska0636.jpg</a:t>
            </a:r>
            <a:r>
              <a:rPr lang="sk-SK" sz="1200" dirty="0" smtClean="0"/>
              <a:t>,      6. 4. 2016.</a:t>
            </a:r>
            <a:endParaRPr lang="sk-SK" sz="1200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349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Národné symboly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/>
              <a:t>verejné aktivity </a:t>
            </a:r>
            <a:endParaRPr lang="sk-SK" dirty="0" smtClean="0"/>
          </a:p>
          <a:p>
            <a:pPr lvl="0"/>
            <a:r>
              <a:rPr lang="sk-SK" dirty="0" smtClean="0"/>
              <a:t>verbálne </a:t>
            </a:r>
            <a:r>
              <a:rPr lang="sk-SK" dirty="0"/>
              <a:t>prejavy </a:t>
            </a:r>
            <a:endParaRPr lang="sk-SK" dirty="0" smtClean="0"/>
          </a:p>
          <a:p>
            <a:pPr lvl="0"/>
            <a:r>
              <a:rPr lang="sk-SK" dirty="0" smtClean="0"/>
              <a:t>ikonografické prejavy </a:t>
            </a:r>
          </a:p>
          <a:p>
            <a:pPr lvl="0"/>
            <a:r>
              <a:rPr lang="sk-SK" dirty="0" smtClean="0"/>
              <a:t>pomníky</a:t>
            </a:r>
            <a:endParaRPr lang="sk-SK" dirty="0"/>
          </a:p>
          <a:p>
            <a:pPr lvl="0"/>
            <a:r>
              <a:rPr lang="sk-SK" dirty="0" smtClean="0"/>
              <a:t>krajina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6612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Masarykova v Brne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 smtClean="0"/>
              <a:t>„Jedna </a:t>
            </a:r>
            <a:r>
              <a:rPr lang="sk-SK" dirty="0"/>
              <a:t>z </a:t>
            </a:r>
            <a:r>
              <a:rPr lang="sk-SK" dirty="0" err="1"/>
              <a:t>nejrušnějších</a:t>
            </a:r>
            <a:r>
              <a:rPr lang="sk-SK" dirty="0"/>
              <a:t> </a:t>
            </a:r>
            <a:r>
              <a:rPr lang="sk-SK" dirty="0" err="1"/>
              <a:t>ulic</a:t>
            </a:r>
            <a:r>
              <a:rPr lang="sk-SK" dirty="0"/>
              <a:t> v centru </a:t>
            </a:r>
            <a:r>
              <a:rPr lang="sk-SK" dirty="0" err="1"/>
              <a:t>města</a:t>
            </a:r>
            <a:r>
              <a:rPr lang="sk-SK" dirty="0"/>
              <a:t> Brna, </a:t>
            </a:r>
            <a:r>
              <a:rPr lang="sk-SK" dirty="0" err="1"/>
              <a:t>vedoucí</a:t>
            </a:r>
            <a:r>
              <a:rPr lang="sk-SK" dirty="0"/>
              <a:t> od </a:t>
            </a:r>
            <a:r>
              <a:rPr lang="sk-SK" dirty="0" err="1"/>
              <a:t>hlavního</a:t>
            </a:r>
            <a:r>
              <a:rPr lang="sk-SK" dirty="0"/>
              <a:t> nádraží k </a:t>
            </a:r>
            <a:r>
              <a:rPr lang="sk-SK" dirty="0" err="1"/>
              <a:t>náměstí</a:t>
            </a:r>
            <a:r>
              <a:rPr lang="sk-SK" dirty="0"/>
              <a:t> </a:t>
            </a:r>
            <a:r>
              <a:rPr lang="sk-SK" dirty="0" err="1"/>
              <a:t>Svobody</a:t>
            </a:r>
            <a:r>
              <a:rPr lang="sk-SK" dirty="0"/>
              <a:t>, </a:t>
            </a:r>
            <a:r>
              <a:rPr lang="sk-SK" dirty="0" err="1"/>
              <a:t>která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za </a:t>
            </a:r>
            <a:r>
              <a:rPr lang="sk-SK" dirty="0" err="1"/>
              <a:t>Rakouska-Uherska</a:t>
            </a:r>
            <a:r>
              <a:rPr lang="sk-SK" dirty="0"/>
              <a:t> nazývala Ferdinandovou </a:t>
            </a:r>
            <a:r>
              <a:rPr lang="sk-SK" dirty="0" err="1"/>
              <a:t>třídou</a:t>
            </a:r>
            <a:r>
              <a:rPr lang="sk-SK" dirty="0"/>
              <a:t>, </a:t>
            </a:r>
            <a:r>
              <a:rPr lang="sk-SK" dirty="0" err="1"/>
              <a:t>byla</a:t>
            </a:r>
            <a:r>
              <a:rPr lang="sk-SK" dirty="0"/>
              <a:t> v </a:t>
            </a:r>
            <a:r>
              <a:rPr lang="sk-SK" dirty="0" err="1"/>
              <a:t>roce</a:t>
            </a:r>
            <a:r>
              <a:rPr lang="sk-SK" dirty="0"/>
              <a:t> 1918 </a:t>
            </a:r>
            <a:r>
              <a:rPr lang="sk-SK" dirty="0" err="1"/>
              <a:t>přejmenována</a:t>
            </a:r>
            <a:r>
              <a:rPr lang="sk-SK" dirty="0"/>
              <a:t> na Masarykovu, v </a:t>
            </a:r>
            <a:r>
              <a:rPr lang="sk-SK" dirty="0" err="1"/>
              <a:t>roce</a:t>
            </a:r>
            <a:r>
              <a:rPr lang="sk-SK" dirty="0"/>
              <a:t> 1939 na </a:t>
            </a:r>
            <a:r>
              <a:rPr lang="sk-SK" dirty="0" err="1"/>
              <a:t>Herrmann</a:t>
            </a:r>
            <a:r>
              <a:rPr lang="sk-SK" dirty="0"/>
              <a:t> </a:t>
            </a:r>
            <a:r>
              <a:rPr lang="sk-SK" dirty="0" err="1"/>
              <a:t>Göring</a:t>
            </a:r>
            <a:r>
              <a:rPr lang="sk-SK" dirty="0"/>
              <a:t> </a:t>
            </a:r>
            <a:r>
              <a:rPr lang="sk-SK" dirty="0" err="1"/>
              <a:t>Strasse</a:t>
            </a:r>
            <a:r>
              <a:rPr lang="sk-SK" dirty="0"/>
              <a:t>, v </a:t>
            </a:r>
            <a:r>
              <a:rPr lang="sk-SK" dirty="0" err="1"/>
              <a:t>roce</a:t>
            </a:r>
            <a:r>
              <a:rPr lang="sk-SK" dirty="0"/>
              <a:t> 1945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opět</a:t>
            </a:r>
            <a:r>
              <a:rPr lang="sk-SK" dirty="0"/>
              <a:t> </a:t>
            </a:r>
            <a:r>
              <a:rPr lang="sk-SK" dirty="0" err="1"/>
              <a:t>jmenovala</a:t>
            </a:r>
            <a:r>
              <a:rPr lang="sk-SK" dirty="0"/>
              <a:t> Masarykova. Od roku 1954 </a:t>
            </a:r>
            <a:r>
              <a:rPr lang="sk-SK" dirty="0" err="1"/>
              <a:t>byla</a:t>
            </a:r>
            <a:r>
              <a:rPr lang="sk-SK" dirty="0"/>
              <a:t> </a:t>
            </a:r>
            <a:r>
              <a:rPr lang="sk-SK" dirty="0" err="1"/>
              <a:t>třídou</a:t>
            </a:r>
            <a:r>
              <a:rPr lang="sk-SK" dirty="0"/>
              <a:t> </a:t>
            </a:r>
            <a:r>
              <a:rPr lang="sk-SK" dirty="0" err="1"/>
              <a:t>Vítězství</a:t>
            </a:r>
            <a:r>
              <a:rPr lang="sk-SK" dirty="0"/>
              <a:t>, v </a:t>
            </a:r>
            <a:r>
              <a:rPr lang="sk-SK" dirty="0" err="1"/>
              <a:t>letech</a:t>
            </a:r>
            <a:r>
              <a:rPr lang="sk-SK" dirty="0"/>
              <a:t> 1968-1970 </a:t>
            </a:r>
            <a:r>
              <a:rPr lang="sk-SK" dirty="0" err="1"/>
              <a:t>krátce</a:t>
            </a:r>
            <a:r>
              <a:rPr lang="sk-SK" dirty="0"/>
              <a:t> Masarykova, potom až do roku 1989 zase </a:t>
            </a:r>
            <a:r>
              <a:rPr lang="sk-SK" dirty="0" err="1"/>
              <a:t>třída</a:t>
            </a:r>
            <a:r>
              <a:rPr lang="sk-SK" dirty="0"/>
              <a:t> </a:t>
            </a:r>
            <a:r>
              <a:rPr lang="sk-SK" dirty="0" err="1"/>
              <a:t>Vítězství</a:t>
            </a:r>
            <a:r>
              <a:rPr lang="sk-SK" dirty="0"/>
              <a:t> a od </a:t>
            </a:r>
            <a:r>
              <a:rPr lang="sk-SK" dirty="0" err="1"/>
              <a:t>té</a:t>
            </a:r>
            <a:r>
              <a:rPr lang="sk-SK" dirty="0"/>
              <a:t> doby je to </a:t>
            </a:r>
            <a:r>
              <a:rPr lang="sk-SK" dirty="0" err="1"/>
              <a:t>opět</a:t>
            </a:r>
            <a:r>
              <a:rPr lang="sk-SK" dirty="0"/>
              <a:t> Masarykova</a:t>
            </a:r>
            <a:r>
              <a:rPr lang="sk-SK" dirty="0" smtClean="0"/>
              <a:t>.“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err="1" smtClean="0"/>
              <a:t>Zouhar</a:t>
            </a:r>
            <a:r>
              <a:rPr lang="sk-SK" dirty="0" smtClean="0"/>
              <a:t>, </a:t>
            </a:r>
            <a:r>
              <a:rPr lang="sk-SK" dirty="0" err="1" smtClean="0"/>
              <a:t>Jan</a:t>
            </a:r>
            <a:r>
              <a:rPr lang="sk-SK" dirty="0"/>
              <a:t>: </a:t>
            </a:r>
            <a:r>
              <a:rPr lang="sk-SK" i="1" dirty="0" err="1"/>
              <a:t>Vzděláním</a:t>
            </a:r>
            <a:r>
              <a:rPr lang="sk-SK" i="1" dirty="0"/>
              <a:t> proti </a:t>
            </a:r>
            <a:r>
              <a:rPr lang="sk-SK" i="1" dirty="0" err="1"/>
              <a:t>pověrám</a:t>
            </a:r>
            <a:r>
              <a:rPr lang="sk-SK" i="1" dirty="0"/>
              <a:t> </a:t>
            </a:r>
            <a:r>
              <a:rPr lang="sk-SK" i="1" dirty="0" err="1"/>
              <a:t>aneb</a:t>
            </a:r>
            <a:r>
              <a:rPr lang="sk-SK" i="1" dirty="0"/>
              <a:t> </a:t>
            </a:r>
            <a:r>
              <a:rPr lang="sk-SK" i="1" dirty="0" err="1"/>
              <a:t>Co</a:t>
            </a:r>
            <a:r>
              <a:rPr lang="sk-SK" i="1" dirty="0"/>
              <a:t> si dnes </a:t>
            </a:r>
            <a:r>
              <a:rPr lang="sk-SK" i="1" dirty="0" err="1"/>
              <a:t>brát</a:t>
            </a:r>
            <a:r>
              <a:rPr lang="sk-SK" i="1" dirty="0"/>
              <a:t> z </a:t>
            </a:r>
            <a:r>
              <a:rPr lang="sk-SK" i="1" dirty="0" smtClean="0"/>
              <a:t>Masaryka. </a:t>
            </a:r>
            <a:r>
              <a:rPr lang="sk-SK" dirty="0" err="1" smtClean="0"/>
              <a:t>Online.muni.cz</a:t>
            </a:r>
            <a:r>
              <a:rPr lang="sk-SK" dirty="0" smtClean="0"/>
              <a:t>. </a:t>
            </a:r>
          </a:p>
          <a:p>
            <a:pPr marL="0" indent="0">
              <a:buNone/>
            </a:pPr>
            <a:r>
              <a:rPr lang="sk-SK" sz="1900" dirty="0"/>
              <a:t>Dostupné z: https://www.online.muni.cz/komentare/6722-vzdelanim-proti-poveram-aneb-co-si-dnes-brat-z-masaryka?utm_source=fb_mu&amp;utm_medium=link_repost&amp;utm_campaign=facebook</a:t>
            </a:r>
          </a:p>
        </p:txBody>
      </p:sp>
    </p:spTree>
    <p:extLst>
      <p:ext uri="{BB962C8B-B14F-4D97-AF65-F5344CB8AC3E}">
        <p14:creationId xmlns:p14="http://schemas.microsoft.com/office/powerpoint/2010/main" val="4038875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sk-SK" dirty="0" smtClean="0"/>
              <a:t>Ľudová kultúra a moc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1196751" y="6018857"/>
            <a:ext cx="67504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/>
              <a:t>Dostupné z: https://a-static.projektn.sk/2015/04/30_03_2011_fotografie_Slovenskeho_statu_050166881.jpg, cit. 27.3.2016.</a:t>
            </a:r>
          </a:p>
        </p:txBody>
      </p:sp>
    </p:spTree>
    <p:extLst>
      <p:ext uri="{BB962C8B-B14F-4D97-AF65-F5344CB8AC3E}">
        <p14:creationId xmlns:p14="http://schemas.microsoft.com/office/powerpoint/2010/main" val="931008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Mentálne obrazy a stereotypy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„my“ a „oni“</a:t>
            </a:r>
          </a:p>
          <a:p>
            <a:r>
              <a:rPr lang="sk-SK" dirty="0" smtClean="0"/>
              <a:t>Tvorba nepriateľa</a:t>
            </a:r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3075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ČR </a:t>
            </a:r>
            <a:r>
              <a:rPr lang="sk-SK" dirty="0" err="1" smtClean="0"/>
              <a:t>vs</a:t>
            </a:r>
            <a:r>
              <a:rPr lang="sk-SK" dirty="0" smtClean="0"/>
              <a:t>. SR</a:t>
            </a:r>
            <a:endParaRPr lang="sk-SK" dirty="0"/>
          </a:p>
        </p:txBody>
      </p:sp>
      <p:sp>
        <p:nvSpPr>
          <p:cNvPr id="8" name="Obdĺžnik 7"/>
          <p:cNvSpPr/>
          <p:nvPr/>
        </p:nvSpPr>
        <p:spPr>
          <a:xfrm>
            <a:off x="5508104" y="5864205"/>
            <a:ext cx="309804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dirty="0" smtClean="0"/>
              <a:t>Svätopluk, Bratislava</a:t>
            </a:r>
          </a:p>
          <a:p>
            <a:pPr algn="r"/>
            <a:r>
              <a:rPr lang="sk-SK" sz="1100" dirty="0" smtClean="0"/>
              <a:t>Dostupné z: </a:t>
            </a:r>
            <a:r>
              <a:rPr lang="sk-SK" sz="1100" dirty="0" smtClean="0">
                <a:hlinkClick r:id="rId2"/>
              </a:rPr>
              <a:t>https</a:t>
            </a:r>
            <a:r>
              <a:rPr lang="sk-SK" sz="1100" dirty="0">
                <a:hlinkClick r:id="rId2"/>
              </a:rPr>
              <a:t>://</a:t>
            </a:r>
            <a:r>
              <a:rPr lang="sk-SK" sz="1100" dirty="0" smtClean="0">
                <a:hlinkClick r:id="rId2"/>
              </a:rPr>
              <a:t>upload.wikimedia.org/wikipedia/commons/c/cc/Bratislava_Kingl_Svatopluk_I.jpg</a:t>
            </a:r>
            <a:r>
              <a:rPr lang="sk-SK" sz="1100" dirty="0" smtClean="0"/>
              <a:t>, 4. 4. 2016</a:t>
            </a:r>
            <a:endParaRPr lang="sk-SK" sz="1100" dirty="0"/>
          </a:p>
        </p:txBody>
      </p:sp>
      <p:sp>
        <p:nvSpPr>
          <p:cNvPr id="10" name="Obdĺžnik 9"/>
          <p:cNvSpPr/>
          <p:nvPr/>
        </p:nvSpPr>
        <p:spPr>
          <a:xfrm>
            <a:off x="467544" y="4437112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smtClean="0"/>
              <a:t>Hora </a:t>
            </a:r>
            <a:r>
              <a:rPr lang="sk-SK" dirty="0" err="1" smtClean="0"/>
              <a:t>Říp</a:t>
            </a:r>
            <a:r>
              <a:rPr lang="sk-SK" dirty="0" smtClean="0"/>
              <a:t> v budúcnosti, r. 1910.</a:t>
            </a:r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3"/>
              </a:rPr>
              <a:t>http</a:t>
            </a:r>
            <a:r>
              <a:rPr lang="sk-SK" sz="1200" dirty="0">
                <a:hlinkClick r:id="rId3"/>
              </a:rPr>
              <a:t>://</a:t>
            </a:r>
            <a:r>
              <a:rPr lang="sk-SK" sz="1200" dirty="0" smtClean="0">
                <a:hlinkClick r:id="rId3"/>
              </a:rPr>
              <a:t>www.fotofort.estranky.cz/img/mid/3477/rip-budoucnosti-02-1910.jpg</a:t>
            </a:r>
            <a:r>
              <a:rPr lang="sk-SK" sz="1200" dirty="0" smtClean="0"/>
              <a:t>, 6. 4. 2016.</a:t>
            </a:r>
            <a:endParaRPr lang="sk-SK" sz="1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881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30783"/>
            <a:ext cx="7772400" cy="1470025"/>
          </a:xfrm>
        </p:spPr>
        <p:txBody>
          <a:bodyPr/>
          <a:lstStyle/>
          <a:p>
            <a:r>
              <a:rPr lang="sk-SK" dirty="0" smtClean="0"/>
              <a:t>Moc a pamäť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2494803" y="5949280"/>
            <a:ext cx="4237437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 smtClean="0"/>
              <a:t>Búramie</a:t>
            </a:r>
            <a:r>
              <a:rPr lang="sk-SK" dirty="0" smtClean="0"/>
              <a:t> sochy Stalina na pražskej Letnej v roku 1962.</a:t>
            </a:r>
            <a:br>
              <a:rPr lang="sk-SK" dirty="0" smtClean="0"/>
            </a:br>
            <a:r>
              <a:rPr lang="sk-SK" sz="1100" dirty="0" smtClean="0"/>
              <a:t>Dostupné z: </a:t>
            </a:r>
            <a:r>
              <a:rPr lang="sk-SK" sz="1100" dirty="0" smtClean="0">
                <a:hlinkClick r:id="rId2"/>
              </a:rPr>
              <a:t>http</a:t>
            </a:r>
            <a:r>
              <a:rPr lang="sk-SK" sz="1100" dirty="0">
                <a:hlinkClick r:id="rId2"/>
              </a:rPr>
              <a:t>://</a:t>
            </a:r>
            <a:r>
              <a:rPr lang="sk-SK" sz="1100" dirty="0" smtClean="0">
                <a:hlinkClick r:id="rId2"/>
              </a:rPr>
              <a:t>i.sme.sk/cdata/6/65/6555896/5.jpg</a:t>
            </a:r>
            <a:r>
              <a:rPr lang="sk-SK" sz="1100" dirty="0" smtClean="0"/>
              <a:t>,  4. 4. 2016.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307418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Moc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Michel</a:t>
            </a:r>
            <a:r>
              <a:rPr lang="sk-SK" dirty="0"/>
              <a:t> </a:t>
            </a:r>
            <a:r>
              <a:rPr lang="sk-SK" dirty="0" err="1"/>
              <a:t>Foucault</a:t>
            </a:r>
            <a:r>
              <a:rPr lang="sk-SK" dirty="0"/>
              <a:t> (1926-1984) </a:t>
            </a:r>
          </a:p>
          <a:p>
            <a:pPr lvl="1"/>
            <a:r>
              <a:rPr lang="sk-SK" dirty="0" smtClean="0"/>
              <a:t>Vedenie ako moc, moc ako vedenie</a:t>
            </a:r>
          </a:p>
          <a:p>
            <a:pPr marL="457200" lvl="1" indent="0">
              <a:buNone/>
            </a:pPr>
            <a:endParaRPr lang="sk-SK" dirty="0"/>
          </a:p>
          <a:p>
            <a:r>
              <a:rPr lang="sk-SK" dirty="0" smtClean="0"/>
              <a:t>Historická pamäť a moc</a:t>
            </a:r>
            <a:endParaRPr lang="sk-SK" dirty="0"/>
          </a:p>
          <a:p>
            <a:pPr lvl="1"/>
            <a:r>
              <a:rPr lang="sk-SK" dirty="0" smtClean="0"/>
              <a:t>Emocionalita pamäte</a:t>
            </a:r>
          </a:p>
          <a:p>
            <a:pPr lvl="1"/>
            <a:r>
              <a:rPr lang="sk-SK" dirty="0" err="1" smtClean="0"/>
              <a:t>Legitimizácia</a:t>
            </a:r>
            <a:r>
              <a:rPr lang="sk-SK" dirty="0" smtClean="0"/>
              <a:t> moci</a:t>
            </a:r>
          </a:p>
          <a:p>
            <a:pPr lvl="1"/>
            <a:r>
              <a:rPr lang="sk-SK" dirty="0" err="1" smtClean="0"/>
              <a:t>Reinterpretácia</a:t>
            </a:r>
            <a:r>
              <a:rPr lang="sk-SK" dirty="0" smtClean="0"/>
              <a:t> </a:t>
            </a:r>
            <a:endParaRPr lang="sk-SK" dirty="0"/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320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Zákony pamäte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smtClean="0"/>
              <a:t>Preambula ústavy ČR: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>	</a:t>
            </a:r>
            <a:r>
              <a:rPr lang="sk-SK" dirty="0" smtClean="0"/>
              <a:t>My</a:t>
            </a:r>
            <a:r>
              <a:rPr lang="sk-SK" dirty="0"/>
              <a:t>, </a:t>
            </a:r>
            <a:r>
              <a:rPr lang="sk-SK" dirty="0" err="1"/>
              <a:t>občané</a:t>
            </a:r>
            <a:r>
              <a:rPr lang="sk-SK" dirty="0"/>
              <a:t> České republiky v Čechách, na </a:t>
            </a:r>
            <a:r>
              <a:rPr lang="sk-SK" dirty="0" err="1"/>
              <a:t>Moravě</a:t>
            </a:r>
            <a:r>
              <a:rPr lang="sk-SK" dirty="0"/>
              <a:t> a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 smtClean="0"/>
              <a:t>Slezsku</a:t>
            </a:r>
            <a:r>
              <a:rPr lang="sk-SK" dirty="0" smtClean="0"/>
              <a:t>, v </a:t>
            </a:r>
            <a:r>
              <a:rPr lang="sk-SK" dirty="0"/>
              <a:t>čase obnovy samostatného českého </a:t>
            </a:r>
            <a:r>
              <a:rPr lang="sk-SK" dirty="0" err="1" smtClean="0"/>
              <a:t>státu</a:t>
            </a:r>
            <a:r>
              <a:rPr lang="sk-SK" dirty="0" smtClean="0"/>
              <a:t>, </a:t>
            </a:r>
            <a:r>
              <a:rPr lang="sk-SK" dirty="0" err="1" smtClean="0"/>
              <a:t>věrni</a:t>
            </a:r>
            <a:r>
              <a:rPr lang="sk-SK" dirty="0" smtClean="0"/>
              <a:t> </a:t>
            </a:r>
            <a:r>
              <a:rPr lang="sk-SK" dirty="0" err="1"/>
              <a:t>všem</a:t>
            </a:r>
            <a:r>
              <a:rPr lang="sk-SK" dirty="0"/>
              <a:t> dobrým </a:t>
            </a:r>
            <a:r>
              <a:rPr lang="sk-SK" u="sng" dirty="0" err="1"/>
              <a:t>tradicím</a:t>
            </a:r>
            <a:r>
              <a:rPr lang="sk-SK" u="sng" dirty="0"/>
              <a:t> </a:t>
            </a:r>
            <a:r>
              <a:rPr lang="sk-SK" u="sng" dirty="0" err="1"/>
              <a:t>dávné</a:t>
            </a:r>
            <a:r>
              <a:rPr lang="sk-SK" u="sng" dirty="0"/>
              <a:t> </a:t>
            </a:r>
            <a:r>
              <a:rPr lang="sk-SK" u="sng" dirty="0" err="1"/>
              <a:t>státnosti</a:t>
            </a:r>
            <a:r>
              <a:rPr lang="sk-SK" u="sng" dirty="0"/>
              <a:t> zemí Koruny české i </a:t>
            </a:r>
            <a:r>
              <a:rPr lang="sk-SK" u="sng" dirty="0" err="1"/>
              <a:t>státnosti</a:t>
            </a:r>
            <a:r>
              <a:rPr lang="sk-SK" u="sng" dirty="0"/>
              <a:t> </a:t>
            </a:r>
            <a:r>
              <a:rPr lang="sk-SK" u="sng" dirty="0" smtClean="0"/>
              <a:t>československé</a:t>
            </a:r>
            <a:r>
              <a:rPr lang="sk-SK" dirty="0" smtClean="0"/>
              <a:t>, </a:t>
            </a:r>
            <a:r>
              <a:rPr lang="sk-SK" dirty="0" err="1" smtClean="0"/>
              <a:t>odhodláni</a:t>
            </a:r>
            <a:r>
              <a:rPr lang="sk-SK" dirty="0" smtClean="0"/>
              <a:t> </a:t>
            </a:r>
            <a:r>
              <a:rPr lang="sk-SK" dirty="0" err="1"/>
              <a:t>budovat</a:t>
            </a:r>
            <a:r>
              <a:rPr lang="sk-SK" dirty="0"/>
              <a:t>, </a:t>
            </a:r>
            <a:r>
              <a:rPr lang="sk-SK" dirty="0" err="1"/>
              <a:t>chránit</a:t>
            </a:r>
            <a:r>
              <a:rPr lang="sk-SK" dirty="0"/>
              <a:t> a </a:t>
            </a:r>
            <a:r>
              <a:rPr lang="sk-SK" dirty="0" err="1"/>
              <a:t>rozvíjet</a:t>
            </a:r>
            <a:r>
              <a:rPr lang="sk-SK" dirty="0"/>
              <a:t> Českou </a:t>
            </a:r>
            <a:r>
              <a:rPr lang="sk-SK" dirty="0" smtClean="0"/>
              <a:t>republiku v </a:t>
            </a:r>
            <a:r>
              <a:rPr lang="sk-SK" dirty="0"/>
              <a:t>duchu </a:t>
            </a:r>
            <a:r>
              <a:rPr lang="sk-SK" dirty="0" err="1"/>
              <a:t>nedotknutelných</a:t>
            </a:r>
            <a:r>
              <a:rPr lang="sk-SK" dirty="0"/>
              <a:t> </a:t>
            </a:r>
            <a:r>
              <a:rPr lang="sk-SK" dirty="0" err="1"/>
              <a:t>hodnot</a:t>
            </a:r>
            <a:r>
              <a:rPr lang="sk-SK" dirty="0"/>
              <a:t> </a:t>
            </a:r>
            <a:r>
              <a:rPr lang="sk-SK" dirty="0" err="1"/>
              <a:t>lidské</a:t>
            </a:r>
            <a:r>
              <a:rPr lang="sk-SK" dirty="0"/>
              <a:t> </a:t>
            </a:r>
            <a:r>
              <a:rPr lang="sk-SK" dirty="0" err="1"/>
              <a:t>důstojnosti</a:t>
            </a:r>
            <a:r>
              <a:rPr lang="sk-SK" dirty="0"/>
              <a:t> a </a:t>
            </a:r>
            <a:r>
              <a:rPr lang="sk-SK" dirty="0" err="1" smtClean="0"/>
              <a:t>svobody</a:t>
            </a:r>
            <a:r>
              <a:rPr lang="sk-SK" dirty="0" smtClean="0"/>
              <a:t> </a:t>
            </a:r>
            <a:r>
              <a:rPr lang="sk-SK" dirty="0" err="1" smtClean="0"/>
              <a:t>jako</a:t>
            </a:r>
            <a:r>
              <a:rPr lang="sk-SK" dirty="0" smtClean="0"/>
              <a:t> </a:t>
            </a:r>
            <a:r>
              <a:rPr lang="sk-SK" dirty="0" err="1"/>
              <a:t>vlast</a:t>
            </a:r>
            <a:r>
              <a:rPr lang="sk-SK" dirty="0"/>
              <a:t> </a:t>
            </a:r>
            <a:r>
              <a:rPr lang="sk-SK" dirty="0" err="1"/>
              <a:t>rovnoprávných</a:t>
            </a:r>
            <a:r>
              <a:rPr lang="sk-SK" dirty="0"/>
              <a:t>, </a:t>
            </a:r>
            <a:r>
              <a:rPr lang="sk-SK" dirty="0" err="1"/>
              <a:t>svobodných</a:t>
            </a:r>
            <a:r>
              <a:rPr lang="sk-SK" dirty="0"/>
              <a:t> </a:t>
            </a:r>
            <a:r>
              <a:rPr lang="sk-SK" dirty="0" err="1" smtClean="0"/>
              <a:t>občanů</a:t>
            </a:r>
            <a:r>
              <a:rPr lang="sk-SK" dirty="0" smtClean="0"/>
              <a:t>, </a:t>
            </a:r>
            <a:r>
              <a:rPr lang="sk-SK" dirty="0" err="1" smtClean="0"/>
              <a:t>kteří</a:t>
            </a:r>
            <a:r>
              <a:rPr lang="sk-SK" dirty="0" smtClean="0"/>
              <a:t> </a:t>
            </a:r>
            <a:r>
              <a:rPr lang="sk-SK" dirty="0" err="1"/>
              <a:t>jsou</a:t>
            </a:r>
            <a:r>
              <a:rPr lang="sk-SK" dirty="0"/>
              <a:t> si </a:t>
            </a:r>
            <a:r>
              <a:rPr lang="sk-SK" dirty="0" err="1"/>
              <a:t>vědomi</a:t>
            </a:r>
            <a:r>
              <a:rPr lang="sk-SK" dirty="0"/>
              <a:t> </a:t>
            </a:r>
            <a:r>
              <a:rPr lang="sk-SK" dirty="0" err="1"/>
              <a:t>svých</a:t>
            </a:r>
            <a:r>
              <a:rPr lang="sk-SK" dirty="0"/>
              <a:t> povinností </a:t>
            </a:r>
            <a:r>
              <a:rPr lang="sk-SK" dirty="0" err="1"/>
              <a:t>vůči</a:t>
            </a:r>
            <a:r>
              <a:rPr lang="sk-SK" dirty="0"/>
              <a:t> druhým </a:t>
            </a:r>
            <a:r>
              <a:rPr lang="sk-SK" dirty="0" smtClean="0"/>
              <a:t>a </a:t>
            </a:r>
            <a:r>
              <a:rPr lang="sk-SK" dirty="0" err="1" smtClean="0"/>
              <a:t>zodpovědnosti</a:t>
            </a:r>
            <a:r>
              <a:rPr lang="sk-SK" dirty="0" smtClean="0"/>
              <a:t> </a:t>
            </a:r>
            <a:r>
              <a:rPr lang="sk-SK" dirty="0" err="1"/>
              <a:t>vůči</a:t>
            </a:r>
            <a:r>
              <a:rPr lang="sk-SK" dirty="0"/>
              <a:t> </a:t>
            </a:r>
            <a:r>
              <a:rPr lang="sk-SK" dirty="0" smtClean="0"/>
              <a:t>celku, </a:t>
            </a:r>
            <a:r>
              <a:rPr lang="sk-SK" dirty="0" err="1" smtClean="0"/>
              <a:t>jako</a:t>
            </a:r>
            <a:r>
              <a:rPr lang="sk-SK" dirty="0" smtClean="0"/>
              <a:t> </a:t>
            </a:r>
            <a:r>
              <a:rPr lang="sk-SK" dirty="0" err="1"/>
              <a:t>svobodný</a:t>
            </a:r>
            <a:r>
              <a:rPr lang="sk-SK" dirty="0"/>
              <a:t> a demokratický </a:t>
            </a:r>
            <a:r>
              <a:rPr lang="sk-SK" dirty="0" err="1"/>
              <a:t>stát</a:t>
            </a:r>
            <a:r>
              <a:rPr lang="sk-SK" dirty="0"/>
              <a:t>, založený na </a:t>
            </a:r>
            <a:r>
              <a:rPr lang="sk-SK" dirty="0" err="1"/>
              <a:t>úctě</a:t>
            </a:r>
            <a:r>
              <a:rPr lang="sk-SK" dirty="0"/>
              <a:t> k </a:t>
            </a:r>
            <a:r>
              <a:rPr lang="sk-SK" dirty="0" err="1"/>
              <a:t>lidským</a:t>
            </a:r>
            <a:r>
              <a:rPr lang="sk-SK" dirty="0"/>
              <a:t> </a:t>
            </a:r>
            <a:r>
              <a:rPr lang="sk-SK" dirty="0" err="1"/>
              <a:t>právům</a:t>
            </a:r>
            <a:r>
              <a:rPr lang="sk-SK" dirty="0"/>
              <a:t> a na zásadách </a:t>
            </a:r>
            <a:r>
              <a:rPr lang="sk-SK" dirty="0" err="1"/>
              <a:t>občanské</a:t>
            </a:r>
            <a:r>
              <a:rPr lang="sk-SK" dirty="0"/>
              <a:t> </a:t>
            </a:r>
            <a:r>
              <a:rPr lang="sk-SK" dirty="0" err="1" smtClean="0"/>
              <a:t>společnosti</a:t>
            </a:r>
            <a:r>
              <a:rPr lang="sk-SK" dirty="0" smtClean="0"/>
              <a:t>, </a:t>
            </a:r>
            <a:r>
              <a:rPr lang="sk-SK" dirty="0" err="1" smtClean="0"/>
              <a:t>jako</a:t>
            </a:r>
            <a:r>
              <a:rPr lang="sk-SK" dirty="0" smtClean="0"/>
              <a:t> </a:t>
            </a:r>
            <a:r>
              <a:rPr lang="sk-SK" dirty="0" err="1"/>
              <a:t>součást</a:t>
            </a:r>
            <a:r>
              <a:rPr lang="sk-SK" dirty="0"/>
              <a:t> rodiny </a:t>
            </a:r>
            <a:r>
              <a:rPr lang="sk-SK" dirty="0" err="1"/>
              <a:t>evropských</a:t>
            </a:r>
            <a:r>
              <a:rPr lang="sk-SK" dirty="0"/>
              <a:t> a </a:t>
            </a:r>
            <a:r>
              <a:rPr lang="sk-SK" dirty="0" err="1"/>
              <a:t>světových</a:t>
            </a:r>
            <a:r>
              <a:rPr lang="sk-SK" dirty="0"/>
              <a:t> </a:t>
            </a:r>
            <a:r>
              <a:rPr lang="sk-SK" dirty="0" smtClean="0"/>
              <a:t>demokracií, </a:t>
            </a:r>
            <a:r>
              <a:rPr lang="sk-SK" u="sng" dirty="0" err="1" smtClean="0"/>
              <a:t>odhodláni</a:t>
            </a:r>
            <a:r>
              <a:rPr lang="sk-SK" u="sng" dirty="0" smtClean="0"/>
              <a:t> </a:t>
            </a:r>
            <a:r>
              <a:rPr lang="sk-SK" u="sng" dirty="0" err="1"/>
              <a:t>společně</a:t>
            </a:r>
            <a:r>
              <a:rPr lang="sk-SK" u="sng" dirty="0"/>
              <a:t> </a:t>
            </a:r>
            <a:r>
              <a:rPr lang="sk-SK" u="sng" dirty="0" err="1"/>
              <a:t>střežit</a:t>
            </a:r>
            <a:r>
              <a:rPr lang="sk-SK" u="sng" dirty="0"/>
              <a:t> a </a:t>
            </a:r>
            <a:r>
              <a:rPr lang="sk-SK" u="sng" dirty="0" err="1"/>
              <a:t>rozvíjet</a:t>
            </a:r>
            <a:r>
              <a:rPr lang="sk-SK" u="sng" dirty="0"/>
              <a:t> </a:t>
            </a:r>
            <a:r>
              <a:rPr lang="sk-SK" u="sng" dirty="0" err="1"/>
              <a:t>zděděné</a:t>
            </a:r>
            <a:r>
              <a:rPr lang="sk-SK" u="sng" dirty="0"/>
              <a:t> </a:t>
            </a:r>
            <a:r>
              <a:rPr lang="sk-SK" u="sng" dirty="0" err="1"/>
              <a:t>přírodní</a:t>
            </a:r>
            <a:r>
              <a:rPr lang="sk-SK" u="sng" dirty="0"/>
              <a:t> </a:t>
            </a:r>
            <a:r>
              <a:rPr lang="sk-SK" u="sng" dirty="0" err="1"/>
              <a:t>a</a:t>
            </a:r>
            <a:r>
              <a:rPr lang="sk-SK" u="sng" dirty="0"/>
              <a:t> </a:t>
            </a:r>
            <a:r>
              <a:rPr lang="sk-SK" u="sng" dirty="0" err="1"/>
              <a:t>kulturní</a:t>
            </a:r>
            <a:r>
              <a:rPr lang="sk-SK" u="sng" dirty="0"/>
              <a:t>, hmotné a duchovní </a:t>
            </a:r>
            <a:r>
              <a:rPr lang="sk-SK" u="sng" dirty="0" err="1"/>
              <a:t>bohatství</a:t>
            </a:r>
            <a:r>
              <a:rPr lang="sk-SK" dirty="0"/>
              <a:t>,</a:t>
            </a:r>
            <a:br>
              <a:rPr lang="sk-SK" dirty="0"/>
            </a:br>
            <a:r>
              <a:rPr lang="sk-SK" dirty="0" err="1"/>
              <a:t>odhodláni</a:t>
            </a:r>
            <a:r>
              <a:rPr lang="sk-SK" dirty="0"/>
              <a:t> </a:t>
            </a:r>
            <a:r>
              <a:rPr lang="sk-SK" dirty="0" err="1"/>
              <a:t>řídit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všemi</a:t>
            </a:r>
            <a:r>
              <a:rPr lang="sk-SK" dirty="0"/>
              <a:t> </a:t>
            </a:r>
            <a:r>
              <a:rPr lang="sk-SK" dirty="0" err="1"/>
              <a:t>osvědčenými</a:t>
            </a:r>
            <a:r>
              <a:rPr lang="sk-SK" dirty="0"/>
              <a:t> </a:t>
            </a:r>
            <a:r>
              <a:rPr lang="sk-SK" dirty="0" err="1"/>
              <a:t>principy</a:t>
            </a:r>
            <a:r>
              <a:rPr lang="sk-SK" dirty="0"/>
              <a:t> </a:t>
            </a:r>
            <a:r>
              <a:rPr lang="sk-SK" dirty="0" err="1"/>
              <a:t>právního</a:t>
            </a:r>
            <a:r>
              <a:rPr lang="sk-SK" dirty="0"/>
              <a:t> </a:t>
            </a:r>
            <a:r>
              <a:rPr lang="sk-SK" dirty="0" err="1"/>
              <a:t>státu</a:t>
            </a:r>
            <a:r>
              <a:rPr lang="sk-SK" dirty="0"/>
              <a:t>,</a:t>
            </a:r>
            <a:br>
              <a:rPr lang="sk-SK" dirty="0"/>
            </a:br>
            <a:r>
              <a:rPr lang="sk-SK" dirty="0" err="1"/>
              <a:t>prostřednictvím</a:t>
            </a:r>
            <a:r>
              <a:rPr lang="sk-SK" dirty="0"/>
              <a:t> </a:t>
            </a:r>
            <a:r>
              <a:rPr lang="sk-SK" dirty="0" err="1"/>
              <a:t>svých</a:t>
            </a:r>
            <a:r>
              <a:rPr lang="sk-SK" dirty="0"/>
              <a:t> </a:t>
            </a:r>
            <a:r>
              <a:rPr lang="sk-SK" dirty="0" err="1"/>
              <a:t>svobodně</a:t>
            </a:r>
            <a:r>
              <a:rPr lang="sk-SK" dirty="0"/>
              <a:t> zvolených </a:t>
            </a:r>
            <a:r>
              <a:rPr lang="sk-SK" dirty="0" err="1"/>
              <a:t>zástupců</a:t>
            </a:r>
            <a:r>
              <a:rPr lang="sk-SK" dirty="0"/>
              <a:t> </a:t>
            </a:r>
            <a:r>
              <a:rPr lang="sk-SK" dirty="0" err="1"/>
              <a:t>přijímáme</a:t>
            </a:r>
            <a:r>
              <a:rPr lang="sk-SK" dirty="0"/>
              <a:t> tuto Ústavu České </a:t>
            </a:r>
            <a:r>
              <a:rPr lang="sk-SK" dirty="0" smtClean="0"/>
              <a:t>republiky.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7354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smtClean="0"/>
              <a:t>Preambula ústavy SR: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My</a:t>
            </a:r>
            <a:r>
              <a:rPr lang="sk-SK" dirty="0"/>
              <a:t>, národ</a:t>
            </a:r>
            <a:r>
              <a:rPr lang="sk-SK" u="sng" dirty="0"/>
              <a:t> </a:t>
            </a:r>
            <a:r>
              <a:rPr lang="sk-SK" dirty="0" smtClean="0"/>
              <a:t>slovenský, pamätajúc </a:t>
            </a:r>
            <a:r>
              <a:rPr lang="sk-SK" dirty="0"/>
              <a:t>na </a:t>
            </a:r>
            <a:r>
              <a:rPr lang="sk-SK" u="sng" dirty="0"/>
              <a:t>politické a kultúrne dedičstvo svojich predkov a na stáročné skúsenosti zo zápasov </a:t>
            </a:r>
            <a:r>
              <a:rPr lang="sk-SK" u="sng" dirty="0" smtClean="0"/>
              <a:t>o národné </a:t>
            </a:r>
            <a:r>
              <a:rPr lang="sk-SK" u="sng" dirty="0"/>
              <a:t>bytie a vlastnú </a:t>
            </a:r>
            <a:r>
              <a:rPr lang="sk-SK" u="sng" dirty="0" smtClean="0"/>
              <a:t>štátnosť, v </a:t>
            </a:r>
            <a:r>
              <a:rPr lang="sk-SK" u="sng" dirty="0"/>
              <a:t>zmysle cyrilo-metodského duchovného dedičstva a historického odkazu Veľkej </a:t>
            </a:r>
            <a:r>
              <a:rPr lang="sk-SK" u="sng" dirty="0" smtClean="0"/>
              <a:t>Morav</a:t>
            </a:r>
            <a:r>
              <a:rPr lang="sk-SK" dirty="0" smtClean="0"/>
              <a:t>y, vychádzajúc </a:t>
            </a:r>
            <a:r>
              <a:rPr lang="sk-SK" dirty="0"/>
              <a:t>z prirodzeného práva národov na </a:t>
            </a:r>
            <a:r>
              <a:rPr lang="sk-SK" dirty="0" smtClean="0"/>
              <a:t>sebaurčenie, spoločne </a:t>
            </a:r>
            <a:r>
              <a:rPr lang="sk-SK" dirty="0"/>
              <a:t>s </a:t>
            </a:r>
            <a:r>
              <a:rPr lang="sk-SK" dirty="0" smtClean="0"/>
              <a:t> príslušníkmi </a:t>
            </a:r>
            <a:r>
              <a:rPr lang="sk-SK" dirty="0"/>
              <a:t>národnostných menšín a etnických skupín žijúcich na území Slovenskej </a:t>
            </a:r>
            <a:r>
              <a:rPr lang="sk-SK" dirty="0" smtClean="0"/>
              <a:t>republiky, v </a:t>
            </a:r>
            <a:r>
              <a:rPr lang="sk-SK" dirty="0"/>
              <a:t>záujme trvalej mierovej spolupráce s ostatnými demokratickými </a:t>
            </a:r>
            <a:r>
              <a:rPr lang="sk-SK" dirty="0" smtClean="0"/>
              <a:t>štátmi, usilujúc </a:t>
            </a:r>
            <a:r>
              <a:rPr lang="sk-SK" dirty="0"/>
              <a:t>sa o uplatňovanie demokratickej formy vlády, záruk slobodného života, rozvoja duchovnej kultúry a hospodárskej </a:t>
            </a:r>
            <a:r>
              <a:rPr lang="sk-SK" dirty="0" smtClean="0"/>
              <a:t>prosperity, teda </a:t>
            </a:r>
            <a:r>
              <a:rPr lang="sk-SK" dirty="0"/>
              <a:t>my, občania Slovenskej </a:t>
            </a:r>
            <a:r>
              <a:rPr lang="sk-SK" dirty="0" smtClean="0"/>
              <a:t>republiky, uznášame sa prostredníctvom </a:t>
            </a:r>
            <a:r>
              <a:rPr lang="sk-SK" dirty="0"/>
              <a:t>svojich zástupcov</a:t>
            </a:r>
          </a:p>
          <a:p>
            <a:pPr marL="0" indent="0">
              <a:buNone/>
            </a:pPr>
            <a:r>
              <a:rPr lang="sk-SK" dirty="0"/>
              <a:t>na tejto </a:t>
            </a:r>
            <a:r>
              <a:rPr lang="sk-SK" dirty="0" smtClean="0"/>
              <a:t>ústave.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213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Francúzske zákony pamäti (2005)</a:t>
            </a:r>
            <a:endParaRPr lang="sk-SK" dirty="0"/>
          </a:p>
        </p:txBody>
      </p:sp>
      <p:sp>
        <p:nvSpPr>
          <p:cNvPr id="7" name="Obdĺžnik 6"/>
          <p:cNvSpPr/>
          <p:nvPr/>
        </p:nvSpPr>
        <p:spPr>
          <a:xfrm>
            <a:off x="755576" y="5877272"/>
            <a:ext cx="76328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Francúzske kolónie.</a:t>
            </a:r>
          </a:p>
          <a:p>
            <a:r>
              <a:rPr lang="sk-SK" sz="1200" dirty="0" smtClean="0"/>
              <a:t>Dostupné za: </a:t>
            </a:r>
            <a:r>
              <a:rPr lang="sk-SK" sz="1200" dirty="0" smtClean="0">
                <a:hlinkClick r:id="rId2"/>
              </a:rPr>
              <a:t>https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upload.wikimedia.org/wikipedia/commons/1/1e/French_empire.svg</a:t>
            </a:r>
            <a:r>
              <a:rPr lang="sk-SK" sz="1200" dirty="0" smtClean="0"/>
              <a:t>, 6. 4. 2016.</a:t>
            </a:r>
            <a:endParaRPr lang="sk-SK" sz="1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542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Pierre</a:t>
            </a:r>
            <a:r>
              <a:rPr lang="sk-SK" b="1" dirty="0" smtClean="0"/>
              <a:t> Nora a miesta pamäti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Pamäť </a:t>
            </a:r>
            <a:r>
              <a:rPr lang="sk-SK" dirty="0" err="1" smtClean="0"/>
              <a:t>vs</a:t>
            </a:r>
            <a:r>
              <a:rPr lang="sk-SK" dirty="0" smtClean="0"/>
              <a:t>. história</a:t>
            </a:r>
          </a:p>
          <a:p>
            <a:r>
              <a:rPr lang="sk-SK" dirty="0" smtClean="0"/>
              <a:t>Miesta pamäti</a:t>
            </a:r>
          </a:p>
          <a:p>
            <a:pPr lvl="1"/>
            <a:r>
              <a:rPr lang="sk-SK" dirty="0" smtClean="0"/>
              <a:t>Pamäť a história spoločne</a:t>
            </a:r>
          </a:p>
          <a:p>
            <a:pPr lvl="1"/>
            <a:r>
              <a:rPr lang="sk-SK" dirty="0" smtClean="0"/>
              <a:t>Konsenzus</a:t>
            </a:r>
          </a:p>
          <a:p>
            <a:pPr lvl="1"/>
            <a:r>
              <a:rPr lang="sk-SK" dirty="0" smtClean="0"/>
              <a:t>Hmotné, funkčné, symbolické</a:t>
            </a:r>
          </a:p>
        </p:txBody>
      </p:sp>
    </p:spTree>
    <p:extLst>
      <p:ext uri="{BB962C8B-B14F-4D97-AF65-F5344CB8AC3E}">
        <p14:creationId xmlns:p14="http://schemas.microsoft.com/office/powerpoint/2010/main" val="768356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Politizácia </a:t>
            </a:r>
            <a:r>
              <a:rPr lang="sk-SK" b="1" dirty="0" smtClean="0"/>
              <a:t>a socializácia priestoru </a:t>
            </a:r>
            <a:r>
              <a:rPr lang="sk-SK" b="1" dirty="0"/>
              <a:t>historickou pamäťou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Architektúra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7504" y="5229200"/>
            <a:ext cx="4081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Parlament, Bukurešť. Výstavba komplexu začala v r. 1977 z </a:t>
            </a:r>
            <a:r>
              <a:rPr lang="sk-SK" dirty="0"/>
              <a:t>iniciatívy  </a:t>
            </a:r>
            <a:r>
              <a:rPr lang="sk-SK" dirty="0" err="1"/>
              <a:t>Nicolae</a:t>
            </a:r>
            <a:r>
              <a:rPr lang="sk-SK" dirty="0"/>
              <a:t> </a:t>
            </a:r>
            <a:r>
              <a:rPr lang="sk-SK" dirty="0" err="1" smtClean="0"/>
              <a:t>Ceaușescu</a:t>
            </a:r>
            <a:r>
              <a:rPr lang="sk-SK" dirty="0" smtClean="0"/>
              <a:t>.</a:t>
            </a:r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2"/>
              </a:rPr>
              <a:t>http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touristinromania.net/wp-content/uploads/2014/01/casa-poporului-tuneluri-si-catacombe.jpg</a:t>
            </a:r>
            <a:r>
              <a:rPr lang="sk-SK" sz="1200" dirty="0" smtClean="0"/>
              <a:t>, 6.4.2016.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238258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Politizácia a socializácia priestoru historickou pamäťou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Pamätníky</a:t>
            </a:r>
          </a:p>
        </p:txBody>
      </p:sp>
      <p:pic>
        <p:nvPicPr>
          <p:cNvPr id="1026" name="Picture 2" descr="C:\Users\asus\Desktop\gor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818" y="1700808"/>
            <a:ext cx="559163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3131840" y="5877272"/>
            <a:ext cx="559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Rodný dom J. V. Stalina, </a:t>
            </a:r>
            <a:r>
              <a:rPr lang="sk-SK" dirty="0" err="1" smtClean="0"/>
              <a:t>Gori</a:t>
            </a:r>
            <a:r>
              <a:rPr lang="sk-SK" dirty="0" smtClean="0"/>
              <a:t>, Gruzínsko.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329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338</Words>
  <Application>Microsoft Office PowerPoint</Application>
  <PresentationFormat>Prezentácia na obrazovke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Motív Office</vt:lpstr>
      <vt:lpstr>3. zadanie – miesta pamäti</vt:lpstr>
      <vt:lpstr>Moc a pamäť</vt:lpstr>
      <vt:lpstr>Moc</vt:lpstr>
      <vt:lpstr>Zákony pamäte</vt:lpstr>
      <vt:lpstr>Prezentácia programu PowerPoint</vt:lpstr>
      <vt:lpstr>Francúzske zákony pamäti (2005)</vt:lpstr>
      <vt:lpstr>Pierre Nora a miesta pamäti</vt:lpstr>
      <vt:lpstr>Politizácia a socializácia priestoru historickou pamäťou</vt:lpstr>
      <vt:lpstr>Politizácia a socializácia priestoru historickou pamäťou</vt:lpstr>
      <vt:lpstr>Politizácia a socializácia priestoru historickou pamäťou</vt:lpstr>
      <vt:lpstr>Slávnosti</vt:lpstr>
      <vt:lpstr>Národné symboly</vt:lpstr>
      <vt:lpstr>Masarykova v Brne</vt:lpstr>
      <vt:lpstr>Ľudová kultúra a moc</vt:lpstr>
      <vt:lpstr>Mentálne obrazy a stereotypy</vt:lpstr>
      <vt:lpstr>ČR vs. SR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zadanie - </dc:title>
  <dc:creator>Evka</dc:creator>
  <cp:lastModifiedBy>EŠ</cp:lastModifiedBy>
  <cp:revision>40</cp:revision>
  <dcterms:created xsi:type="dcterms:W3CDTF">2016-03-27T08:39:02Z</dcterms:created>
  <dcterms:modified xsi:type="dcterms:W3CDTF">2016-04-08T07:02:03Z</dcterms:modified>
</cp:coreProperties>
</file>