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30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258" r:id="rId49"/>
    <p:sldId id="305" r:id="rId50"/>
    <p:sldId id="308" r:id="rId51"/>
    <p:sldId id="309" r:id="rId52"/>
    <p:sldId id="310" r:id="rId53"/>
    <p:sldId id="311" r:id="rId54"/>
    <p:sldId id="306" r:id="rId55"/>
    <p:sldId id="312" r:id="rId56"/>
    <p:sldId id="313" r:id="rId57"/>
    <p:sldId id="307" r:id="rId58"/>
    <p:sldId id="314" r:id="rId59"/>
    <p:sldId id="315" r:id="rId60"/>
    <p:sldId id="316" r:id="rId6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tan\Dokumenty\V&#253;uka\PSY117\semin&#225;&#345;e\3%20-%20korelace%20a%20regrese\Norm&#225;ln&#237;%20rozlo&#382;en&#237;.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64883776945087E-2"/>
          <c:y val="2.4836608611161486E-2"/>
          <c:w val="0.9204939448794065"/>
          <c:h val="0.84397646083713229"/>
        </c:manualLayout>
      </c:layout>
      <c:scatterChart>
        <c:scatterStyle val="smoothMarker"/>
        <c:varyColors val="0"/>
        <c:ser>
          <c:idx val="0"/>
          <c:order val="0"/>
          <c:tx>
            <c:strRef>
              <c:f>List3!$A$43</c:f>
              <c:strCache>
                <c:ptCount val="1"/>
                <c:pt idx="0">
                  <c:v>IQ</c:v>
                </c:pt>
              </c:strCache>
            </c:strRef>
          </c:tx>
          <c:marker>
            <c:symbol val="none"/>
          </c:marker>
          <c:xVal>
            <c:numRef>
              <c:f>List3!$B$41:$R$41</c:f>
              <c:numCache>
                <c:formatCode>0</c:formatCode>
                <c:ptCount val="17"/>
                <c:pt idx="0">
                  <c:v>70</c:v>
                </c:pt>
                <c:pt idx="1">
                  <c:v>77.5</c:v>
                </c:pt>
                <c:pt idx="2">
                  <c:v>85</c:v>
                </c:pt>
                <c:pt idx="3">
                  <c:v>92.5</c:v>
                </c:pt>
                <c:pt idx="4">
                  <c:v>100</c:v>
                </c:pt>
                <c:pt idx="5">
                  <c:v>107.5</c:v>
                </c:pt>
                <c:pt idx="6">
                  <c:v>115</c:v>
                </c:pt>
                <c:pt idx="7">
                  <c:v>122.5</c:v>
                </c:pt>
                <c:pt idx="8">
                  <c:v>130</c:v>
                </c:pt>
                <c:pt idx="9">
                  <c:v>137.5</c:v>
                </c:pt>
                <c:pt idx="10">
                  <c:v>145</c:v>
                </c:pt>
                <c:pt idx="11">
                  <c:v>152.5</c:v>
                </c:pt>
                <c:pt idx="12">
                  <c:v>160</c:v>
                </c:pt>
                <c:pt idx="13">
                  <c:v>167.5</c:v>
                </c:pt>
                <c:pt idx="14">
                  <c:v>175</c:v>
                </c:pt>
                <c:pt idx="15">
                  <c:v>182.5</c:v>
                </c:pt>
                <c:pt idx="16">
                  <c:v>190</c:v>
                </c:pt>
              </c:numCache>
            </c:numRef>
          </c:xVal>
          <c:yVal>
            <c:numRef>
              <c:f>List3!$B$43:$R$43</c:f>
              <c:numCache>
                <c:formatCode>General</c:formatCode>
                <c:ptCount val="17"/>
                <c:pt idx="0">
                  <c:v>1.3383022576488564E-4</c:v>
                </c:pt>
                <c:pt idx="1">
                  <c:v>8.7268269504576243E-4</c:v>
                </c:pt>
                <c:pt idx="2">
                  <c:v>4.4318484119380283E-3</c:v>
                </c:pt>
                <c:pt idx="3">
                  <c:v>1.7528300493568578E-2</c:v>
                </c:pt>
                <c:pt idx="4">
                  <c:v>5.3990966513188104E-2</c:v>
                </c:pt>
                <c:pt idx="5">
                  <c:v>0.12951759566589174</c:v>
                </c:pt>
                <c:pt idx="6">
                  <c:v>0.24197072451914339</c:v>
                </c:pt>
                <c:pt idx="7">
                  <c:v>0.35206532676429952</c:v>
                </c:pt>
                <c:pt idx="8">
                  <c:v>0.39894228040143281</c:v>
                </c:pt>
                <c:pt idx="9">
                  <c:v>0.35206532676429952</c:v>
                </c:pt>
                <c:pt idx="10">
                  <c:v>0.24197072451914339</c:v>
                </c:pt>
                <c:pt idx="11">
                  <c:v>0.12951759566589174</c:v>
                </c:pt>
                <c:pt idx="12">
                  <c:v>5.3990966513188104E-2</c:v>
                </c:pt>
                <c:pt idx="13">
                  <c:v>1.7528300493568578E-2</c:v>
                </c:pt>
                <c:pt idx="14">
                  <c:v>4.4318484119380283E-3</c:v>
                </c:pt>
                <c:pt idx="15">
                  <c:v>8.7268269504576243E-4</c:v>
                </c:pt>
                <c:pt idx="16">
                  <c:v>1.3383022576488564E-4</c:v>
                </c:pt>
              </c:numCache>
            </c:numRef>
          </c:yVal>
          <c:smooth val="1"/>
        </c:ser>
        <c:ser>
          <c:idx val="1"/>
          <c:order val="1"/>
          <c:tx>
            <c:strRef>
              <c:f>List3!$A$42</c:f>
              <c:strCache>
                <c:ptCount val="1"/>
                <c:pt idx="0">
                  <c:v>průměr IQ</c:v>
                </c:pt>
              </c:strCache>
            </c:strRef>
          </c:tx>
          <c:marker>
            <c:symbol val="none"/>
          </c:marker>
          <c:xVal>
            <c:numRef>
              <c:f>List3!$B$42:$R$42</c:f>
              <c:numCache>
                <c:formatCode>0</c:formatCode>
                <c:ptCount val="17"/>
                <c:pt idx="0">
                  <c:v>124</c:v>
                </c:pt>
                <c:pt idx="1">
                  <c:v>124.75</c:v>
                </c:pt>
                <c:pt idx="2">
                  <c:v>125.5</c:v>
                </c:pt>
                <c:pt idx="3">
                  <c:v>126.25</c:v>
                </c:pt>
                <c:pt idx="4">
                  <c:v>127</c:v>
                </c:pt>
                <c:pt idx="5">
                  <c:v>127.75</c:v>
                </c:pt>
                <c:pt idx="6">
                  <c:v>128.5</c:v>
                </c:pt>
                <c:pt idx="7">
                  <c:v>129.25</c:v>
                </c:pt>
                <c:pt idx="8">
                  <c:v>130</c:v>
                </c:pt>
                <c:pt idx="9">
                  <c:v>130.75</c:v>
                </c:pt>
                <c:pt idx="10">
                  <c:v>131.5</c:v>
                </c:pt>
                <c:pt idx="11">
                  <c:v>132.25</c:v>
                </c:pt>
                <c:pt idx="12">
                  <c:v>133</c:v>
                </c:pt>
                <c:pt idx="13">
                  <c:v>133.75</c:v>
                </c:pt>
                <c:pt idx="14">
                  <c:v>134.5</c:v>
                </c:pt>
                <c:pt idx="15">
                  <c:v>135.25</c:v>
                </c:pt>
                <c:pt idx="16">
                  <c:v>136</c:v>
                </c:pt>
              </c:numCache>
            </c:numRef>
          </c:xVal>
          <c:yVal>
            <c:numRef>
              <c:f>List3!$B$43:$R$43</c:f>
              <c:numCache>
                <c:formatCode>General</c:formatCode>
                <c:ptCount val="17"/>
                <c:pt idx="0">
                  <c:v>1.3383022576488564E-4</c:v>
                </c:pt>
                <c:pt idx="1">
                  <c:v>8.7268269504576243E-4</c:v>
                </c:pt>
                <c:pt idx="2">
                  <c:v>4.4318484119380283E-3</c:v>
                </c:pt>
                <c:pt idx="3">
                  <c:v>1.7528300493568578E-2</c:v>
                </c:pt>
                <c:pt idx="4">
                  <c:v>5.3990966513188104E-2</c:v>
                </c:pt>
                <c:pt idx="5">
                  <c:v>0.12951759566589174</c:v>
                </c:pt>
                <c:pt idx="6">
                  <c:v>0.24197072451914339</c:v>
                </c:pt>
                <c:pt idx="7">
                  <c:v>0.35206532676429952</c:v>
                </c:pt>
                <c:pt idx="8">
                  <c:v>0.39894228040143281</c:v>
                </c:pt>
                <c:pt idx="9">
                  <c:v>0.35206532676429952</c:v>
                </c:pt>
                <c:pt idx="10">
                  <c:v>0.24197072451914339</c:v>
                </c:pt>
                <c:pt idx="11">
                  <c:v>0.12951759566589174</c:v>
                </c:pt>
                <c:pt idx="12">
                  <c:v>5.3990966513188104E-2</c:v>
                </c:pt>
                <c:pt idx="13">
                  <c:v>1.7528300493568578E-2</c:v>
                </c:pt>
                <c:pt idx="14">
                  <c:v>4.4318484119380283E-3</c:v>
                </c:pt>
                <c:pt idx="15">
                  <c:v>8.7268269504576243E-4</c:v>
                </c:pt>
                <c:pt idx="16">
                  <c:v>1.3383022576488564E-4</c:v>
                </c:pt>
              </c:numCache>
            </c:numRef>
          </c:yVal>
          <c:smooth val="1"/>
        </c:ser>
        <c:dLbls>
          <c:showLegendKey val="0"/>
          <c:showVal val="0"/>
          <c:showCatName val="0"/>
          <c:showSerName val="0"/>
          <c:showPercent val="0"/>
          <c:showBubbleSize val="0"/>
        </c:dLbls>
        <c:axId val="244215624"/>
        <c:axId val="244216016"/>
      </c:scatterChart>
      <c:valAx>
        <c:axId val="244215624"/>
        <c:scaling>
          <c:orientation val="minMax"/>
          <c:max val="170"/>
          <c:min val="90"/>
        </c:scaling>
        <c:delete val="0"/>
        <c:axPos val="b"/>
        <c:numFmt formatCode="0" sourceLinked="1"/>
        <c:majorTickMark val="out"/>
        <c:minorTickMark val="none"/>
        <c:tickLblPos val="nextTo"/>
        <c:spPr>
          <a:ln w="25400"/>
        </c:spPr>
        <c:txPr>
          <a:bodyPr/>
          <a:lstStyle/>
          <a:p>
            <a:pPr>
              <a:defRPr sz="2000" baseline="0"/>
            </a:pPr>
            <a:endParaRPr lang="cs-CZ"/>
          </a:p>
        </c:txPr>
        <c:crossAx val="244216016"/>
        <c:crosses val="autoZero"/>
        <c:crossBetween val="midCat"/>
      </c:valAx>
      <c:valAx>
        <c:axId val="244216016"/>
        <c:scaling>
          <c:orientation val="minMax"/>
        </c:scaling>
        <c:delete val="0"/>
        <c:axPos val="l"/>
        <c:majorGridlines/>
        <c:numFmt formatCode="General" sourceLinked="1"/>
        <c:majorTickMark val="out"/>
        <c:minorTickMark val="none"/>
        <c:tickLblPos val="nextTo"/>
        <c:crossAx val="244215624"/>
        <c:crosses val="autoZero"/>
        <c:crossBetween val="midCat"/>
      </c:valAx>
    </c:plotArea>
    <c:legend>
      <c:legendPos val="r"/>
      <c:legendEntry>
        <c:idx val="0"/>
        <c:txPr>
          <a:bodyPr/>
          <a:lstStyle/>
          <a:p>
            <a:pPr>
              <a:defRPr sz="1800" baseline="0"/>
            </a:pPr>
            <a:endParaRPr lang="cs-CZ"/>
          </a:p>
        </c:txPr>
      </c:legendEntry>
      <c:legendEntry>
        <c:idx val="1"/>
        <c:txPr>
          <a:bodyPr/>
          <a:lstStyle/>
          <a:p>
            <a:pPr>
              <a:defRPr sz="1800" baseline="0"/>
            </a:pPr>
            <a:endParaRPr lang="cs-CZ"/>
          </a:p>
        </c:txPr>
      </c:legendEntry>
      <c:layout>
        <c:manualLayout>
          <c:xMode val="edge"/>
          <c:yMode val="edge"/>
          <c:x val="0.75789200784174171"/>
          <c:y val="0.18938244979248992"/>
          <c:w val="0.17276276556287987"/>
          <c:h val="0.20158763181191139"/>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42.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7D7D6EE-F7F3-47DA-9E76-CF76A993D713}" type="datetimeFigureOut">
              <a:rPr lang="cs-CZ" smtClean="0"/>
              <a:t>26.04.2016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250516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D7D6EE-F7F3-47DA-9E76-CF76A993D713}" type="datetimeFigureOut">
              <a:rPr lang="cs-CZ" smtClean="0"/>
              <a:t>26.04.2016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80517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D7D6EE-F7F3-47DA-9E76-CF76A993D713}" type="datetimeFigureOut">
              <a:rPr lang="cs-CZ" smtClean="0"/>
              <a:t>26.04.2016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34900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D7D6EE-F7F3-47DA-9E76-CF76A993D713}" type="datetimeFigureOut">
              <a:rPr lang="cs-CZ" smtClean="0"/>
              <a:t>26.04.2016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392433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7D7D6EE-F7F3-47DA-9E76-CF76A993D713}" type="datetimeFigureOut">
              <a:rPr lang="cs-CZ" smtClean="0"/>
              <a:t>26.04.2016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153248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7D7D6EE-F7F3-47DA-9E76-CF76A993D713}" type="datetimeFigureOut">
              <a:rPr lang="cs-CZ" smtClean="0"/>
              <a:t>26.04.2016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52189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7D7D6EE-F7F3-47DA-9E76-CF76A993D713}" type="datetimeFigureOut">
              <a:rPr lang="cs-CZ" smtClean="0"/>
              <a:t>26.04.2016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207138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7D7D6EE-F7F3-47DA-9E76-CF76A993D713}" type="datetimeFigureOut">
              <a:rPr lang="cs-CZ" smtClean="0"/>
              <a:t>26.04.2016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312449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7D7D6EE-F7F3-47DA-9E76-CF76A993D713}" type="datetimeFigureOut">
              <a:rPr lang="cs-CZ" smtClean="0"/>
              <a:t>26.04.2016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382783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D7D6EE-F7F3-47DA-9E76-CF76A993D713}" type="datetimeFigureOut">
              <a:rPr lang="cs-CZ" smtClean="0"/>
              <a:t>26.04.2016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298326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D7D6EE-F7F3-47DA-9E76-CF76A993D713}" type="datetimeFigureOut">
              <a:rPr lang="cs-CZ" smtClean="0"/>
              <a:t>26.04.2016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F73621-720C-46D5-855C-5B7848A61E0B}" type="slidenum">
              <a:rPr lang="cs-CZ" smtClean="0"/>
              <a:t>‹#›</a:t>
            </a:fld>
            <a:endParaRPr lang="cs-CZ"/>
          </a:p>
        </p:txBody>
      </p:sp>
    </p:spTree>
    <p:extLst>
      <p:ext uri="{BB962C8B-B14F-4D97-AF65-F5344CB8AC3E}">
        <p14:creationId xmlns:p14="http://schemas.microsoft.com/office/powerpoint/2010/main" val="304982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7D6EE-F7F3-47DA-9E76-CF76A993D713}" type="datetimeFigureOut">
              <a:rPr lang="cs-CZ" smtClean="0"/>
              <a:t>26.04.2016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73621-720C-46D5-855C-5B7848A61E0B}" type="slidenum">
              <a:rPr lang="cs-CZ" smtClean="0"/>
              <a:t>‹#›</a:t>
            </a:fld>
            <a:endParaRPr lang="cs-CZ"/>
          </a:p>
        </p:txBody>
      </p:sp>
    </p:spTree>
    <p:extLst>
      <p:ext uri="{BB962C8B-B14F-4D97-AF65-F5344CB8AC3E}">
        <p14:creationId xmlns:p14="http://schemas.microsoft.com/office/powerpoint/2010/main" val="381422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29.wmf"/><Relationship Id="rId9"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onlinestatbook.com/stat_sim/sampling_dist/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7.png"/><Relationship Id="rId18" Type="http://schemas.openxmlformats.org/officeDocument/2006/relationships/image" Target="../media/image30.wmf"/><Relationship Id="rId26" Type="http://schemas.openxmlformats.org/officeDocument/2006/relationships/image" Target="../media/image52.png"/><Relationship Id="rId3" Type="http://schemas.openxmlformats.org/officeDocument/2006/relationships/image" Target="../media/image43.png"/><Relationship Id="rId21" Type="http://schemas.openxmlformats.org/officeDocument/2006/relationships/image" Target="../media/image49.png"/><Relationship Id="rId7" Type="http://schemas.openxmlformats.org/officeDocument/2006/relationships/oleObject" Target="../embeddings/oleObject11.bin"/><Relationship Id="rId12" Type="http://schemas.openxmlformats.org/officeDocument/2006/relationships/image" Target="../media/image19.wmf"/><Relationship Id="rId17" Type="http://schemas.openxmlformats.org/officeDocument/2006/relationships/oleObject" Target="../embeddings/oleObject15.bin"/><Relationship Id="rId25" Type="http://schemas.openxmlformats.org/officeDocument/2006/relationships/image" Target="../media/image35.emf"/><Relationship Id="rId2" Type="http://schemas.openxmlformats.org/officeDocument/2006/relationships/slideLayout" Target="../slideLayouts/slideLayout2.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vmlDrawing" Target="../drawings/vmlDrawing6.vml"/><Relationship Id="rId6" Type="http://schemas.openxmlformats.org/officeDocument/2006/relationships/image" Target="../media/image46.png"/><Relationship Id="rId11" Type="http://schemas.openxmlformats.org/officeDocument/2006/relationships/oleObject" Target="../embeddings/oleObject13.bin"/><Relationship Id="rId24" Type="http://schemas.openxmlformats.org/officeDocument/2006/relationships/image" Target="../media/image34.emf"/><Relationship Id="rId5" Type="http://schemas.openxmlformats.org/officeDocument/2006/relationships/image" Target="../media/image45.png"/><Relationship Id="rId15" Type="http://schemas.openxmlformats.org/officeDocument/2006/relationships/oleObject" Target="../embeddings/oleObject14.bin"/><Relationship Id="rId23" Type="http://schemas.openxmlformats.org/officeDocument/2006/relationships/image" Target="../media/image51.png"/><Relationship Id="rId10" Type="http://schemas.openxmlformats.org/officeDocument/2006/relationships/image" Target="../media/image18.wmf"/><Relationship Id="rId19" Type="http://schemas.openxmlformats.org/officeDocument/2006/relationships/oleObject" Target="../embeddings/oleObject16.bin"/><Relationship Id="rId4" Type="http://schemas.openxmlformats.org/officeDocument/2006/relationships/image" Target="../media/image44.png"/><Relationship Id="rId9" Type="http://schemas.openxmlformats.org/officeDocument/2006/relationships/oleObject" Target="../embeddings/oleObject12.bin"/><Relationship Id="rId14" Type="http://schemas.openxmlformats.org/officeDocument/2006/relationships/image" Target="../media/image48.png"/><Relationship Id="rId22" Type="http://schemas.openxmlformats.org/officeDocument/2006/relationships/image" Target="../media/image50.png"/><Relationship Id="rId27"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609" y="334849"/>
            <a:ext cx="10689465" cy="1712891"/>
          </a:xfrm>
        </p:spPr>
        <p:txBody>
          <a:bodyPr>
            <a:normAutofit/>
          </a:bodyPr>
          <a:lstStyle/>
          <a:p>
            <a:pPr algn="l"/>
            <a:r>
              <a:rPr lang="en-GB" sz="2800" dirty="0" smtClean="0"/>
              <a:t>Experimental Humanities II (HUMB002) 2016</a:t>
            </a:r>
            <a:br>
              <a:rPr lang="en-GB" sz="2800" dirty="0" smtClean="0"/>
            </a:br>
            <a:r>
              <a:rPr lang="cs-CZ" sz="2800" dirty="0" smtClean="0"/>
              <a:t>STATISTICAL ANALYSIS</a:t>
            </a:r>
            <a:r>
              <a:rPr lang="cs-CZ" sz="3600" dirty="0" smtClean="0"/>
              <a:t/>
            </a:r>
            <a:br>
              <a:rPr lang="cs-CZ" sz="3600" dirty="0" smtClean="0"/>
            </a:br>
            <a:endParaRPr lang="cs-CZ" sz="3600" b="1" dirty="0"/>
          </a:p>
        </p:txBody>
      </p:sp>
      <p:sp>
        <p:nvSpPr>
          <p:cNvPr id="3" name="Podnadpis 2"/>
          <p:cNvSpPr>
            <a:spLocks noGrp="1"/>
          </p:cNvSpPr>
          <p:nvPr>
            <p:ph type="subTitle" idx="1"/>
          </p:nvPr>
        </p:nvSpPr>
        <p:spPr>
          <a:xfrm>
            <a:off x="1558342" y="2047740"/>
            <a:ext cx="9144000" cy="3412901"/>
          </a:xfrm>
        </p:spPr>
        <p:txBody>
          <a:bodyPr>
            <a:normAutofit/>
          </a:bodyPr>
          <a:lstStyle/>
          <a:p>
            <a:endParaRPr lang="cs-CZ" dirty="0"/>
          </a:p>
          <a:p>
            <a:r>
              <a:rPr lang="cs-CZ" sz="4400" dirty="0" smtClean="0"/>
              <a:t>REVISION </a:t>
            </a:r>
            <a:br>
              <a:rPr lang="cs-CZ" sz="4400" dirty="0" smtClean="0"/>
            </a:br>
            <a:r>
              <a:rPr lang="cs-CZ" sz="4400" dirty="0" smtClean="0"/>
              <a:t>AND EXERCISES</a:t>
            </a:r>
          </a:p>
          <a:p>
            <a:endParaRPr lang="cs-CZ" sz="2200" dirty="0" smtClean="0"/>
          </a:p>
          <a:p>
            <a:r>
              <a:rPr lang="cs-CZ" sz="2600" dirty="0" smtClean="0"/>
              <a:t>Pavla Linhartová</a:t>
            </a:r>
            <a:endParaRPr lang="cs-CZ" sz="2600" dirty="0"/>
          </a:p>
        </p:txBody>
      </p:sp>
      <p:sp>
        <p:nvSpPr>
          <p:cNvPr id="4" name="TextovéPole 3"/>
          <p:cNvSpPr txBox="1"/>
          <p:nvPr/>
        </p:nvSpPr>
        <p:spPr>
          <a:xfrm>
            <a:off x="1403797" y="5653825"/>
            <a:ext cx="9684913" cy="646331"/>
          </a:xfrm>
          <a:prstGeom prst="rect">
            <a:avLst/>
          </a:prstGeom>
          <a:noFill/>
        </p:spPr>
        <p:txBody>
          <a:bodyPr wrap="square" rtlCol="0">
            <a:spAutoFit/>
          </a:bodyPr>
          <a:lstStyle/>
          <a:p>
            <a:r>
              <a:rPr lang="en-GB" dirty="0" smtClean="0"/>
              <a:t>The lectures </a:t>
            </a:r>
            <a:r>
              <a:rPr lang="cs-CZ" dirty="0" smtClean="0"/>
              <a:t>and </a:t>
            </a:r>
            <a:r>
              <a:rPr lang="en-GB" dirty="0" smtClean="0"/>
              <a:t>exercises are based on the lectures from the subject PSY117 – Statistical analysis </a:t>
            </a:r>
            <a:r>
              <a:rPr lang="cs-CZ" dirty="0" smtClean="0"/>
              <a:t/>
            </a:r>
            <a:br>
              <a:rPr lang="cs-CZ" dirty="0" smtClean="0"/>
            </a:br>
            <a:r>
              <a:rPr lang="en-GB" dirty="0" smtClean="0"/>
              <a:t>by Stanislav </a:t>
            </a:r>
            <a:r>
              <a:rPr lang="en-GB" dirty="0" err="1" smtClean="0"/>
              <a:t>Ježek</a:t>
            </a:r>
            <a:r>
              <a:rPr lang="en-GB" dirty="0" smtClean="0"/>
              <a:t> and Jan </a:t>
            </a:r>
            <a:r>
              <a:rPr lang="en-GB" dirty="0" err="1" smtClean="0"/>
              <a:t>Širůček</a:t>
            </a:r>
            <a:r>
              <a:rPr lang="en-GB" dirty="0" smtClean="0"/>
              <a:t> from Department of Psychology, Faculty of Social Studies MU Brno</a:t>
            </a:r>
            <a:endParaRPr lang="en-GB" dirty="0"/>
          </a:p>
        </p:txBody>
      </p:sp>
    </p:spTree>
    <p:extLst>
      <p:ext uri="{BB962C8B-B14F-4D97-AF65-F5344CB8AC3E}">
        <p14:creationId xmlns:p14="http://schemas.microsoft.com/office/powerpoint/2010/main" val="27115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77888"/>
          </a:xfrm>
        </p:spPr>
        <p:txBody>
          <a:bodyPr>
            <a:normAutofit/>
          </a:bodyPr>
          <a:lstStyle/>
          <a:p>
            <a:pPr algn="ctr"/>
            <a:r>
              <a:rPr lang="en-GB" sz="4000" dirty="0" smtClean="0"/>
              <a:t>Relations between mode, median and mean</a:t>
            </a:r>
            <a:endParaRPr lang="en-GB" sz="4000" dirty="0"/>
          </a:p>
        </p:txBody>
      </p:sp>
      <p:pic>
        <p:nvPicPr>
          <p:cNvPr id="3074" name="Picture 2" descr="http://www.durofy.com/wp-content/uploads/2013/07/mod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82" y="1385889"/>
            <a:ext cx="11190236" cy="504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71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50851"/>
            <a:ext cx="10515600" cy="877888"/>
          </a:xfrm>
        </p:spPr>
        <p:txBody>
          <a:bodyPr>
            <a:normAutofit/>
          </a:bodyPr>
          <a:lstStyle/>
          <a:p>
            <a:pPr algn="ctr"/>
            <a:r>
              <a:rPr lang="en-GB" sz="4000" dirty="0" smtClean="0"/>
              <a:t>Range, variance, standard deviation</a:t>
            </a:r>
            <a:endParaRPr lang="en-GB" sz="4000" dirty="0"/>
          </a:p>
        </p:txBody>
      </p:sp>
      <p:sp>
        <p:nvSpPr>
          <p:cNvPr id="3" name="Zástupný symbol pro obsah 2"/>
          <p:cNvSpPr>
            <a:spLocks noGrp="1"/>
          </p:cNvSpPr>
          <p:nvPr>
            <p:ph idx="1"/>
          </p:nvPr>
        </p:nvSpPr>
        <p:spPr>
          <a:xfrm>
            <a:off x="838200" y="1485900"/>
            <a:ext cx="10515600" cy="5014913"/>
          </a:xfrm>
        </p:spPr>
        <p:txBody>
          <a:bodyPr>
            <a:normAutofit/>
          </a:bodyPr>
          <a:lstStyle/>
          <a:p>
            <a:r>
              <a:rPr lang="en-GB" sz="2400" dirty="0" smtClean="0"/>
              <a:t>Ordinal measures of variability</a:t>
            </a:r>
          </a:p>
          <a:p>
            <a:pPr lvl="1"/>
            <a:r>
              <a:rPr lang="en-GB" dirty="0" smtClean="0"/>
              <a:t>Range: </a:t>
            </a:r>
            <a:r>
              <a:rPr lang="en-GB" dirty="0" err="1" smtClean="0"/>
              <a:t>X</a:t>
            </a:r>
            <a:r>
              <a:rPr lang="en-GB" sz="1600" dirty="0" err="1" smtClean="0"/>
              <a:t>max</a:t>
            </a:r>
            <a:r>
              <a:rPr lang="en-GB" dirty="0" smtClean="0"/>
              <a:t> – </a:t>
            </a:r>
            <a:r>
              <a:rPr lang="en-GB" dirty="0" err="1" smtClean="0"/>
              <a:t>X</a:t>
            </a:r>
            <a:r>
              <a:rPr lang="en-GB" sz="1600" dirty="0" err="1" smtClean="0"/>
              <a:t>min</a:t>
            </a:r>
            <a:r>
              <a:rPr lang="en-GB" dirty="0" smtClean="0"/>
              <a:t> (extremely biased by end values)</a:t>
            </a:r>
          </a:p>
          <a:p>
            <a:pPr lvl="1">
              <a:spcAft>
                <a:spcPts val="1000"/>
              </a:spcAft>
            </a:pPr>
            <a:r>
              <a:rPr lang="en-GB" dirty="0" smtClean="0"/>
              <a:t>Interquartile range: Q</a:t>
            </a:r>
            <a:r>
              <a:rPr lang="en-GB" sz="1600" dirty="0" smtClean="0"/>
              <a:t>3</a:t>
            </a:r>
            <a:r>
              <a:rPr lang="en-GB" dirty="0" smtClean="0"/>
              <a:t> – Q</a:t>
            </a:r>
            <a:r>
              <a:rPr lang="en-GB" sz="1600" dirty="0" smtClean="0"/>
              <a:t>1</a:t>
            </a:r>
            <a:r>
              <a:rPr lang="en-GB" dirty="0" smtClean="0"/>
              <a:t> (P</a:t>
            </a:r>
            <a:r>
              <a:rPr lang="en-GB" sz="1600" dirty="0" smtClean="0"/>
              <a:t>75</a:t>
            </a:r>
            <a:r>
              <a:rPr lang="en-GB" dirty="0" smtClean="0"/>
              <a:t> – P</a:t>
            </a:r>
            <a:r>
              <a:rPr lang="en-GB" sz="1600" dirty="0" smtClean="0"/>
              <a:t>25</a:t>
            </a:r>
            <a:r>
              <a:rPr lang="en-GB" dirty="0" smtClean="0"/>
              <a:t>), IQR</a:t>
            </a:r>
            <a:endParaRPr lang="en-GB" sz="2400" dirty="0" smtClean="0"/>
          </a:p>
          <a:p>
            <a:r>
              <a:rPr lang="en-GB" sz="2400" dirty="0" smtClean="0"/>
              <a:t>Deviation measures of variability</a:t>
            </a:r>
          </a:p>
          <a:p>
            <a:pPr lvl="1"/>
            <a:r>
              <a:rPr lang="en-GB" b="1" dirty="0" smtClean="0"/>
              <a:t>based on deviations from the mean: x = X – M</a:t>
            </a:r>
          </a:p>
          <a:p>
            <a:pPr lvl="1"/>
            <a:r>
              <a:rPr lang="en-GB" b="1" dirty="0" smtClean="0"/>
              <a:t>variance </a:t>
            </a:r>
            <a:r>
              <a:rPr lang="en-GB" dirty="0" smtClean="0"/>
              <a:t>= average squared deviation, s</a:t>
            </a:r>
            <a:r>
              <a:rPr lang="en-GB" baseline="30000" dirty="0" smtClean="0"/>
              <a:t>2</a:t>
            </a:r>
            <a:r>
              <a:rPr lang="en-GB" dirty="0" smtClean="0"/>
              <a:t>, VAR(X)</a:t>
            </a:r>
          </a:p>
          <a:p>
            <a:pPr lvl="2"/>
            <a:r>
              <a:rPr lang="en-GB" sz="2400" dirty="0" smtClean="0"/>
              <a:t>population: </a:t>
            </a:r>
            <a:r>
              <a:rPr lang="en-GB" altLang="cs-CZ" sz="2400" dirty="0" smtClean="0"/>
              <a:t>(S</a:t>
            </a:r>
            <a:r>
              <a:rPr lang="en-GB" altLang="cs-CZ" sz="2400" i="1" dirty="0" smtClean="0"/>
              <a:t>x</a:t>
            </a:r>
            <a:r>
              <a:rPr lang="en-GB" altLang="cs-CZ" sz="2400" baseline="30000" dirty="0" smtClean="0"/>
              <a:t>2 </a:t>
            </a:r>
            <a:r>
              <a:rPr lang="en-GB" altLang="cs-CZ" sz="2400" i="1" dirty="0" smtClean="0"/>
              <a:t>/ n</a:t>
            </a:r>
            <a:r>
              <a:rPr lang="en-GB" altLang="cs-CZ" sz="2400" dirty="0" smtClean="0"/>
              <a:t>) vs. sample (S</a:t>
            </a:r>
            <a:r>
              <a:rPr lang="en-GB" altLang="cs-CZ" sz="2400" i="1" dirty="0" smtClean="0"/>
              <a:t>x</a:t>
            </a:r>
            <a:r>
              <a:rPr lang="en-GB" altLang="cs-CZ" sz="2400" baseline="30000" dirty="0" smtClean="0"/>
              <a:t>2</a:t>
            </a:r>
            <a:r>
              <a:rPr lang="en-GB" altLang="cs-CZ" sz="2400" dirty="0" smtClean="0"/>
              <a:t> </a:t>
            </a:r>
            <a:r>
              <a:rPr lang="en-GB" altLang="cs-CZ" sz="2400" i="1" dirty="0" smtClean="0"/>
              <a:t>/ (n – 1)</a:t>
            </a:r>
            <a:r>
              <a:rPr lang="en-GB" altLang="cs-CZ" sz="2400" dirty="0" smtClean="0"/>
              <a:t>)</a:t>
            </a:r>
          </a:p>
          <a:p>
            <a:pPr lvl="2"/>
            <a:r>
              <a:rPr lang="en-GB" altLang="cs-CZ" sz="2400" dirty="0" smtClean="0"/>
              <a:t>S</a:t>
            </a:r>
            <a:r>
              <a:rPr lang="en-GB" altLang="cs-CZ" sz="2400" i="1" dirty="0" smtClean="0"/>
              <a:t>x</a:t>
            </a:r>
            <a:r>
              <a:rPr lang="en-GB" altLang="cs-CZ" sz="2400" baseline="30000" dirty="0" smtClean="0"/>
              <a:t>2 </a:t>
            </a:r>
            <a:r>
              <a:rPr lang="en-GB" altLang="cs-CZ" sz="2400" dirty="0" smtClean="0"/>
              <a:t>= sum of squared deviations = </a:t>
            </a:r>
            <a:r>
              <a:rPr lang="en-GB" altLang="cs-CZ" sz="2400" b="1" dirty="0" smtClean="0"/>
              <a:t>sum of squares</a:t>
            </a:r>
            <a:endParaRPr lang="en-GB" dirty="0" smtClean="0"/>
          </a:p>
          <a:p>
            <a:pPr lvl="1"/>
            <a:r>
              <a:rPr lang="en-GB" b="1" dirty="0" smtClean="0"/>
              <a:t>standard deviation – s, SD</a:t>
            </a:r>
          </a:p>
          <a:p>
            <a:pPr lvl="2"/>
            <a:r>
              <a:rPr lang="en-GB" sz="2400" dirty="0" smtClean="0"/>
              <a:t>square root of the variance, return to the original units</a:t>
            </a:r>
          </a:p>
          <a:p>
            <a:pPr lvl="1"/>
            <a:endParaRPr lang="cs-CZ" dirty="0" smtClean="0"/>
          </a:p>
          <a:p>
            <a:pPr marL="457200" lvl="1" indent="0">
              <a:buNone/>
            </a:pPr>
            <a:endParaRPr lang="cs-CZ" b="1" dirty="0" smtClean="0"/>
          </a:p>
          <a:p>
            <a:pPr lvl="1"/>
            <a:endParaRPr lang="cs-CZ" dirty="0"/>
          </a:p>
        </p:txBody>
      </p:sp>
    </p:spTree>
    <p:extLst>
      <p:ext uri="{BB962C8B-B14F-4D97-AF65-F5344CB8AC3E}">
        <p14:creationId xmlns:p14="http://schemas.microsoft.com/office/powerpoint/2010/main" val="3514383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49313"/>
          </a:xfrm>
        </p:spPr>
        <p:txBody>
          <a:bodyPr/>
          <a:lstStyle/>
          <a:p>
            <a:pPr algn="ctr"/>
            <a:r>
              <a:rPr lang="en-GB" dirty="0" smtClean="0"/>
              <a:t>Counting measures of variability</a:t>
            </a:r>
            <a:endParaRPr lang="en-GB" dirty="0"/>
          </a:p>
        </p:txBody>
      </p:sp>
      <p:sp>
        <p:nvSpPr>
          <p:cNvPr id="3" name="Zástupný symbol pro obsah 2"/>
          <p:cNvSpPr>
            <a:spLocks noGrp="1"/>
          </p:cNvSpPr>
          <p:nvPr>
            <p:ph idx="1"/>
          </p:nvPr>
        </p:nvSpPr>
        <p:spPr>
          <a:xfrm>
            <a:off x="838200" y="1343025"/>
            <a:ext cx="10515600" cy="5157788"/>
          </a:xfrm>
        </p:spPr>
        <p:txBody>
          <a:bodyPr/>
          <a:lstStyle/>
          <a:p>
            <a:r>
              <a:rPr lang="en-GB" sz="2400" dirty="0" smtClean="0"/>
              <a:t>IQR = Q</a:t>
            </a:r>
            <a:r>
              <a:rPr lang="en-GB" sz="1600" dirty="0" smtClean="0"/>
              <a:t>3</a:t>
            </a:r>
            <a:r>
              <a:rPr lang="en-GB" sz="2400" dirty="0" smtClean="0"/>
              <a:t> – Q</a:t>
            </a:r>
            <a:r>
              <a:rPr lang="en-GB" sz="1600" dirty="0" smtClean="0"/>
              <a:t>1</a:t>
            </a:r>
          </a:p>
          <a:p>
            <a:pPr lvl="1"/>
            <a:r>
              <a:rPr lang="en-GB" dirty="0" smtClean="0"/>
              <a:t>Q</a:t>
            </a:r>
            <a:r>
              <a:rPr lang="en-GB" sz="1600" dirty="0" smtClean="0"/>
              <a:t>1</a:t>
            </a:r>
            <a:r>
              <a:rPr lang="en-GB" dirty="0" smtClean="0"/>
              <a:t> = </a:t>
            </a:r>
            <a:r>
              <a:rPr lang="en-GB" dirty="0" err="1" smtClean="0"/>
              <a:t>X</a:t>
            </a:r>
            <a:r>
              <a:rPr lang="en-GB" sz="1600" dirty="0" err="1" smtClean="0"/>
              <a:t>k</a:t>
            </a:r>
            <a:r>
              <a:rPr lang="en-GB" sz="1600" dirty="0" smtClean="0"/>
              <a:t> </a:t>
            </a:r>
            <a:r>
              <a:rPr lang="en-GB" dirty="0" smtClean="0"/>
              <a:t>(k</a:t>
            </a:r>
            <a:r>
              <a:rPr lang="en-GB" sz="1600" dirty="0" smtClean="0"/>
              <a:t>th</a:t>
            </a:r>
            <a:r>
              <a:rPr lang="en-GB" dirty="0" smtClean="0"/>
              <a:t> element of rank-ordered sequence of variable values), </a:t>
            </a:r>
            <a:br>
              <a:rPr lang="en-GB" dirty="0" smtClean="0"/>
            </a:br>
            <a:r>
              <a:rPr lang="en-GB" dirty="0" smtClean="0"/>
              <a:t>where k=(N+1)*0.25 rounded down</a:t>
            </a:r>
          </a:p>
          <a:p>
            <a:pPr lvl="1"/>
            <a:r>
              <a:rPr lang="en-GB" dirty="0" smtClean="0"/>
              <a:t>Q</a:t>
            </a:r>
            <a:r>
              <a:rPr lang="en-GB" sz="1600" dirty="0" smtClean="0"/>
              <a:t>3</a:t>
            </a:r>
            <a:r>
              <a:rPr lang="en-GB" dirty="0" smtClean="0"/>
              <a:t> = </a:t>
            </a:r>
            <a:r>
              <a:rPr lang="en-GB" dirty="0" err="1" smtClean="0"/>
              <a:t>X</a:t>
            </a:r>
            <a:r>
              <a:rPr lang="en-GB" sz="1600" dirty="0" err="1" smtClean="0"/>
              <a:t>k</a:t>
            </a:r>
            <a:r>
              <a:rPr lang="en-GB" dirty="0" smtClean="0"/>
              <a:t>, where k=(N+1)*0.75 rounded down</a:t>
            </a:r>
          </a:p>
          <a:p>
            <a:pPr lvl="1"/>
            <a:r>
              <a:rPr lang="en-GB" dirty="0" smtClean="0"/>
              <a:t>Excel: PERCENTIL(data, 0.25), resp. PERCENTIL(data, 0.75)</a:t>
            </a:r>
            <a:endParaRPr lang="en-GB" sz="1600" dirty="0" smtClean="0"/>
          </a:p>
          <a:p>
            <a:r>
              <a:rPr lang="en-GB" sz="2400" dirty="0" smtClean="0"/>
              <a:t>Variance, Standard deviation</a:t>
            </a:r>
          </a:p>
          <a:p>
            <a:pPr marL="914400" lvl="1" indent="-457200">
              <a:buAutoNum type="arabicPeriod"/>
            </a:pPr>
            <a:r>
              <a:rPr lang="en-GB" dirty="0" smtClean="0"/>
              <a:t>Count deviation score for every value: x</a:t>
            </a:r>
            <a:r>
              <a:rPr lang="en-GB" baseline="-25000" dirty="0" smtClean="0"/>
              <a:t>i</a:t>
            </a:r>
            <a:r>
              <a:rPr lang="en-GB" dirty="0" smtClean="0"/>
              <a:t> = X</a:t>
            </a:r>
            <a:r>
              <a:rPr lang="en-GB" baseline="-25000" dirty="0" smtClean="0"/>
              <a:t>i </a:t>
            </a:r>
            <a:r>
              <a:rPr lang="en-GB" dirty="0" smtClean="0"/>
              <a:t>– M</a:t>
            </a:r>
          </a:p>
          <a:p>
            <a:pPr marL="914400" lvl="1" indent="-457200">
              <a:buAutoNum type="arabicPeriod"/>
            </a:pPr>
            <a:r>
              <a:rPr lang="en-GB" dirty="0" smtClean="0"/>
              <a:t>Count squared deviations</a:t>
            </a:r>
          </a:p>
          <a:p>
            <a:pPr marL="914400" lvl="1" indent="-457200">
              <a:buAutoNum type="arabicPeriod"/>
            </a:pPr>
            <a:r>
              <a:rPr lang="en-GB" dirty="0" smtClean="0"/>
              <a:t>Sum squared deviation and divide by N-1</a:t>
            </a:r>
          </a:p>
          <a:p>
            <a:pPr marL="914400" lvl="1" indent="-457200">
              <a:buAutoNum type="arabicPeriod"/>
            </a:pPr>
            <a:r>
              <a:rPr lang="en-GB" dirty="0" smtClean="0"/>
              <a:t>For SD, we square-root the variance</a:t>
            </a:r>
          </a:p>
          <a:p>
            <a:pPr lvl="1"/>
            <a:r>
              <a:rPr lang="cs-CZ" dirty="0" smtClean="0"/>
              <a:t>Excel: VAR.P(data), VAR.S(data), STDEVPA(data) </a:t>
            </a:r>
            <a:r>
              <a:rPr lang="en-GB" dirty="0" smtClean="0"/>
              <a:t>~</a:t>
            </a:r>
            <a:r>
              <a:rPr lang="cs-CZ" dirty="0" smtClean="0"/>
              <a:t> SMODCH.P(data),</a:t>
            </a:r>
            <a:br>
              <a:rPr lang="cs-CZ" dirty="0" smtClean="0"/>
            </a:br>
            <a:r>
              <a:rPr lang="cs-CZ" dirty="0" smtClean="0"/>
              <a:t>STDEVA(data) </a:t>
            </a:r>
            <a:r>
              <a:rPr lang="en-GB" dirty="0" smtClean="0"/>
              <a:t>~</a:t>
            </a:r>
            <a:r>
              <a:rPr lang="cs-CZ" dirty="0" smtClean="0"/>
              <a:t> SMODCH.VÝBĚR.S(data)</a:t>
            </a:r>
          </a:p>
          <a:p>
            <a:endParaRPr lang="cs-CZ" sz="2400" dirty="0" smtClean="0"/>
          </a:p>
          <a:p>
            <a:pPr lvl="1"/>
            <a:endParaRPr lang="cs-CZ" dirty="0" smtClean="0"/>
          </a:p>
          <a:p>
            <a:endParaRPr lang="cs-CZ" dirty="0"/>
          </a:p>
        </p:txBody>
      </p:sp>
    </p:spTree>
    <p:extLst>
      <p:ext uri="{BB962C8B-B14F-4D97-AF65-F5344CB8AC3E}">
        <p14:creationId xmlns:p14="http://schemas.microsoft.com/office/powerpoint/2010/main" val="2288008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35013"/>
          </a:xfrm>
        </p:spPr>
        <p:txBody>
          <a:bodyPr>
            <a:normAutofit/>
          </a:bodyPr>
          <a:lstStyle/>
          <a:p>
            <a:pPr algn="ctr"/>
            <a:r>
              <a:rPr lang="cs-CZ" sz="4000" dirty="0" err="1" smtClean="0"/>
              <a:t>Boxplot</a:t>
            </a:r>
            <a:r>
              <a:rPr lang="cs-CZ" sz="4000" dirty="0" smtClean="0"/>
              <a:t> </a:t>
            </a:r>
            <a:r>
              <a:rPr lang="cs-CZ" sz="3600" dirty="0" smtClean="0"/>
              <a:t>(</a:t>
            </a:r>
            <a:r>
              <a:rPr lang="cs-CZ" sz="3600" dirty="0" err="1" smtClean="0"/>
              <a:t>cz</a:t>
            </a:r>
            <a:r>
              <a:rPr lang="cs-CZ" sz="3600" dirty="0" smtClean="0"/>
              <a:t>: krabicový graf s anténami)</a:t>
            </a:r>
            <a:endParaRPr lang="cs-CZ" sz="4000" dirty="0"/>
          </a:p>
        </p:txBody>
      </p:sp>
      <p:pic>
        <p:nvPicPr>
          <p:cNvPr id="4" name="Obrázek 3"/>
          <p:cNvPicPr>
            <a:picLocks noChangeAspect="1"/>
          </p:cNvPicPr>
          <p:nvPr/>
        </p:nvPicPr>
        <p:blipFill>
          <a:blip r:embed="rId2"/>
          <a:stretch>
            <a:fillRect/>
          </a:stretch>
        </p:blipFill>
        <p:spPr>
          <a:xfrm>
            <a:off x="1759744" y="1238249"/>
            <a:ext cx="8672512" cy="5484703"/>
          </a:xfrm>
          <a:prstGeom prst="rect">
            <a:avLst/>
          </a:prstGeom>
        </p:spPr>
      </p:pic>
    </p:spTree>
    <p:extLst>
      <p:ext uri="{BB962C8B-B14F-4D97-AF65-F5344CB8AC3E}">
        <p14:creationId xmlns:p14="http://schemas.microsoft.com/office/powerpoint/2010/main" val="305522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stretch>
            <a:fillRect/>
          </a:stretch>
        </p:blipFill>
        <p:spPr>
          <a:xfrm>
            <a:off x="1933574" y="962024"/>
            <a:ext cx="8196263" cy="4724401"/>
          </a:xfrm>
          <a:prstGeom prst="rect">
            <a:avLst/>
          </a:prstGeom>
        </p:spPr>
      </p:pic>
    </p:spTree>
    <p:extLst>
      <p:ext uri="{BB962C8B-B14F-4D97-AF65-F5344CB8AC3E}">
        <p14:creationId xmlns:p14="http://schemas.microsoft.com/office/powerpoint/2010/main" val="3024356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29579"/>
          </a:xfrm>
        </p:spPr>
        <p:txBody>
          <a:bodyPr>
            <a:normAutofit/>
          </a:bodyPr>
          <a:lstStyle/>
          <a:p>
            <a:pPr algn="ctr"/>
            <a:r>
              <a:rPr lang="en-GB" sz="4000" dirty="0" smtClean="0"/>
              <a:t>Scores transformation</a:t>
            </a:r>
            <a:endParaRPr lang="en-GB" sz="4000" dirty="0"/>
          </a:p>
        </p:txBody>
      </p:sp>
      <p:sp>
        <p:nvSpPr>
          <p:cNvPr id="3" name="Zástupný symbol pro obsah 2"/>
          <p:cNvSpPr>
            <a:spLocks noGrp="1"/>
          </p:cNvSpPr>
          <p:nvPr>
            <p:ph idx="1"/>
          </p:nvPr>
        </p:nvSpPr>
        <p:spPr>
          <a:xfrm>
            <a:off x="838200" y="1352282"/>
            <a:ext cx="10515600" cy="5061397"/>
          </a:xfrm>
        </p:spPr>
        <p:txBody>
          <a:bodyPr/>
          <a:lstStyle/>
          <a:p>
            <a:r>
              <a:rPr lang="en-GB" dirty="0" smtClean="0"/>
              <a:t>We often transform observed score for easier understanding </a:t>
            </a:r>
            <a:br>
              <a:rPr lang="en-GB" dirty="0" smtClean="0"/>
            </a:br>
            <a:r>
              <a:rPr lang="en-GB" dirty="0" smtClean="0"/>
              <a:t>and interpretation</a:t>
            </a:r>
          </a:p>
          <a:p>
            <a:r>
              <a:rPr lang="en-GB" dirty="0" smtClean="0"/>
              <a:t>Making interpretation easier – linear transformations</a:t>
            </a:r>
          </a:p>
          <a:p>
            <a:pPr lvl="1"/>
            <a:r>
              <a:rPr lang="en-GB" dirty="0" smtClean="0"/>
              <a:t>e.g. multiplying by 10 or 100 for getting rid of the decimals</a:t>
            </a:r>
          </a:p>
          <a:p>
            <a:pPr lvl="1"/>
            <a:r>
              <a:rPr lang="en-GB" dirty="0" smtClean="0"/>
              <a:t>distribution shape remains unchanged</a:t>
            </a:r>
          </a:p>
          <a:p>
            <a:pPr lvl="1"/>
            <a:r>
              <a:rPr lang="en-GB" dirty="0" smtClean="0"/>
              <a:t>descriptive statistics will change in a predictable way</a:t>
            </a:r>
          </a:p>
          <a:p>
            <a:pPr lvl="1"/>
            <a:r>
              <a:rPr lang="en-GB" dirty="0" smtClean="0"/>
              <a:t>possibility of standardization</a:t>
            </a:r>
          </a:p>
          <a:p>
            <a:r>
              <a:rPr lang="en-GB" dirty="0" smtClean="0"/>
              <a:t>Change of distribution shape – nonlinear transformations</a:t>
            </a:r>
          </a:p>
          <a:p>
            <a:pPr marL="685800" lvl="2">
              <a:spcBef>
                <a:spcPts val="1000"/>
              </a:spcBef>
            </a:pPr>
            <a:r>
              <a:rPr lang="en-GB" sz="2400" dirty="0" smtClean="0"/>
              <a:t>log/</a:t>
            </a:r>
            <a:r>
              <a:rPr lang="en-GB" sz="2400" dirty="0" err="1" smtClean="0"/>
              <a:t>exp</a:t>
            </a:r>
            <a:r>
              <a:rPr lang="en-GB" sz="2400" dirty="0" smtClean="0"/>
              <a:t> functions, square(root)…</a:t>
            </a:r>
          </a:p>
          <a:p>
            <a:r>
              <a:rPr lang="en-GB" dirty="0" smtClean="0"/>
              <a:t>Change of measurement level – ordinal transformation (ranking</a:t>
            </a:r>
            <a:r>
              <a:rPr lang="cs-CZ" dirty="0" smtClean="0"/>
              <a:t>)</a:t>
            </a:r>
          </a:p>
          <a:p>
            <a:pPr lvl="1"/>
            <a:endParaRPr lang="cs-CZ" dirty="0"/>
          </a:p>
        </p:txBody>
      </p:sp>
    </p:spTree>
    <p:extLst>
      <p:ext uri="{BB962C8B-B14F-4D97-AF65-F5344CB8AC3E}">
        <p14:creationId xmlns:p14="http://schemas.microsoft.com/office/powerpoint/2010/main" val="6070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58368"/>
          </a:xfrm>
        </p:spPr>
        <p:txBody>
          <a:bodyPr>
            <a:normAutofit/>
          </a:bodyPr>
          <a:lstStyle/>
          <a:p>
            <a:pPr algn="ctr"/>
            <a:r>
              <a:rPr lang="en-GB" sz="4000" dirty="0" smtClean="0"/>
              <a:t>Linear transformation – standardization</a:t>
            </a:r>
            <a:endParaRPr lang="en-GB" sz="4000" dirty="0"/>
          </a:p>
        </p:txBody>
      </p:sp>
      <p:sp>
        <p:nvSpPr>
          <p:cNvPr id="3" name="Zástupný symbol pro obsah 2"/>
          <p:cNvSpPr>
            <a:spLocks noGrp="1"/>
          </p:cNvSpPr>
          <p:nvPr>
            <p:ph idx="1"/>
          </p:nvPr>
        </p:nvSpPr>
        <p:spPr>
          <a:xfrm>
            <a:off x="838200" y="1223494"/>
            <a:ext cx="10515600" cy="5254579"/>
          </a:xfrm>
        </p:spPr>
        <p:txBody>
          <a:bodyPr>
            <a:normAutofit/>
          </a:bodyPr>
          <a:lstStyle/>
          <a:p>
            <a:r>
              <a:rPr lang="en-GB" dirty="0" smtClean="0"/>
              <a:t>The most usual transformation: </a:t>
            </a:r>
            <a:r>
              <a:rPr lang="en-GB" b="1" dirty="0" smtClean="0"/>
              <a:t>standardization (z-scores)</a:t>
            </a:r>
          </a:p>
          <a:p>
            <a:pPr lvl="1"/>
            <a:r>
              <a:rPr lang="en-GB" dirty="0" smtClean="0"/>
              <a:t>scores transformation, so that </a:t>
            </a:r>
            <a:r>
              <a:rPr lang="en-GB" b="1" dirty="0" smtClean="0"/>
              <a:t>M=0, SD=1</a:t>
            </a:r>
          </a:p>
          <a:p>
            <a:pPr lvl="1"/>
            <a:r>
              <a:rPr lang="en-GB" dirty="0" smtClean="0"/>
              <a:t>measurement unit becomes SD – we can easily compare scores from different scales (but differences in distribution remain!</a:t>
            </a:r>
            <a:r>
              <a:rPr lang="cs-CZ" dirty="0" smtClean="0"/>
              <a:t>)</a:t>
            </a:r>
          </a:p>
          <a:p>
            <a:pPr lvl="1"/>
            <a:r>
              <a:rPr lang="cs-CZ" b="1" dirty="0" err="1" smtClean="0"/>
              <a:t>z</a:t>
            </a:r>
            <a:r>
              <a:rPr lang="cs-CZ" b="1" baseline="-25000" dirty="0" err="1" smtClean="0"/>
              <a:t>i</a:t>
            </a:r>
            <a:r>
              <a:rPr lang="cs-CZ" b="1" dirty="0" smtClean="0"/>
              <a:t> = (</a:t>
            </a:r>
            <a:r>
              <a:rPr lang="cs-CZ" b="1" dirty="0" err="1" smtClean="0"/>
              <a:t>X</a:t>
            </a:r>
            <a:r>
              <a:rPr lang="cs-CZ" b="1" baseline="-25000" dirty="0" err="1" smtClean="0"/>
              <a:t>i</a:t>
            </a:r>
            <a:r>
              <a:rPr lang="cs-CZ" b="1" dirty="0" smtClean="0"/>
              <a:t> – M) / SD</a:t>
            </a:r>
          </a:p>
          <a:p>
            <a:r>
              <a:rPr lang="en-GB" dirty="0" smtClean="0"/>
              <a:t>Scores derived from z-scores:</a:t>
            </a:r>
          </a:p>
          <a:p>
            <a:pPr lvl="1"/>
            <a:r>
              <a:rPr lang="en-GB" dirty="0" smtClean="0"/>
              <a:t>T scores: M=50, SD=10; </a:t>
            </a:r>
            <a:r>
              <a:rPr lang="en-GB" b="1" dirty="0" err="1" smtClean="0"/>
              <a:t>T</a:t>
            </a:r>
            <a:r>
              <a:rPr lang="en-GB" b="1" baseline="-25000" dirty="0" err="1" smtClean="0"/>
              <a:t>i</a:t>
            </a:r>
            <a:r>
              <a:rPr lang="en-GB" b="1" dirty="0" smtClean="0"/>
              <a:t> = 50 + 10z</a:t>
            </a:r>
            <a:r>
              <a:rPr lang="en-GB" b="1" baseline="-25000" dirty="0" smtClean="0"/>
              <a:t>i</a:t>
            </a:r>
          </a:p>
          <a:p>
            <a:pPr lvl="1"/>
            <a:r>
              <a:rPr lang="en-GB" dirty="0" smtClean="0"/>
              <a:t>IQ scores: M=100, SD=15</a:t>
            </a:r>
          </a:p>
          <a:p>
            <a:pPr lvl="1"/>
            <a:r>
              <a:rPr lang="en-GB" dirty="0" err="1" smtClean="0"/>
              <a:t>Stens</a:t>
            </a:r>
            <a:r>
              <a:rPr lang="en-GB" dirty="0" smtClean="0"/>
              <a:t> (Standard TENs, </a:t>
            </a:r>
            <a:r>
              <a:rPr lang="en-GB" dirty="0" err="1" smtClean="0"/>
              <a:t>cz</a:t>
            </a:r>
            <a:r>
              <a:rPr lang="en-GB" dirty="0" smtClean="0"/>
              <a:t>: </a:t>
            </a:r>
            <a:r>
              <a:rPr lang="en-GB" dirty="0" err="1" smtClean="0"/>
              <a:t>steny</a:t>
            </a:r>
            <a:r>
              <a:rPr lang="en-GB" dirty="0" smtClean="0"/>
              <a:t>): M=5.5, SD=2; </a:t>
            </a:r>
            <a:r>
              <a:rPr lang="en-GB" dirty="0" err="1" smtClean="0"/>
              <a:t>Sten</a:t>
            </a:r>
            <a:r>
              <a:rPr lang="en-GB" baseline="-25000" dirty="0" err="1" smtClean="0"/>
              <a:t>i</a:t>
            </a:r>
            <a:r>
              <a:rPr lang="en-GB" dirty="0" smtClean="0"/>
              <a:t> = 2z</a:t>
            </a:r>
            <a:r>
              <a:rPr lang="en-GB" baseline="-25000" dirty="0" smtClean="0"/>
              <a:t>i</a:t>
            </a:r>
            <a:r>
              <a:rPr lang="en-GB" dirty="0" smtClean="0"/>
              <a:t> + 5.5</a:t>
            </a:r>
          </a:p>
          <a:p>
            <a:pPr lvl="1"/>
            <a:r>
              <a:rPr lang="en-GB" dirty="0" smtClean="0"/>
              <a:t>Stanines (</a:t>
            </a:r>
            <a:r>
              <a:rPr lang="en-GB" dirty="0" err="1" smtClean="0"/>
              <a:t>STAndard</a:t>
            </a:r>
            <a:r>
              <a:rPr lang="en-GB" dirty="0" smtClean="0"/>
              <a:t> NINEs, </a:t>
            </a:r>
            <a:r>
              <a:rPr lang="en-GB" dirty="0" err="1" smtClean="0"/>
              <a:t>cz</a:t>
            </a:r>
            <a:r>
              <a:rPr lang="en-GB" dirty="0" smtClean="0"/>
              <a:t>: </a:t>
            </a:r>
            <a:r>
              <a:rPr lang="en-GB" dirty="0" err="1" smtClean="0"/>
              <a:t>staniny</a:t>
            </a:r>
            <a:r>
              <a:rPr lang="en-GB" dirty="0" smtClean="0"/>
              <a:t>): M=5, SD=2; </a:t>
            </a:r>
            <a:r>
              <a:rPr lang="en-GB" dirty="0" err="1" smtClean="0"/>
              <a:t>Stanine</a:t>
            </a:r>
            <a:r>
              <a:rPr lang="en-GB" baseline="-25000" dirty="0" err="1" smtClean="0"/>
              <a:t>i</a:t>
            </a:r>
            <a:r>
              <a:rPr lang="en-GB" dirty="0" smtClean="0"/>
              <a:t> = 2z</a:t>
            </a:r>
            <a:r>
              <a:rPr lang="en-GB" baseline="-25000" dirty="0" smtClean="0"/>
              <a:t>i</a:t>
            </a:r>
            <a:r>
              <a:rPr lang="en-GB" dirty="0" smtClean="0"/>
              <a:t> + 5</a:t>
            </a:r>
          </a:p>
          <a:p>
            <a:r>
              <a:rPr lang="en-GB" dirty="0" smtClean="0"/>
              <a:t>Normal distribution is always required for correct standardized scores interpretation</a:t>
            </a:r>
            <a:r>
              <a:rPr lang="cs-CZ" dirty="0" smtClean="0"/>
              <a:t>!</a:t>
            </a:r>
          </a:p>
          <a:p>
            <a:pPr lvl="1"/>
            <a:endParaRPr lang="cs-CZ" dirty="0" smtClean="0"/>
          </a:p>
          <a:p>
            <a:pPr lvl="1"/>
            <a:endParaRPr lang="cs-CZ" b="1" dirty="0" smtClean="0"/>
          </a:p>
          <a:p>
            <a:pPr lvl="1"/>
            <a:endParaRPr lang="cs-CZ" dirty="0"/>
          </a:p>
        </p:txBody>
      </p:sp>
    </p:spTree>
    <p:extLst>
      <p:ext uri="{BB962C8B-B14F-4D97-AF65-F5344CB8AC3E}">
        <p14:creationId xmlns:p14="http://schemas.microsoft.com/office/powerpoint/2010/main" val="450973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81000" y="157162"/>
            <a:ext cx="11430000" cy="6543675"/>
          </a:xfrm>
          <a:prstGeom prst="rect">
            <a:avLst/>
          </a:prstGeom>
        </p:spPr>
      </p:pic>
    </p:spTree>
    <p:extLst>
      <p:ext uri="{BB962C8B-B14F-4D97-AF65-F5344CB8AC3E}">
        <p14:creationId xmlns:p14="http://schemas.microsoft.com/office/powerpoint/2010/main" val="2007452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71247"/>
          </a:xfrm>
        </p:spPr>
        <p:txBody>
          <a:bodyPr>
            <a:normAutofit/>
          </a:bodyPr>
          <a:lstStyle/>
          <a:p>
            <a:pPr algn="ctr"/>
            <a:r>
              <a:rPr lang="en-GB" sz="4000" dirty="0" smtClean="0"/>
              <a:t>Counting quantiles in Excel</a:t>
            </a:r>
            <a:endParaRPr lang="en-GB" sz="4000" dirty="0"/>
          </a:p>
        </p:txBody>
      </p:sp>
      <p:sp>
        <p:nvSpPr>
          <p:cNvPr id="3" name="Zástupný symbol pro obsah 2"/>
          <p:cNvSpPr>
            <a:spLocks noGrp="1"/>
          </p:cNvSpPr>
          <p:nvPr>
            <p:ph idx="1"/>
          </p:nvPr>
        </p:nvSpPr>
        <p:spPr>
          <a:xfrm>
            <a:off x="838200" y="1493949"/>
            <a:ext cx="10515600" cy="4997002"/>
          </a:xfrm>
        </p:spPr>
        <p:txBody>
          <a:bodyPr/>
          <a:lstStyle/>
          <a:p>
            <a:r>
              <a:rPr lang="en-GB" dirty="0" smtClean="0"/>
              <a:t>NORM.S.DIST(z;1) – returns corresponding percentile for given </a:t>
            </a:r>
            <a:br>
              <a:rPr lang="en-GB" dirty="0" smtClean="0"/>
            </a:br>
            <a:r>
              <a:rPr lang="en-GB" dirty="0" smtClean="0"/>
              <a:t>z-score (=how many people have the same or lower z-score)</a:t>
            </a:r>
          </a:p>
          <a:p>
            <a:pPr lvl="1">
              <a:spcAft>
                <a:spcPts val="2000"/>
              </a:spcAft>
            </a:pPr>
            <a:r>
              <a:rPr lang="en-GB" sz="2800" dirty="0" smtClean="0"/>
              <a:t>Percentage of people between two given z-scores:</a:t>
            </a:r>
            <a:br>
              <a:rPr lang="en-GB" sz="2800" dirty="0" smtClean="0"/>
            </a:br>
            <a:r>
              <a:rPr lang="en-GB" sz="2800" dirty="0" smtClean="0"/>
              <a:t>NORM.S.DIST(higher z;1) minus NORM.S.DIST(lower z;1)</a:t>
            </a:r>
          </a:p>
          <a:p>
            <a:r>
              <a:rPr lang="en-GB" dirty="0" smtClean="0"/>
              <a:t>NORM.S.INV(p) – returns corresponding z-score for given percentile</a:t>
            </a:r>
          </a:p>
          <a:p>
            <a:endParaRPr lang="cs-CZ" dirty="0"/>
          </a:p>
          <a:p>
            <a:endParaRPr lang="cs-CZ" dirty="0"/>
          </a:p>
        </p:txBody>
      </p:sp>
    </p:spTree>
    <p:extLst>
      <p:ext uri="{BB962C8B-B14F-4D97-AF65-F5344CB8AC3E}">
        <p14:creationId xmlns:p14="http://schemas.microsoft.com/office/powerpoint/2010/main" val="628245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06852"/>
          </a:xfrm>
        </p:spPr>
        <p:txBody>
          <a:bodyPr/>
          <a:lstStyle/>
          <a:p>
            <a:pPr algn="ctr"/>
            <a:r>
              <a:rPr lang="en-GB" dirty="0" smtClean="0"/>
              <a:t>Contingency table</a:t>
            </a:r>
            <a:endParaRPr lang="en-GB" dirty="0"/>
          </a:p>
        </p:txBody>
      </p:sp>
      <p:graphicFrame>
        <p:nvGraphicFramePr>
          <p:cNvPr id="19" name="Group 609"/>
          <p:cNvGraphicFramePr>
            <a:graphicFrameLocks/>
          </p:cNvGraphicFramePr>
          <p:nvPr>
            <p:extLst/>
          </p:nvPr>
        </p:nvGraphicFramePr>
        <p:xfrm>
          <a:off x="2024856" y="1171978"/>
          <a:ext cx="8337550" cy="2840942"/>
        </p:xfrm>
        <a:graphic>
          <a:graphicData uri="http://schemas.openxmlformats.org/drawingml/2006/table">
            <a:tbl>
              <a:tblPr/>
              <a:tblGrid>
                <a:gridCol w="1593056"/>
                <a:gridCol w="855219"/>
                <a:gridCol w="923972"/>
                <a:gridCol w="994403"/>
                <a:gridCol w="992725"/>
                <a:gridCol w="992725"/>
                <a:gridCol w="900495"/>
                <a:gridCol w="1084955"/>
              </a:tblGrid>
              <a:tr h="438031">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Segoe UI" pitchFamily="34" charset="0"/>
                          <a:cs typeface="Arial" charset="0"/>
                        </a:rPr>
                        <a:t> </a:t>
                      </a:r>
                      <a:endParaRPr kumimoji="0" lang="cs-CZ" sz="1400" b="0" i="0" u="none" strike="noStrike" cap="none" normalizeH="0" baseline="0" dirty="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400" b="1" i="0" u="none" strike="noStrike" cap="none" normalizeH="0" baseline="0" dirty="0" err="1" smtClean="0">
                          <a:ln>
                            <a:noFill/>
                          </a:ln>
                          <a:solidFill>
                            <a:schemeClr val="tx1"/>
                          </a:solidFill>
                          <a:effectLst/>
                          <a:latin typeface="Segoe UI" pitchFamily="34" charset="0"/>
                          <a:cs typeface="Arial" charset="0"/>
                        </a:rPr>
                        <a:t>Math</a:t>
                      </a:r>
                      <a:r>
                        <a:rPr kumimoji="0" lang="cs-CZ" sz="1400" b="1" i="0" u="none" strike="noStrike" cap="none" normalizeH="0" baseline="0" dirty="0" smtClean="0">
                          <a:ln>
                            <a:noFill/>
                          </a:ln>
                          <a:solidFill>
                            <a:schemeClr val="tx1"/>
                          </a:solidFill>
                          <a:effectLst/>
                          <a:latin typeface="Segoe UI" pitchFamily="34" charset="0"/>
                          <a:cs typeface="Arial" charset="0"/>
                        </a:rPr>
                        <a:t> </a:t>
                      </a:r>
                      <a:r>
                        <a:rPr kumimoji="0" lang="cs-CZ" sz="1400" b="1" i="0" u="none" strike="noStrike" cap="none" normalizeH="0" baseline="0" dirty="0" err="1" smtClean="0">
                          <a:ln>
                            <a:noFill/>
                          </a:ln>
                          <a:solidFill>
                            <a:schemeClr val="tx1"/>
                          </a:solidFill>
                          <a:effectLst/>
                          <a:latin typeface="Segoe UI" pitchFamily="34" charset="0"/>
                          <a:cs typeface="Arial" charset="0"/>
                        </a:rPr>
                        <a:t>grades</a:t>
                      </a:r>
                      <a:endParaRPr kumimoji="0" lang="cs-CZ" sz="1400" b="1" i="0" u="none" strike="noStrike" cap="none" normalizeH="0" baseline="0" dirty="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400" b="1" i="0" u="none" strike="noStrike" cap="none" normalizeH="0" baseline="0" dirty="0" err="1" smtClean="0">
                          <a:ln>
                            <a:noFill/>
                          </a:ln>
                          <a:solidFill>
                            <a:schemeClr val="tx1"/>
                          </a:solidFill>
                          <a:effectLst/>
                          <a:latin typeface="Segoe UI" pitchFamily="34" charset="0"/>
                          <a:cs typeface="Arial" charset="0"/>
                        </a:rPr>
                        <a:t>Total</a:t>
                      </a:r>
                      <a:endParaRPr kumimoji="0" lang="cs-CZ" sz="1400" b="1" i="0" u="none" strike="noStrike" cap="none" normalizeH="0" baseline="0" dirty="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7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3</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4</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5</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73">
                <a:tc rowSpan="5">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Segoe UI" pitchFamily="34" charset="0"/>
                          <a:cs typeface="Arial" charset="0"/>
                        </a:rPr>
                        <a:t>Czech </a:t>
                      </a:r>
                      <a:r>
                        <a:rPr kumimoji="0" lang="cs-CZ" sz="1400" b="1" i="0" u="none" strike="noStrike" cap="none" normalizeH="0" baseline="0" dirty="0" err="1" smtClean="0">
                          <a:ln>
                            <a:noFill/>
                          </a:ln>
                          <a:solidFill>
                            <a:schemeClr val="tx1"/>
                          </a:solidFill>
                          <a:effectLst/>
                          <a:latin typeface="Segoe UI" pitchFamily="34" charset="0"/>
                          <a:cs typeface="Arial" charset="0"/>
                        </a:rPr>
                        <a:t>language</a:t>
                      </a:r>
                      <a:r>
                        <a:rPr kumimoji="0" lang="cs-CZ" sz="1400" b="1" i="0" u="none" strike="noStrike" cap="none" normalizeH="0" baseline="0" dirty="0" smtClean="0">
                          <a:ln>
                            <a:noFill/>
                          </a:ln>
                          <a:solidFill>
                            <a:schemeClr val="tx1"/>
                          </a:solidFill>
                          <a:effectLst/>
                          <a:latin typeface="Segoe UI" pitchFamily="34" charset="0"/>
                          <a:cs typeface="Arial" charset="0"/>
                        </a:rPr>
                        <a:t> </a:t>
                      </a:r>
                      <a:r>
                        <a:rPr kumimoji="0" lang="cs-CZ" sz="1400" b="1" i="0" u="none" strike="noStrike" cap="none" normalizeH="0" baseline="0" dirty="0" err="1" smtClean="0">
                          <a:ln>
                            <a:noFill/>
                          </a:ln>
                          <a:solidFill>
                            <a:schemeClr val="tx1"/>
                          </a:solidFill>
                          <a:effectLst/>
                          <a:latin typeface="Segoe UI" pitchFamily="34" charset="0"/>
                          <a:cs typeface="Arial" charset="0"/>
                        </a:rPr>
                        <a:t>grades</a:t>
                      </a:r>
                      <a:endParaRPr kumimoji="0" lang="cs-CZ" sz="1400" b="1" i="0" u="none" strike="noStrike" cap="none" normalizeH="0" baseline="0" dirty="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82</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40</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8</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0</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131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73">
                <a:tc v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71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200</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73</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17</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0</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361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73">
                <a:tc v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3</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4</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75</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109</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25</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0</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213</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73">
                <a:tc v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4</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Segoe UI" pitchFamily="34" charset="0"/>
                          <a:cs typeface="Arial" charset="0"/>
                        </a:rPr>
                        <a:t>7</a:t>
                      </a:r>
                      <a:endParaRPr kumimoji="0" lang="cs-CZ" sz="1400" b="0" i="0" u="none" strike="noStrike" cap="none" normalizeH="0" baseline="0" dirty="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23</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24</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56</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73">
                <a:tc v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5</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0</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0</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5</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73">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400" b="1" i="0" u="none" strike="noStrike" cap="none" normalizeH="0" baseline="0" dirty="0" err="1" smtClean="0">
                          <a:ln>
                            <a:noFill/>
                          </a:ln>
                          <a:solidFill>
                            <a:schemeClr val="tx1"/>
                          </a:solidFill>
                          <a:effectLst/>
                          <a:latin typeface="Segoe UI" pitchFamily="34" charset="0"/>
                          <a:cs typeface="Arial" charset="0"/>
                        </a:rPr>
                        <a:t>Total</a:t>
                      </a:r>
                      <a:endParaRPr kumimoji="0" lang="cs-CZ" sz="1400" b="1" i="0" u="none" strike="noStrike" cap="none" normalizeH="0" baseline="0" dirty="0" smtClean="0">
                        <a:ln>
                          <a:noFill/>
                        </a:ln>
                        <a:solidFill>
                          <a:schemeClr val="tx1"/>
                        </a:solidFill>
                        <a:effectLst/>
                        <a:latin typeface="Segoe UI"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158</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322</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215</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68</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Segoe UI" pitchFamily="34" charset="0"/>
                          <a:cs typeface="Arial" charset="0"/>
                        </a:rPr>
                        <a:t>3</a:t>
                      </a:r>
                      <a:endParaRPr kumimoji="0" lang="cs-CZ" sz="1400" b="0" i="0" u="none" strike="noStrike" cap="none" normalizeH="0" baseline="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Segoe UI" pitchFamily="34" charset="0"/>
                          <a:cs typeface="Arial" charset="0"/>
                        </a:rPr>
                        <a:t>766</a:t>
                      </a:r>
                      <a:endParaRPr kumimoji="0" lang="cs-CZ" sz="1400" b="0" i="0" u="none" strike="noStrike" cap="none" normalizeH="0" baseline="0" dirty="0" smtClean="0">
                        <a:ln>
                          <a:noFill/>
                        </a:ln>
                        <a:solidFill>
                          <a:schemeClr val="tx1"/>
                        </a:solidFill>
                        <a:effectLst/>
                        <a:latin typeface="Segoe UI"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TextovéPole 21"/>
          <p:cNvSpPr txBox="1"/>
          <p:nvPr/>
        </p:nvSpPr>
        <p:spPr>
          <a:xfrm>
            <a:off x="838200" y="4202109"/>
            <a:ext cx="10710862"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For any variables, but most suitable for discrete variables with not many values</a:t>
            </a:r>
          </a:p>
          <a:p>
            <a:pPr marL="285750" indent="-285750">
              <a:buFont typeface="Arial" panose="020B0604020202020204" pitchFamily="34" charset="0"/>
              <a:buChar char="•"/>
            </a:pPr>
            <a:r>
              <a:rPr lang="en-GB" sz="2400" dirty="0" smtClean="0"/>
              <a:t>The cells can contain both absolute or relative frequencies (row, column and total frequencies)</a:t>
            </a:r>
          </a:p>
          <a:p>
            <a:pPr marL="285750" indent="-285750">
              <a:buFont typeface="Arial" panose="020B0604020202020204" pitchFamily="34" charset="0"/>
              <a:buChar char="•"/>
            </a:pPr>
            <a:r>
              <a:rPr lang="en-GB" sz="2400" dirty="0" smtClean="0"/>
              <a:t>The last row and column contain so called row/column marginal frequencies</a:t>
            </a:r>
          </a:p>
          <a:p>
            <a:pPr marL="285750" indent="-285750">
              <a:buFont typeface="Arial" panose="020B0604020202020204" pitchFamily="34" charset="0"/>
              <a:buChar char="•"/>
            </a:pPr>
            <a:r>
              <a:rPr lang="en-GB" sz="2400" dirty="0" smtClean="0"/>
              <a:t>Graphical representation of contingency table is 3D bar chart or 3D histogram</a:t>
            </a:r>
          </a:p>
          <a:p>
            <a:pPr marL="285750" indent="-285750">
              <a:buFont typeface="Arial" panose="020B0604020202020204" pitchFamily="34" charset="0"/>
              <a:buChar char="•"/>
            </a:pPr>
            <a:r>
              <a:rPr lang="en-GB" sz="2400" dirty="0" smtClean="0"/>
              <a:t>High frequencies in diagonals indicate linear relationship between variables</a:t>
            </a:r>
            <a:endParaRPr lang="en-GB" sz="2400" dirty="0"/>
          </a:p>
        </p:txBody>
      </p:sp>
      <p:sp>
        <p:nvSpPr>
          <p:cNvPr id="3" name="Zástupný symbol pro obsah 2"/>
          <p:cNvSpPr>
            <a:spLocks noGrp="1"/>
          </p:cNvSpPr>
          <p:nvPr>
            <p:ph idx="1"/>
          </p:nvPr>
        </p:nvSpPr>
        <p:spPr>
          <a:xfrm>
            <a:off x="838200" y="4202109"/>
            <a:ext cx="10515600" cy="1974854"/>
          </a:xfrm>
        </p:spPr>
        <p:txBody>
          <a:bodyPr/>
          <a:lstStyle/>
          <a:p>
            <a:endParaRPr lang="cs-CZ" dirty="0"/>
          </a:p>
        </p:txBody>
      </p:sp>
    </p:spTree>
    <p:extLst>
      <p:ext uri="{BB962C8B-B14F-4D97-AF65-F5344CB8AC3E}">
        <p14:creationId xmlns:p14="http://schemas.microsoft.com/office/powerpoint/2010/main" val="2056234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45660"/>
            <a:ext cx="10515600" cy="1325563"/>
          </a:xfrm>
        </p:spPr>
        <p:txBody>
          <a:bodyPr/>
          <a:lstStyle/>
          <a:p>
            <a:pPr algn="ctr"/>
            <a:r>
              <a:rPr lang="en-GB" dirty="0" smtClean="0"/>
              <a:t>Variables: Levels of measurement</a:t>
            </a:r>
            <a:endParaRPr lang="en-GB" dirty="0"/>
          </a:p>
        </p:txBody>
      </p:sp>
      <p:pic>
        <p:nvPicPr>
          <p:cNvPr id="9" name="Obrázek 8"/>
          <p:cNvPicPr>
            <a:picLocks noChangeAspect="1"/>
          </p:cNvPicPr>
          <p:nvPr/>
        </p:nvPicPr>
        <p:blipFill>
          <a:blip r:embed="rId2"/>
          <a:stretch>
            <a:fillRect/>
          </a:stretch>
        </p:blipFill>
        <p:spPr>
          <a:xfrm>
            <a:off x="1190134" y="1571223"/>
            <a:ext cx="9811732" cy="4069723"/>
          </a:xfrm>
          <a:prstGeom prst="rect">
            <a:avLst/>
          </a:prstGeom>
        </p:spPr>
      </p:pic>
      <p:sp>
        <p:nvSpPr>
          <p:cNvPr id="16" name="TextovéPole 15"/>
          <p:cNvSpPr txBox="1"/>
          <p:nvPr/>
        </p:nvSpPr>
        <p:spPr>
          <a:xfrm>
            <a:off x="1300163" y="5900738"/>
            <a:ext cx="9601200" cy="461665"/>
          </a:xfrm>
          <a:prstGeom prst="rect">
            <a:avLst/>
          </a:prstGeom>
          <a:noFill/>
        </p:spPr>
        <p:txBody>
          <a:bodyPr wrap="square" rtlCol="0">
            <a:spAutoFit/>
          </a:bodyPr>
          <a:lstStyle/>
          <a:p>
            <a:r>
              <a:rPr lang="en-GB" sz="2400" dirty="0" smtClean="0"/>
              <a:t>1 + 2 = categorical, qualitative, 3 + 4 = metric, cardinal, quantitative</a:t>
            </a:r>
            <a:endParaRPr lang="en-GB" sz="2400" dirty="0"/>
          </a:p>
        </p:txBody>
      </p:sp>
    </p:spTree>
    <p:extLst>
      <p:ext uri="{BB962C8B-B14F-4D97-AF65-F5344CB8AC3E}">
        <p14:creationId xmlns:p14="http://schemas.microsoft.com/office/powerpoint/2010/main" val="4136079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8162" y="201444"/>
            <a:ext cx="10515600" cy="749299"/>
          </a:xfrm>
        </p:spPr>
        <p:txBody>
          <a:bodyPr>
            <a:normAutofit/>
          </a:bodyPr>
          <a:lstStyle/>
          <a:p>
            <a:pPr algn="ctr"/>
            <a:r>
              <a:rPr lang="en-GB" sz="4000" dirty="0" smtClean="0"/>
              <a:t>Scatterplot</a:t>
            </a:r>
            <a:endParaRPr lang="en-GB" sz="4000" dirty="0"/>
          </a:p>
        </p:txBody>
      </p:sp>
      <p:sp>
        <p:nvSpPr>
          <p:cNvPr id="3" name="Zástupný symbol pro obsah 2"/>
          <p:cNvSpPr>
            <a:spLocks noGrp="1"/>
          </p:cNvSpPr>
          <p:nvPr>
            <p:ph idx="1"/>
          </p:nvPr>
        </p:nvSpPr>
        <p:spPr>
          <a:xfrm>
            <a:off x="366712" y="1114425"/>
            <a:ext cx="4090988" cy="5172075"/>
          </a:xfrm>
        </p:spPr>
        <p:txBody>
          <a:bodyPr>
            <a:normAutofit/>
          </a:bodyPr>
          <a:lstStyle/>
          <a:p>
            <a:r>
              <a:rPr lang="en-GB" sz="2400" dirty="0" smtClean="0"/>
              <a:t>Substitutes contingency table </a:t>
            </a:r>
            <a:br>
              <a:rPr lang="en-GB" sz="2400" dirty="0" smtClean="0"/>
            </a:br>
            <a:r>
              <a:rPr lang="en-GB" sz="2400" dirty="0" smtClean="0"/>
              <a:t>for continuous variable</a:t>
            </a:r>
          </a:p>
          <a:p>
            <a:r>
              <a:rPr lang="en-GB" sz="2400" dirty="0" smtClean="0"/>
              <a:t>Each axis represents </a:t>
            </a:r>
            <a:r>
              <a:rPr lang="cs-CZ" sz="2400" dirty="0" smtClean="0"/>
              <a:t/>
            </a:r>
            <a:br>
              <a:rPr lang="cs-CZ" sz="2400" dirty="0" smtClean="0"/>
            </a:br>
            <a:r>
              <a:rPr lang="en-GB" sz="2400" dirty="0" smtClean="0"/>
              <a:t>one variable</a:t>
            </a:r>
          </a:p>
          <a:p>
            <a:r>
              <a:rPr lang="en-GB" sz="2400" dirty="0" smtClean="0"/>
              <a:t>Each point represents </a:t>
            </a:r>
            <a:r>
              <a:rPr lang="cs-CZ" sz="2400" dirty="0" smtClean="0"/>
              <a:t/>
            </a:r>
            <a:br>
              <a:rPr lang="cs-CZ" sz="2400" dirty="0" smtClean="0"/>
            </a:br>
            <a:r>
              <a:rPr lang="en-GB" sz="2400" dirty="0" smtClean="0"/>
              <a:t>one subject (unit)</a:t>
            </a:r>
          </a:p>
          <a:p>
            <a:r>
              <a:rPr lang="en-GB" sz="2400" dirty="0" smtClean="0"/>
              <a:t>Frequency of the same </a:t>
            </a:r>
            <a:r>
              <a:rPr lang="cs-CZ" sz="2400" dirty="0" smtClean="0"/>
              <a:t/>
            </a:r>
            <a:br>
              <a:rPr lang="cs-CZ" sz="2400" dirty="0" smtClean="0"/>
            </a:br>
            <a:r>
              <a:rPr lang="en-GB" sz="2400" dirty="0" smtClean="0"/>
              <a:t>values can be represented </a:t>
            </a:r>
            <a:r>
              <a:rPr lang="cs-CZ" sz="2400" dirty="0" smtClean="0"/>
              <a:t/>
            </a:r>
            <a:br>
              <a:rPr lang="cs-CZ" sz="2400" dirty="0" smtClean="0"/>
            </a:br>
            <a:r>
              <a:rPr lang="en-GB" sz="2400" dirty="0" smtClean="0"/>
              <a:t>e.g. by the dot size</a:t>
            </a:r>
          </a:p>
          <a:p>
            <a:endParaRPr lang="cs-CZ" sz="2400" dirty="0"/>
          </a:p>
        </p:txBody>
      </p:sp>
      <p:pic>
        <p:nvPicPr>
          <p:cNvPr id="6" name="Obrázek 5"/>
          <p:cNvPicPr>
            <a:picLocks noChangeAspect="1"/>
          </p:cNvPicPr>
          <p:nvPr/>
        </p:nvPicPr>
        <p:blipFill>
          <a:blip r:embed="rId2"/>
          <a:stretch>
            <a:fillRect/>
          </a:stretch>
        </p:blipFill>
        <p:spPr>
          <a:xfrm>
            <a:off x="4557714" y="950743"/>
            <a:ext cx="7372350" cy="5907257"/>
          </a:xfrm>
          <a:prstGeom prst="rect">
            <a:avLst/>
          </a:prstGeom>
        </p:spPr>
      </p:pic>
    </p:spTree>
    <p:extLst>
      <p:ext uri="{BB962C8B-B14F-4D97-AF65-F5344CB8AC3E}">
        <p14:creationId xmlns:p14="http://schemas.microsoft.com/office/powerpoint/2010/main" val="1097074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77875"/>
          </a:xfrm>
        </p:spPr>
        <p:txBody>
          <a:bodyPr>
            <a:normAutofit/>
          </a:bodyPr>
          <a:lstStyle/>
          <a:p>
            <a:pPr algn="ctr"/>
            <a:r>
              <a:rPr lang="en-GB" sz="4000" dirty="0" smtClean="0"/>
              <a:t>Different forms of associations</a:t>
            </a:r>
            <a:endParaRPr lang="en-GB" sz="4000" dirty="0"/>
          </a:p>
        </p:txBody>
      </p:sp>
      <p:pic>
        <p:nvPicPr>
          <p:cNvPr id="4" name="Picture 6"/>
          <p:cNvPicPr>
            <a:picLocks noChangeAspect="1" noChangeArrowheads="1"/>
          </p:cNvPicPr>
          <p:nvPr/>
        </p:nvPicPr>
        <p:blipFill>
          <a:blip r:embed="rId2" cstate="print"/>
          <a:srcRect/>
          <a:stretch>
            <a:fillRect/>
          </a:stretch>
        </p:blipFill>
        <p:spPr bwMode="auto">
          <a:xfrm>
            <a:off x="143901" y="931070"/>
            <a:ext cx="4047099" cy="2674444"/>
          </a:xfrm>
          <a:prstGeom prst="rect">
            <a:avLst/>
          </a:prstGeom>
          <a:noFill/>
          <a:ln w="9525" algn="ctr">
            <a:noFill/>
            <a:miter lim="800000"/>
            <a:headEnd/>
            <a:tailEnd/>
          </a:ln>
        </p:spPr>
      </p:pic>
      <p:pic>
        <p:nvPicPr>
          <p:cNvPr id="6" name="Obrázek 5"/>
          <p:cNvPicPr>
            <a:picLocks noChangeAspect="1"/>
          </p:cNvPicPr>
          <p:nvPr/>
        </p:nvPicPr>
        <p:blipFill>
          <a:blip r:embed="rId3"/>
          <a:stretch>
            <a:fillRect/>
          </a:stretch>
        </p:blipFill>
        <p:spPr>
          <a:xfrm>
            <a:off x="241968" y="3491213"/>
            <a:ext cx="3705225" cy="3238500"/>
          </a:xfrm>
          <a:prstGeom prst="rect">
            <a:avLst/>
          </a:prstGeom>
        </p:spPr>
      </p:pic>
      <p:pic>
        <p:nvPicPr>
          <p:cNvPr id="7" name="Picture 10" descr="Corr-example"/>
          <p:cNvPicPr>
            <a:picLocks noChangeAspect="1" noChangeArrowheads="1"/>
          </p:cNvPicPr>
          <p:nvPr/>
        </p:nvPicPr>
        <p:blipFill>
          <a:blip r:embed="rId4" cstate="print"/>
          <a:srcRect/>
          <a:stretch>
            <a:fillRect/>
          </a:stretch>
        </p:blipFill>
        <p:spPr bwMode="auto">
          <a:xfrm>
            <a:off x="4191000" y="1179020"/>
            <a:ext cx="4624388" cy="4624387"/>
          </a:xfrm>
          <a:prstGeom prst="rect">
            <a:avLst/>
          </a:prstGeom>
          <a:noFill/>
          <a:ln w="9525">
            <a:noFill/>
            <a:miter lim="800000"/>
            <a:headEnd/>
            <a:tailEnd/>
          </a:ln>
        </p:spPr>
      </p:pic>
      <p:pic>
        <p:nvPicPr>
          <p:cNvPr id="8" name="Picture 11"/>
          <p:cNvPicPr>
            <a:picLocks noChangeAspect="1" noChangeArrowheads="1"/>
          </p:cNvPicPr>
          <p:nvPr/>
        </p:nvPicPr>
        <p:blipFill>
          <a:blip r:embed="rId5" cstate="print"/>
          <a:srcRect/>
          <a:stretch>
            <a:fillRect/>
          </a:stretch>
        </p:blipFill>
        <p:spPr bwMode="auto">
          <a:xfrm>
            <a:off x="8686800" y="1122362"/>
            <a:ext cx="3318437" cy="5183574"/>
          </a:xfrm>
          <a:prstGeom prst="rect">
            <a:avLst/>
          </a:prstGeom>
          <a:noFill/>
          <a:ln w="9525" algn="ctr">
            <a:noFill/>
            <a:miter lim="800000"/>
            <a:headEnd/>
            <a:tailEnd/>
          </a:ln>
        </p:spPr>
      </p:pic>
      <p:sp>
        <p:nvSpPr>
          <p:cNvPr id="3" name="TextovéPole 2"/>
          <p:cNvSpPr txBox="1"/>
          <p:nvPr/>
        </p:nvSpPr>
        <p:spPr>
          <a:xfrm>
            <a:off x="4062412" y="6075103"/>
            <a:ext cx="4624388" cy="461665"/>
          </a:xfrm>
          <a:prstGeom prst="rect">
            <a:avLst/>
          </a:prstGeom>
          <a:noFill/>
        </p:spPr>
        <p:txBody>
          <a:bodyPr wrap="square" rtlCol="0">
            <a:spAutoFit/>
          </a:bodyPr>
          <a:lstStyle/>
          <a:p>
            <a:r>
              <a:rPr lang="cs-CZ" sz="2400" dirty="0"/>
              <a:t>	</a:t>
            </a:r>
            <a:r>
              <a:rPr lang="cs-CZ" sz="2400" dirty="0" smtClean="0"/>
              <a:t>LINEAR RELATIONSHIPS</a:t>
            </a:r>
            <a:endParaRPr lang="cs-CZ" sz="2400" dirty="0"/>
          </a:p>
        </p:txBody>
      </p:sp>
      <p:sp>
        <p:nvSpPr>
          <p:cNvPr id="5" name="Šipka nahoru 4"/>
          <p:cNvSpPr/>
          <p:nvPr/>
        </p:nvSpPr>
        <p:spPr>
          <a:xfrm>
            <a:off x="4636395" y="5967631"/>
            <a:ext cx="296213" cy="5691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nahoru 8"/>
          <p:cNvSpPr/>
          <p:nvPr/>
        </p:nvSpPr>
        <p:spPr>
          <a:xfrm>
            <a:off x="8125402" y="5967630"/>
            <a:ext cx="296213" cy="5691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82000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49325"/>
          </a:xfrm>
        </p:spPr>
        <p:txBody>
          <a:bodyPr>
            <a:normAutofit/>
          </a:bodyPr>
          <a:lstStyle/>
          <a:p>
            <a:pPr algn="ctr"/>
            <a:r>
              <a:rPr lang="en-GB" sz="4000" dirty="0" smtClean="0"/>
              <a:t>Correlation (=standardized shared variance</a:t>
            </a:r>
            <a:r>
              <a:rPr lang="cs-CZ" sz="4000" dirty="0" smtClean="0"/>
              <a:t>)</a:t>
            </a:r>
            <a:endParaRPr lang="cs-CZ" sz="4000" dirty="0"/>
          </a:p>
        </p:txBody>
      </p:sp>
      <p:sp>
        <p:nvSpPr>
          <p:cNvPr id="3" name="Zástupný symbol pro obsah 2"/>
          <p:cNvSpPr>
            <a:spLocks noGrp="1"/>
          </p:cNvSpPr>
          <p:nvPr>
            <p:ph idx="1"/>
          </p:nvPr>
        </p:nvSpPr>
        <p:spPr>
          <a:xfrm>
            <a:off x="838200" y="1314450"/>
            <a:ext cx="10991850" cy="5129213"/>
          </a:xfrm>
        </p:spPr>
        <p:txBody>
          <a:bodyPr>
            <a:normAutofit/>
          </a:bodyPr>
          <a:lstStyle/>
          <a:p>
            <a:r>
              <a:rPr lang="en-GB" sz="2400" dirty="0" smtClean="0"/>
              <a:t>For better interpretation, we standardize the covariance – same as with z-scores, </a:t>
            </a:r>
            <a:br>
              <a:rPr lang="en-GB" sz="2400" dirty="0" smtClean="0"/>
            </a:br>
            <a:r>
              <a:rPr lang="en-GB" sz="2400" dirty="0" smtClean="0"/>
              <a:t>we divide the deviation score by standard deviation</a:t>
            </a:r>
          </a:p>
          <a:p>
            <a:endParaRPr lang="cs-CZ" sz="2400" dirty="0"/>
          </a:p>
          <a:p>
            <a:endParaRPr lang="cs-CZ" sz="2400" dirty="0" smtClean="0"/>
          </a:p>
          <a:p>
            <a:endParaRPr lang="cs-CZ" sz="2400" dirty="0"/>
          </a:p>
          <a:p>
            <a:endParaRPr lang="cs-CZ" sz="2400" dirty="0" smtClean="0"/>
          </a:p>
          <a:p>
            <a:endParaRPr lang="cs-CZ" sz="2400" dirty="0"/>
          </a:p>
          <a:p>
            <a:r>
              <a:rPr lang="en-GB" sz="2400" dirty="0" smtClean="0"/>
              <a:t>We already know the circled part: that’</a:t>
            </a:r>
            <a:r>
              <a:rPr lang="cs-CZ" sz="2400" dirty="0" smtClean="0"/>
              <a:t>s </a:t>
            </a:r>
            <a:r>
              <a:rPr lang="en-GB" sz="2400" dirty="0" smtClean="0"/>
              <a:t>z-score transformation, so to make it easier</a:t>
            </a:r>
            <a:r>
              <a:rPr lang="cs-CZ" sz="2400" dirty="0" smtClean="0"/>
              <a:t>:</a:t>
            </a:r>
          </a:p>
          <a:p>
            <a:endParaRPr lang="cs-CZ" sz="2400" dirty="0"/>
          </a:p>
          <a:p>
            <a:endParaRPr lang="cs-CZ" sz="2400" dirty="0" smtClean="0"/>
          </a:p>
          <a:p>
            <a:pPr marL="3200400" lvl="7" indent="0">
              <a:buNone/>
            </a:pPr>
            <a:r>
              <a:rPr lang="cs-CZ" sz="2400" dirty="0" smtClean="0"/>
              <a:t>= </a:t>
            </a:r>
            <a:r>
              <a:rPr lang="cs-CZ" sz="2400" dirty="0" err="1" smtClean="0"/>
              <a:t>Pearson</a:t>
            </a:r>
            <a:r>
              <a:rPr lang="en-GB" sz="2400" dirty="0" smtClean="0"/>
              <a:t>’</a:t>
            </a:r>
            <a:r>
              <a:rPr lang="cs-CZ" sz="2400" dirty="0" smtClean="0"/>
              <a:t>s </a:t>
            </a:r>
            <a:r>
              <a:rPr lang="en-GB" sz="2400" dirty="0" smtClean="0"/>
              <a:t>product-moment correlation </a:t>
            </a:r>
            <a:r>
              <a:rPr lang="cs-CZ" sz="2400" dirty="0" smtClean="0"/>
              <a:t/>
            </a:r>
            <a:br>
              <a:rPr lang="cs-CZ" sz="2400" dirty="0" smtClean="0"/>
            </a:br>
            <a:r>
              <a:rPr lang="cs-CZ" sz="2400" dirty="0" smtClean="0"/>
              <a:t>   (</a:t>
            </a:r>
            <a:r>
              <a:rPr lang="cs-CZ" sz="2400" dirty="0" err="1" smtClean="0"/>
              <a:t>cz</a:t>
            </a:r>
            <a:r>
              <a:rPr lang="cs-CZ" sz="2400" dirty="0" smtClean="0"/>
              <a:t>: součinový, momentový koeficient korelace)</a:t>
            </a:r>
          </a:p>
          <a:p>
            <a:endParaRPr lang="cs-CZ" sz="2400" dirty="0"/>
          </a:p>
        </p:txBody>
      </p:sp>
      <p:graphicFrame>
        <p:nvGraphicFramePr>
          <p:cNvPr id="4" name="Object 4"/>
          <p:cNvGraphicFramePr>
            <a:graphicFrameLocks noChangeAspect="1"/>
          </p:cNvGraphicFramePr>
          <p:nvPr>
            <p:extLst/>
          </p:nvPr>
        </p:nvGraphicFramePr>
        <p:xfrm>
          <a:off x="838200" y="2548731"/>
          <a:ext cx="7802639" cy="1330325"/>
        </p:xfrm>
        <a:graphic>
          <a:graphicData uri="http://schemas.openxmlformats.org/presentationml/2006/ole">
            <mc:AlternateContent xmlns:mc="http://schemas.openxmlformats.org/markup-compatibility/2006">
              <mc:Choice xmlns:v="urn:schemas-microsoft-com:vml" Requires="v">
                <p:oleObj spid="_x0000_s2064" name="Rovnice" r:id="rId3" imgW="2755800" imgH="469800" progId="Equation.3">
                  <p:embed/>
                </p:oleObj>
              </mc:Choice>
              <mc:Fallback>
                <p:oleObj name="Rovnice" r:id="rId3" imgW="2755800" imgH="469800" progId="Equation.3">
                  <p:embed/>
                  <p:pic>
                    <p:nvPicPr>
                      <p:cNvPr id="0" name=""/>
                      <p:cNvPicPr>
                        <a:picLocks noChangeAspect="1" noChangeArrowheads="1"/>
                      </p:cNvPicPr>
                      <p:nvPr/>
                    </p:nvPicPr>
                    <p:blipFill>
                      <a:blip r:embed="rId4"/>
                      <a:srcRect/>
                      <a:stretch>
                        <a:fillRect/>
                      </a:stretch>
                    </p:blipFill>
                    <p:spPr bwMode="auto">
                      <a:xfrm>
                        <a:off x="838200" y="2548731"/>
                        <a:ext cx="7802639" cy="1330325"/>
                      </a:xfrm>
                      <a:prstGeom prst="rect">
                        <a:avLst/>
                      </a:prstGeom>
                      <a:noFill/>
                      <a:extLst/>
                    </p:spPr>
                  </p:pic>
                </p:oleObj>
              </mc:Fallback>
            </mc:AlternateContent>
          </a:graphicData>
        </a:graphic>
      </p:graphicFrame>
      <p:sp>
        <p:nvSpPr>
          <p:cNvPr id="5" name="Oval 10"/>
          <p:cNvSpPr>
            <a:spLocks noChangeArrowheads="1"/>
          </p:cNvSpPr>
          <p:nvPr/>
        </p:nvSpPr>
        <p:spPr bwMode="auto">
          <a:xfrm>
            <a:off x="3551387" y="2263775"/>
            <a:ext cx="3806676" cy="1836738"/>
          </a:xfrm>
          <a:prstGeom prst="ellipse">
            <a:avLst/>
          </a:prstGeom>
          <a:noFill/>
          <a:ln w="9525" algn="ctr">
            <a:solidFill>
              <a:schemeClr val="accent2"/>
            </a:solidFill>
            <a:prstDash val="dash"/>
            <a:round/>
            <a:headEnd/>
            <a:tailEnd/>
          </a:ln>
        </p:spPr>
        <p:txBody>
          <a:bodyPr wrap="none" anchor="ctr"/>
          <a:lstStyle/>
          <a:p>
            <a:endParaRPr lang="cs-CZ"/>
          </a:p>
        </p:txBody>
      </p:sp>
      <p:graphicFrame>
        <p:nvGraphicFramePr>
          <p:cNvPr id="6" name="Object 9"/>
          <p:cNvGraphicFramePr>
            <a:graphicFrameLocks noChangeAspect="1"/>
          </p:cNvGraphicFramePr>
          <p:nvPr>
            <p:extLst/>
          </p:nvPr>
        </p:nvGraphicFramePr>
        <p:xfrm>
          <a:off x="855812" y="4939904"/>
          <a:ext cx="2695575" cy="1614487"/>
        </p:xfrm>
        <a:graphic>
          <a:graphicData uri="http://schemas.openxmlformats.org/presentationml/2006/ole">
            <mc:AlternateContent xmlns:mc="http://schemas.openxmlformats.org/markup-compatibility/2006">
              <mc:Choice xmlns:v="urn:schemas-microsoft-com:vml" Requires="v">
                <p:oleObj spid="_x0000_s2065" name="Rovnice" r:id="rId5" imgW="901440" imgH="609480" progId="Equation.3">
                  <p:embed/>
                </p:oleObj>
              </mc:Choice>
              <mc:Fallback>
                <p:oleObj name="Rovnice" r:id="rId5" imgW="901440" imgH="609480" progId="Equation.3">
                  <p:embed/>
                  <p:pic>
                    <p:nvPicPr>
                      <p:cNvPr id="0" name=""/>
                      <p:cNvPicPr>
                        <a:picLocks noChangeAspect="1" noChangeArrowheads="1"/>
                      </p:cNvPicPr>
                      <p:nvPr/>
                    </p:nvPicPr>
                    <p:blipFill>
                      <a:blip r:embed="rId6"/>
                      <a:srcRect/>
                      <a:stretch>
                        <a:fillRect/>
                      </a:stretch>
                    </p:blipFill>
                    <p:spPr bwMode="auto">
                      <a:xfrm>
                        <a:off x="855812" y="4939904"/>
                        <a:ext cx="2695575" cy="1614487"/>
                      </a:xfrm>
                      <a:prstGeom prst="rect">
                        <a:avLst/>
                      </a:prstGeom>
                      <a:noFill/>
                      <a:extLst/>
                    </p:spPr>
                  </p:pic>
                </p:oleObj>
              </mc:Fallback>
            </mc:AlternateContent>
          </a:graphicData>
        </a:graphic>
      </p:graphicFrame>
    </p:spTree>
    <p:extLst>
      <p:ext uri="{BB962C8B-B14F-4D97-AF65-F5344CB8AC3E}">
        <p14:creationId xmlns:p14="http://schemas.microsoft.com/office/powerpoint/2010/main" val="1779963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92188"/>
          </a:xfrm>
        </p:spPr>
        <p:txBody>
          <a:bodyPr>
            <a:normAutofit/>
          </a:bodyPr>
          <a:lstStyle/>
          <a:p>
            <a:pPr algn="ctr"/>
            <a:r>
              <a:rPr lang="en-GB" sz="4000" dirty="0" smtClean="0"/>
              <a:t>Characteristics of Pearson’</a:t>
            </a:r>
            <a:r>
              <a:rPr lang="cs-CZ" sz="4000" dirty="0" smtClean="0"/>
              <a:t>s </a:t>
            </a:r>
            <a:r>
              <a:rPr lang="en-GB" sz="4000" dirty="0" smtClean="0"/>
              <a:t>correlation coefficient</a:t>
            </a:r>
            <a:endParaRPr lang="en-GB" sz="4000" dirty="0"/>
          </a:p>
        </p:txBody>
      </p:sp>
      <p:sp>
        <p:nvSpPr>
          <p:cNvPr id="3" name="Zástupný symbol pro obsah 2"/>
          <p:cNvSpPr>
            <a:spLocks noGrp="1"/>
          </p:cNvSpPr>
          <p:nvPr>
            <p:ph idx="1"/>
          </p:nvPr>
        </p:nvSpPr>
        <p:spPr>
          <a:xfrm>
            <a:off x="838200" y="1550497"/>
            <a:ext cx="10515600" cy="5057774"/>
          </a:xfrm>
        </p:spPr>
        <p:txBody>
          <a:bodyPr>
            <a:normAutofit/>
          </a:bodyPr>
          <a:lstStyle/>
          <a:p>
            <a:r>
              <a:rPr lang="en-GB" sz="2400" dirty="0" smtClean="0"/>
              <a:t>A deviation statistics:</a:t>
            </a:r>
            <a:endParaRPr lang="cs-CZ" sz="2400" dirty="0" smtClean="0"/>
          </a:p>
          <a:p>
            <a:pPr lvl="1"/>
            <a:r>
              <a:rPr lang="en-GB" dirty="0"/>
              <a:t>interval or higher measurement level </a:t>
            </a:r>
            <a:r>
              <a:rPr lang="en-GB" dirty="0" smtClean="0"/>
              <a:t>required</a:t>
            </a:r>
            <a:endParaRPr lang="en-GB" dirty="0"/>
          </a:p>
          <a:p>
            <a:pPr lvl="1"/>
            <a:r>
              <a:rPr lang="en-GB" dirty="0"/>
              <a:t>great impact of extreme values</a:t>
            </a:r>
          </a:p>
          <a:p>
            <a:pPr lvl="1"/>
            <a:r>
              <a:rPr lang="en-GB" dirty="0"/>
              <a:t>suitable for normally distributed variables </a:t>
            </a:r>
            <a:r>
              <a:rPr lang="en-GB" dirty="0" smtClean="0"/>
              <a:t>description</a:t>
            </a:r>
            <a:r>
              <a:rPr lang="cs-CZ" dirty="0" smtClean="0"/>
              <a:t> </a:t>
            </a:r>
            <a:r>
              <a:rPr lang="en-GB" dirty="0" smtClean="0"/>
              <a:t>(approximately normal distribution of both variables required)</a:t>
            </a:r>
          </a:p>
          <a:p>
            <a:pPr lvl="1">
              <a:spcAft>
                <a:spcPts val="2000"/>
              </a:spcAft>
            </a:pPr>
            <a:r>
              <a:rPr lang="en-GB" dirty="0" smtClean="0"/>
              <a:t>expresses </a:t>
            </a:r>
            <a:r>
              <a:rPr lang="en-GB" dirty="0"/>
              <a:t>only the association strength, not causality</a:t>
            </a:r>
            <a:r>
              <a:rPr lang="en-GB" dirty="0" smtClean="0"/>
              <a:t>!!!</a:t>
            </a:r>
            <a:endParaRPr lang="cs-CZ" sz="2400" dirty="0" smtClean="0"/>
          </a:p>
          <a:p>
            <a:r>
              <a:rPr lang="en-GB" sz="2400" dirty="0" smtClean="0"/>
              <a:t>Takes values between -1 a +1</a:t>
            </a:r>
          </a:p>
          <a:p>
            <a:pPr lvl="1"/>
            <a:r>
              <a:rPr lang="en-GB" dirty="0" smtClean="0"/>
              <a:t>0 = no association</a:t>
            </a:r>
          </a:p>
          <a:p>
            <a:pPr lvl="1"/>
            <a:r>
              <a:rPr lang="en-GB" dirty="0" smtClean="0"/>
              <a:t>+1(-1) = perfect positive (negative) association = variables identity </a:t>
            </a:r>
            <a:br>
              <a:rPr lang="en-GB" dirty="0" smtClean="0"/>
            </a:br>
            <a:r>
              <a:rPr lang="en-GB" dirty="0" smtClean="0"/>
              <a:t>	         = direct (indirect relationship)</a:t>
            </a:r>
          </a:p>
        </p:txBody>
      </p:sp>
    </p:spTree>
    <p:extLst>
      <p:ext uri="{BB962C8B-B14F-4D97-AF65-F5344CB8AC3E}">
        <p14:creationId xmlns:p14="http://schemas.microsoft.com/office/powerpoint/2010/main" val="79490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471612"/>
            <a:ext cx="6348413" cy="4986337"/>
          </a:xfrm>
        </p:spPr>
        <p:txBody>
          <a:bodyPr/>
          <a:lstStyle/>
          <a:p>
            <a:r>
              <a:rPr lang="cs-CZ" dirty="0" smtClean="0"/>
              <a:t>r</a:t>
            </a:r>
            <a:r>
              <a:rPr lang="cs-CZ" baseline="30000" dirty="0" smtClean="0"/>
              <a:t>2</a:t>
            </a:r>
            <a:r>
              <a:rPr lang="cs-CZ" dirty="0" smtClean="0"/>
              <a:t> = </a:t>
            </a:r>
            <a:r>
              <a:rPr lang="en-GB" dirty="0" smtClean="0"/>
              <a:t>coefficient of determination </a:t>
            </a:r>
            <a:r>
              <a:rPr lang="cs-CZ" dirty="0" smtClean="0"/>
              <a:t>(R</a:t>
            </a:r>
            <a:r>
              <a:rPr lang="cs-CZ" baseline="30000" dirty="0" smtClean="0"/>
              <a:t>2</a:t>
            </a:r>
            <a:r>
              <a:rPr lang="cs-CZ" dirty="0" smtClean="0"/>
              <a:t>, D) </a:t>
            </a:r>
            <a:br>
              <a:rPr lang="cs-CZ" dirty="0" smtClean="0"/>
            </a:br>
            <a:r>
              <a:rPr lang="cs-CZ" dirty="0" smtClean="0"/>
              <a:t>= </a:t>
            </a:r>
            <a:r>
              <a:rPr lang="en-GB" dirty="0" smtClean="0"/>
              <a:t>proportion of shared </a:t>
            </a:r>
            <a:r>
              <a:rPr lang="cs-CZ" dirty="0" smtClean="0"/>
              <a:t>variance</a:t>
            </a:r>
          </a:p>
          <a:p>
            <a:r>
              <a:rPr lang="en-GB" dirty="0" smtClean="0"/>
              <a:t>Consequence</a:t>
            </a:r>
            <a:r>
              <a:rPr lang="cs-CZ" dirty="0" smtClean="0"/>
              <a:t>: r 0,3 – r 0,1 ≠ r 0,7 – r 0,5 </a:t>
            </a:r>
            <a:br>
              <a:rPr lang="cs-CZ" dirty="0" smtClean="0"/>
            </a:br>
            <a:r>
              <a:rPr lang="cs-CZ" dirty="0" smtClean="0"/>
              <a:t>(0,09-0,01=0,08; 0,49-0,25=0,24)</a:t>
            </a:r>
          </a:p>
          <a:p>
            <a:r>
              <a:rPr lang="cs-CZ" dirty="0" smtClean="0"/>
              <a:t>r=0 </a:t>
            </a:r>
            <a:r>
              <a:rPr lang="cs-CZ" dirty="0" err="1" smtClean="0"/>
              <a:t>doesn</a:t>
            </a:r>
            <a:r>
              <a:rPr lang="en-GB" dirty="0" smtClean="0"/>
              <a:t>’</a:t>
            </a:r>
            <a:r>
              <a:rPr lang="cs-CZ" dirty="0" smtClean="0"/>
              <a:t>t </a:t>
            </a:r>
            <a:r>
              <a:rPr lang="en-GB" dirty="0" smtClean="0"/>
              <a:t>mean there isn’t an</a:t>
            </a:r>
            <a:r>
              <a:rPr lang="cs-CZ" dirty="0" smtClean="0"/>
              <a:t>y </a:t>
            </a:r>
            <a:r>
              <a:rPr lang="en-GB" dirty="0" smtClean="0"/>
              <a:t>relationship between variables, it only means there is no linear association between them</a:t>
            </a:r>
          </a:p>
        </p:txBody>
      </p:sp>
      <p:sp>
        <p:nvSpPr>
          <p:cNvPr id="4" name="Nadpis 1"/>
          <p:cNvSpPr>
            <a:spLocks noGrp="1"/>
          </p:cNvSpPr>
          <p:nvPr>
            <p:ph type="title"/>
          </p:nvPr>
        </p:nvSpPr>
        <p:spPr>
          <a:xfrm>
            <a:off x="838200" y="365126"/>
            <a:ext cx="10515600" cy="992188"/>
          </a:xfrm>
        </p:spPr>
        <p:txBody>
          <a:bodyPr>
            <a:normAutofit/>
          </a:bodyPr>
          <a:lstStyle/>
          <a:p>
            <a:pPr algn="ctr"/>
            <a:r>
              <a:rPr lang="en-GB" sz="4000" dirty="0" smtClean="0"/>
              <a:t>Characteristics of Pearson’</a:t>
            </a:r>
            <a:r>
              <a:rPr lang="cs-CZ" sz="4000" dirty="0" smtClean="0"/>
              <a:t>s </a:t>
            </a:r>
            <a:r>
              <a:rPr lang="en-GB" sz="4000" dirty="0" smtClean="0"/>
              <a:t>correlation coefficient</a:t>
            </a:r>
            <a:endParaRPr lang="en-GB" sz="4000" dirty="0"/>
          </a:p>
        </p:txBody>
      </p:sp>
      <p:graphicFrame>
        <p:nvGraphicFramePr>
          <p:cNvPr id="5" name="Object 4"/>
          <p:cNvGraphicFramePr>
            <a:graphicFrameLocks noChangeAspect="1"/>
          </p:cNvGraphicFramePr>
          <p:nvPr>
            <p:extLst/>
          </p:nvPr>
        </p:nvGraphicFramePr>
        <p:xfrm>
          <a:off x="7186613" y="3236117"/>
          <a:ext cx="4584507" cy="3007521"/>
        </p:xfrm>
        <a:graphic>
          <a:graphicData uri="http://schemas.openxmlformats.org/presentationml/2006/ole">
            <mc:AlternateContent xmlns:mc="http://schemas.openxmlformats.org/markup-compatibility/2006">
              <mc:Choice xmlns:v="urn:schemas-microsoft-com:vml" Requires="v">
                <p:oleObj spid="_x0000_s3081" name="Graf" r:id="rId4" imgW="3962400" imgH="2876702" progId="Excel.Sheet.8">
                  <p:embed/>
                </p:oleObj>
              </mc:Choice>
              <mc:Fallback>
                <p:oleObj name="Graf" r:id="rId4" imgW="3962400" imgH="28767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613" y="3236117"/>
                        <a:ext cx="4584507" cy="3007521"/>
                      </a:xfrm>
                      <a:prstGeom prst="rect">
                        <a:avLst/>
                      </a:prstGeom>
                      <a:noFill/>
                    </p:spPr>
                  </p:pic>
                </p:oleObj>
              </mc:Fallback>
            </mc:AlternateContent>
          </a:graphicData>
        </a:graphic>
      </p:graphicFrame>
    </p:spTree>
    <p:extLst>
      <p:ext uri="{BB962C8B-B14F-4D97-AF65-F5344CB8AC3E}">
        <p14:creationId xmlns:p14="http://schemas.microsoft.com/office/powerpoint/2010/main" val="1392564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276" y="197700"/>
            <a:ext cx="6825804" cy="793974"/>
          </a:xfrm>
        </p:spPr>
        <p:txBody>
          <a:bodyPr>
            <a:normAutofit/>
          </a:bodyPr>
          <a:lstStyle/>
          <a:p>
            <a:pPr algn="ctr"/>
            <a:r>
              <a:rPr lang="en-GB" sz="4000" dirty="0" smtClean="0"/>
              <a:t>Computing correlation</a:t>
            </a:r>
            <a:endParaRPr lang="en-GB" sz="4000" dirty="0"/>
          </a:p>
        </p:txBody>
      </p:sp>
      <p:sp>
        <p:nvSpPr>
          <p:cNvPr id="3" name="Zástupný symbol pro obsah 2"/>
          <p:cNvSpPr>
            <a:spLocks noGrp="1"/>
          </p:cNvSpPr>
          <p:nvPr>
            <p:ph idx="1"/>
          </p:nvPr>
        </p:nvSpPr>
        <p:spPr>
          <a:xfrm>
            <a:off x="386366" y="1159100"/>
            <a:ext cx="7732052" cy="5512156"/>
          </a:xfrm>
        </p:spPr>
        <p:txBody>
          <a:bodyPr>
            <a:normAutofit lnSpcReduction="10000"/>
          </a:bodyPr>
          <a:lstStyle/>
          <a:p>
            <a:pPr marL="457200" indent="-457200">
              <a:buAutoNum type="arabicPeriod"/>
            </a:pPr>
            <a:r>
              <a:rPr lang="en-GB" sz="2000" dirty="0" smtClean="0"/>
              <a:t>Check assumptions: interval or higher measurement level, normal distribution of both variables, extreme values, assumption of linear relationship </a:t>
            </a:r>
            <a:r>
              <a:rPr lang="en-GB" sz="2000" b="1" dirty="0" smtClean="0"/>
              <a:t>(plot </a:t>
            </a:r>
            <a:r>
              <a:rPr lang="en-GB" sz="2000" b="1" u="sng" dirty="0" smtClean="0"/>
              <a:t>scatterplot</a:t>
            </a:r>
            <a:r>
              <a:rPr lang="en-GB" sz="2000" b="1" dirty="0" smtClean="0"/>
              <a:t> and histograms)</a:t>
            </a:r>
          </a:p>
          <a:p>
            <a:pPr marL="457200" indent="-457200">
              <a:buAutoNum type="arabicPeriod"/>
            </a:pPr>
            <a:r>
              <a:rPr lang="en-GB" sz="2000" dirty="0" smtClean="0"/>
              <a:t>Compute z-scores for all observed scores – you will need M and SD for both groups: </a:t>
            </a:r>
            <a:r>
              <a:rPr lang="en-GB" sz="2000" b="1" dirty="0" err="1" smtClean="0"/>
              <a:t>z</a:t>
            </a:r>
            <a:r>
              <a:rPr lang="en-GB" sz="2000" b="1" baseline="-25000" dirty="0" err="1" smtClean="0"/>
              <a:t>i</a:t>
            </a:r>
            <a:r>
              <a:rPr lang="en-GB" sz="2000" b="1" dirty="0" smtClean="0"/>
              <a:t> = (X</a:t>
            </a:r>
            <a:r>
              <a:rPr lang="en-GB" sz="2000" b="1" baseline="-25000" dirty="0" smtClean="0"/>
              <a:t>i</a:t>
            </a:r>
            <a:r>
              <a:rPr lang="en-GB" sz="2000" b="1" dirty="0" smtClean="0"/>
              <a:t> – M) / SD</a:t>
            </a:r>
            <a:br>
              <a:rPr lang="en-GB" sz="2000" b="1" dirty="0" smtClean="0"/>
            </a:br>
            <a:r>
              <a:rPr lang="cs-CZ" sz="2000" b="1" dirty="0" smtClean="0"/>
              <a:t/>
            </a:r>
            <a:br>
              <a:rPr lang="cs-CZ" sz="2000" b="1" dirty="0" smtClean="0"/>
            </a:br>
            <a:r>
              <a:rPr lang="cs-CZ" sz="2000" dirty="0" smtClean="0"/>
              <a:t>Excel: =AVERAGEA(data), =PRŮMĚR(data), =STDEVA(data), =SMODCH.VÝBĚR.S(data), =STANDARDIZE(X;M;SD)</a:t>
            </a:r>
          </a:p>
          <a:p>
            <a:pPr marL="457200" indent="-457200">
              <a:buAutoNum type="arabicPeriod"/>
            </a:pPr>
            <a:r>
              <a:rPr lang="en-GB" sz="2000" dirty="0" smtClean="0"/>
              <a:t>Compute correlation: </a:t>
            </a:r>
            <a:br>
              <a:rPr lang="en-GB" sz="2000" dirty="0" smtClean="0"/>
            </a:br>
            <a:r>
              <a:rPr lang="cs-CZ" sz="2000" dirty="0" smtClean="0"/>
              <a:t/>
            </a:r>
            <a:br>
              <a:rPr lang="cs-CZ" sz="2000" dirty="0" smtClean="0"/>
            </a:br>
            <a:r>
              <a:rPr lang="cs-CZ" sz="2000" dirty="0" smtClean="0"/>
              <a:t/>
            </a:r>
            <a:br>
              <a:rPr lang="cs-CZ" sz="2000" dirty="0" smtClean="0"/>
            </a:br>
            <a:endParaRPr lang="cs-CZ" sz="2000" dirty="0" smtClean="0"/>
          </a:p>
          <a:p>
            <a:pPr marL="0" indent="0">
              <a:buNone/>
            </a:pPr>
            <a:r>
              <a:rPr lang="cs-CZ" sz="2000" dirty="0" smtClean="0"/>
              <a:t/>
            </a:r>
            <a:br>
              <a:rPr lang="cs-CZ" sz="2000" dirty="0" smtClean="0"/>
            </a:br>
            <a:r>
              <a:rPr lang="cs-CZ" sz="2000" dirty="0" smtClean="0"/>
              <a:t/>
            </a:r>
            <a:br>
              <a:rPr lang="cs-CZ" sz="2000" dirty="0" smtClean="0"/>
            </a:br>
            <a:r>
              <a:rPr lang="cs-CZ" sz="2000" dirty="0" smtClean="0"/>
              <a:t>        </a:t>
            </a:r>
            <a:r>
              <a:rPr lang="cs-CZ" sz="2000" b="1" dirty="0" smtClean="0"/>
              <a:t>r</a:t>
            </a:r>
            <a:r>
              <a:rPr lang="cs-CZ" sz="2000" b="1" baseline="-25000" dirty="0" smtClean="0"/>
              <a:t>xy</a:t>
            </a:r>
            <a:r>
              <a:rPr lang="cs-CZ" sz="2000" dirty="0" smtClean="0"/>
              <a:t> = </a:t>
            </a:r>
            <a:r>
              <a:rPr lang="en-GB" sz="2000" dirty="0" smtClean="0"/>
              <a:t>[ </a:t>
            </a:r>
            <a:r>
              <a:rPr lang="cs-CZ" sz="2000" dirty="0" smtClean="0"/>
              <a:t>(-1,52*1,67) + (-1,01*1,01) + (0,00*0,02) + (1,52*-0,97)</a:t>
            </a:r>
            <a:br>
              <a:rPr lang="cs-CZ" sz="2000" dirty="0" smtClean="0"/>
            </a:br>
            <a:r>
              <a:rPr lang="cs-CZ" sz="2000" dirty="0" smtClean="0"/>
              <a:t>	      + (0,51*-0,97) + (0,01*-0,31) + (0,25*-0,47) </a:t>
            </a:r>
            <a:r>
              <a:rPr lang="en-GB" sz="2000" dirty="0" smtClean="0"/>
              <a:t>]</a:t>
            </a:r>
            <a:r>
              <a:rPr lang="cs-CZ" sz="2000" dirty="0" smtClean="0"/>
              <a:t> / (7-1) = </a:t>
            </a:r>
            <a:r>
              <a:rPr lang="cs-CZ" sz="2000" b="1" dirty="0" smtClean="0"/>
              <a:t>-0,94</a:t>
            </a:r>
            <a:br>
              <a:rPr lang="cs-CZ" sz="2000" b="1" dirty="0" smtClean="0"/>
            </a:br>
            <a:r>
              <a:rPr lang="cs-CZ" sz="2000" b="1" dirty="0" smtClean="0"/>
              <a:t/>
            </a:r>
            <a:br>
              <a:rPr lang="cs-CZ" sz="2000" b="1" dirty="0" smtClean="0"/>
            </a:br>
            <a:r>
              <a:rPr lang="cs-CZ" sz="2000" b="1" dirty="0" smtClean="0"/>
              <a:t>        </a:t>
            </a:r>
            <a:r>
              <a:rPr lang="cs-CZ" sz="2000" dirty="0" smtClean="0"/>
              <a:t>Excel: =COVARIANCE.P(var1, var2), =COVARIANCE.S(var1, var2),</a:t>
            </a:r>
            <a:br>
              <a:rPr lang="cs-CZ" sz="2000" dirty="0" smtClean="0"/>
            </a:br>
            <a:r>
              <a:rPr lang="cs-CZ" sz="2000" dirty="0" smtClean="0"/>
              <a:t>	   =CORREL(var1, var2)</a:t>
            </a:r>
            <a:endParaRPr lang="cs-CZ" sz="2000" dirty="0"/>
          </a:p>
          <a:p>
            <a:pPr marL="457200" indent="-457200">
              <a:buAutoNum type="arabicPeriod"/>
            </a:pPr>
            <a:endParaRPr lang="cs-CZ" sz="2000" dirty="0" smtClean="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592" y="556052"/>
            <a:ext cx="3235382" cy="18931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a:blip r:embed="rId4"/>
          <a:stretch>
            <a:fillRect/>
          </a:stretch>
        </p:blipFill>
        <p:spPr>
          <a:xfrm>
            <a:off x="8218766" y="2572757"/>
            <a:ext cx="3135034" cy="3348217"/>
          </a:xfrm>
          <a:prstGeom prst="rect">
            <a:avLst/>
          </a:prstGeom>
        </p:spPr>
      </p:pic>
      <p:graphicFrame>
        <p:nvGraphicFramePr>
          <p:cNvPr id="8" name="Object 4"/>
          <p:cNvGraphicFramePr>
            <a:graphicFrameLocks noChangeAspect="1"/>
          </p:cNvGraphicFramePr>
          <p:nvPr>
            <p:extLst/>
          </p:nvPr>
        </p:nvGraphicFramePr>
        <p:xfrm>
          <a:off x="1735138" y="3681413"/>
          <a:ext cx="5221287" cy="1017587"/>
        </p:xfrm>
        <a:graphic>
          <a:graphicData uri="http://schemas.openxmlformats.org/presentationml/2006/ole">
            <mc:AlternateContent xmlns:mc="http://schemas.openxmlformats.org/markup-compatibility/2006">
              <mc:Choice xmlns:v="urn:schemas-microsoft-com:vml" Requires="v">
                <p:oleObj spid="_x0000_s4105" name="Rovnice" r:id="rId5" imgW="2412720" imgH="469800" progId="Equation.3">
                  <p:embed/>
                </p:oleObj>
              </mc:Choice>
              <mc:Fallback>
                <p:oleObj name="Rovnice" r:id="rId5" imgW="2412720" imgH="469800" progId="Equation.3">
                  <p:embed/>
                  <p:pic>
                    <p:nvPicPr>
                      <p:cNvPr id="0" name=""/>
                      <p:cNvPicPr>
                        <a:picLocks noChangeAspect="1" noChangeArrowheads="1"/>
                      </p:cNvPicPr>
                      <p:nvPr/>
                    </p:nvPicPr>
                    <p:blipFill>
                      <a:blip r:embed="rId6"/>
                      <a:srcRect/>
                      <a:stretch>
                        <a:fillRect/>
                      </a:stretch>
                    </p:blipFill>
                    <p:spPr bwMode="auto">
                      <a:xfrm>
                        <a:off x="1735138" y="3681413"/>
                        <a:ext cx="5221287" cy="1017587"/>
                      </a:xfrm>
                      <a:prstGeom prst="rect">
                        <a:avLst/>
                      </a:prstGeom>
                      <a:noFill/>
                      <a:extLst/>
                    </p:spPr>
                  </p:pic>
                </p:oleObj>
              </mc:Fallback>
            </mc:AlternateContent>
          </a:graphicData>
        </a:graphic>
      </p:graphicFrame>
    </p:spTree>
    <p:extLst>
      <p:ext uri="{BB962C8B-B14F-4D97-AF65-F5344CB8AC3E}">
        <p14:creationId xmlns:p14="http://schemas.microsoft.com/office/powerpoint/2010/main" val="37561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85579"/>
            <a:ext cx="10515600" cy="864961"/>
          </a:xfrm>
        </p:spPr>
        <p:txBody>
          <a:bodyPr>
            <a:normAutofit/>
          </a:bodyPr>
          <a:lstStyle/>
          <a:p>
            <a:pPr algn="ctr"/>
            <a:r>
              <a:rPr lang="en-GB" sz="4000" dirty="0" smtClean="0"/>
              <a:t>Rank (ordinal) correlation coefficients</a:t>
            </a:r>
            <a:endParaRPr lang="en-GB" sz="4000" dirty="0"/>
          </a:p>
        </p:txBody>
      </p:sp>
      <p:sp>
        <p:nvSpPr>
          <p:cNvPr id="3" name="Zástupný symbol pro obsah 2"/>
          <p:cNvSpPr>
            <a:spLocks noGrp="1"/>
          </p:cNvSpPr>
          <p:nvPr>
            <p:ph idx="1"/>
          </p:nvPr>
        </p:nvSpPr>
        <p:spPr>
          <a:xfrm>
            <a:off x="838200" y="1150540"/>
            <a:ext cx="10515600" cy="5467974"/>
          </a:xfrm>
        </p:spPr>
        <p:txBody>
          <a:bodyPr>
            <a:normAutofit lnSpcReduction="10000"/>
          </a:bodyPr>
          <a:lstStyle/>
          <a:p>
            <a:r>
              <a:rPr lang="en-GB" sz="2400" dirty="0" smtClean="0"/>
              <a:t>Suitable not only for ordinal data, but also for interval data with deviations </a:t>
            </a:r>
            <a:r>
              <a:rPr lang="cs-CZ" sz="2400" dirty="0" smtClean="0"/>
              <a:t/>
            </a:r>
            <a:br>
              <a:rPr lang="cs-CZ" sz="2400" dirty="0" smtClean="0"/>
            </a:br>
            <a:r>
              <a:rPr lang="en-GB" sz="2400" dirty="0" smtClean="0"/>
              <a:t>from normal distribution</a:t>
            </a:r>
            <a:endParaRPr lang="cs-CZ" sz="2400" dirty="0" smtClean="0"/>
          </a:p>
          <a:p>
            <a:r>
              <a:rPr lang="en-GB" sz="2400" dirty="0" smtClean="0"/>
              <a:t>Capture also nonlinear monotonic relationships</a:t>
            </a:r>
            <a:endParaRPr lang="cs-CZ" sz="2400" dirty="0" smtClean="0"/>
          </a:p>
          <a:p>
            <a:r>
              <a:rPr lang="en-GB" sz="2400" dirty="0" smtClean="0"/>
              <a:t>To what extent are ranking of the two correlated</a:t>
            </a:r>
            <a:br>
              <a:rPr lang="en-GB" sz="2400" dirty="0" smtClean="0"/>
            </a:br>
            <a:r>
              <a:rPr lang="en-GB" sz="2400" dirty="0" smtClean="0"/>
              <a:t>variables the same</a:t>
            </a:r>
          </a:p>
          <a:p>
            <a:r>
              <a:rPr lang="cs-CZ" sz="2400" dirty="0" err="1" smtClean="0"/>
              <a:t>Spearman</a:t>
            </a:r>
            <a:r>
              <a:rPr lang="en-GB" sz="2400" dirty="0" smtClean="0"/>
              <a:t> </a:t>
            </a:r>
            <a:r>
              <a:rPr lang="cs-CZ" sz="2400" dirty="0" err="1" smtClean="0"/>
              <a:t>rho</a:t>
            </a:r>
            <a:r>
              <a:rPr lang="cs-CZ" sz="2400" dirty="0" smtClean="0"/>
              <a:t> </a:t>
            </a:r>
            <a:r>
              <a:rPr lang="cs-CZ" sz="2400" dirty="0" err="1" smtClean="0"/>
              <a:t>coefficient</a:t>
            </a:r>
            <a:r>
              <a:rPr lang="cs-CZ" sz="2400" dirty="0"/>
              <a:t> </a:t>
            </a:r>
            <a:r>
              <a:rPr lang="cs-CZ" sz="2400" dirty="0" smtClean="0"/>
              <a:t>- </a:t>
            </a:r>
            <a:r>
              <a:rPr lang="cs-CZ" sz="2400" dirty="0">
                <a:latin typeface="Symbol" pitchFamily="18" charset="2"/>
              </a:rPr>
              <a:t>r</a:t>
            </a:r>
            <a:r>
              <a:rPr lang="cs-CZ" sz="2400" i="1" dirty="0">
                <a:latin typeface="Symbol" pitchFamily="18" charset="2"/>
              </a:rPr>
              <a:t>, </a:t>
            </a:r>
            <a:r>
              <a:rPr lang="en-US" sz="2400" i="1" dirty="0" err="1"/>
              <a:t>r</a:t>
            </a:r>
            <a:r>
              <a:rPr lang="en-US" sz="2400" baseline="-25000" dirty="0" err="1"/>
              <a:t>s</a:t>
            </a:r>
            <a:endParaRPr lang="cs-CZ" sz="2400" baseline="-25000" dirty="0"/>
          </a:p>
          <a:p>
            <a:pPr lvl="1"/>
            <a:r>
              <a:rPr lang="en-GB" sz="2000" dirty="0" smtClean="0"/>
              <a:t>Based on differences magnitude in rankings</a:t>
            </a:r>
          </a:p>
          <a:p>
            <a:pPr lvl="1"/>
            <a:r>
              <a:rPr lang="en-GB" sz="2000" dirty="0" smtClean="0"/>
              <a:t>Ordinal equivalent for Pearson’</a:t>
            </a:r>
            <a:r>
              <a:rPr lang="cs-CZ" sz="2000" dirty="0" smtClean="0"/>
              <a:t>s </a:t>
            </a:r>
            <a:r>
              <a:rPr lang="en-GB" sz="2000" dirty="0" smtClean="0"/>
              <a:t>correlation</a:t>
            </a:r>
          </a:p>
          <a:p>
            <a:pPr lvl="1"/>
            <a:r>
              <a:rPr lang="cs-CZ" sz="2000" dirty="0" smtClean="0"/>
              <a:t>r</a:t>
            </a:r>
            <a:r>
              <a:rPr lang="cs-CZ" sz="2000" baseline="30000" dirty="0" smtClean="0"/>
              <a:t>2</a:t>
            </a:r>
            <a:r>
              <a:rPr lang="cs-CZ" sz="2000" dirty="0" smtClean="0"/>
              <a:t> </a:t>
            </a:r>
            <a:r>
              <a:rPr lang="en-GB" sz="2000" dirty="0" smtClean="0"/>
              <a:t>can be interpreted</a:t>
            </a:r>
            <a:endParaRPr lang="cs-CZ" sz="2000" dirty="0" smtClean="0"/>
          </a:p>
          <a:p>
            <a:pPr lvl="1"/>
            <a:r>
              <a:rPr lang="cs-CZ" sz="2000" dirty="0" err="1" smtClean="0"/>
              <a:t>Usually</a:t>
            </a:r>
            <a:r>
              <a:rPr lang="cs-CZ" sz="2000" dirty="0" smtClean="0"/>
              <a:t> </a:t>
            </a:r>
            <a:r>
              <a:rPr lang="cs-CZ" sz="2000" dirty="0" err="1" smtClean="0"/>
              <a:t>used</a:t>
            </a:r>
            <a:r>
              <a:rPr lang="cs-CZ" sz="2000" dirty="0" smtClean="0"/>
              <a:t> as a more </a:t>
            </a:r>
            <a:r>
              <a:rPr lang="cs-CZ" sz="2000" dirty="0" err="1" smtClean="0"/>
              <a:t>resistant</a:t>
            </a:r>
            <a:r>
              <a:rPr lang="cs-CZ" sz="2000" dirty="0" smtClean="0"/>
              <a:t> variant </a:t>
            </a:r>
            <a:r>
              <a:rPr lang="cs-CZ" sz="2000" dirty="0" err="1" smtClean="0"/>
              <a:t>of</a:t>
            </a:r>
            <a:r>
              <a:rPr lang="cs-CZ" sz="2000" dirty="0" smtClean="0"/>
              <a:t> </a:t>
            </a:r>
            <a:r>
              <a:rPr lang="cs-CZ" sz="2000" dirty="0" err="1" smtClean="0"/>
              <a:t>Pearson</a:t>
            </a:r>
            <a:r>
              <a:rPr lang="en-GB" sz="2000" dirty="0" smtClean="0"/>
              <a:t>’</a:t>
            </a:r>
            <a:r>
              <a:rPr lang="cs-CZ" sz="2000" dirty="0" smtClean="0"/>
              <a:t>s r</a:t>
            </a:r>
          </a:p>
          <a:p>
            <a:pPr lvl="1"/>
            <a:r>
              <a:rPr lang="cs-CZ" sz="2000" dirty="0" err="1" smtClean="0"/>
              <a:t>Calculated</a:t>
            </a:r>
            <a:r>
              <a:rPr lang="cs-CZ" sz="2000" dirty="0" smtClean="0"/>
              <a:t> in </a:t>
            </a:r>
            <a:r>
              <a:rPr lang="cs-CZ" sz="2000" dirty="0" err="1" smtClean="0"/>
              <a:t>the</a:t>
            </a:r>
            <a:r>
              <a:rPr lang="cs-CZ" sz="2000" dirty="0" smtClean="0"/>
              <a:t> </a:t>
            </a:r>
            <a:r>
              <a:rPr lang="cs-CZ" sz="2000" dirty="0" err="1" smtClean="0"/>
              <a:t>same</a:t>
            </a:r>
            <a:r>
              <a:rPr lang="cs-CZ" sz="2000" dirty="0" smtClean="0"/>
              <a:t> </a:t>
            </a:r>
            <a:r>
              <a:rPr lang="cs-CZ" sz="2000" dirty="0" err="1" smtClean="0"/>
              <a:t>way</a:t>
            </a:r>
            <a:r>
              <a:rPr lang="cs-CZ" sz="2000" dirty="0" smtClean="0"/>
              <a:t> as </a:t>
            </a:r>
            <a:r>
              <a:rPr lang="cs-CZ" sz="2000" dirty="0" err="1"/>
              <a:t>Pearson</a:t>
            </a:r>
            <a:r>
              <a:rPr lang="en-GB" sz="2000" dirty="0"/>
              <a:t>’</a:t>
            </a:r>
            <a:r>
              <a:rPr lang="cs-CZ" sz="2000" dirty="0" smtClean="0"/>
              <a:t>s, but on </a:t>
            </a:r>
            <a:r>
              <a:rPr lang="cs-CZ" sz="2000" dirty="0" err="1" smtClean="0"/>
              <a:t>rankings</a:t>
            </a:r>
            <a:endParaRPr lang="cs-CZ" sz="2000" dirty="0" smtClean="0"/>
          </a:p>
          <a:p>
            <a:r>
              <a:rPr lang="en-GB" sz="2400" dirty="0" smtClean="0"/>
              <a:t>Kendall tau coefficient –</a:t>
            </a:r>
            <a:r>
              <a:rPr lang="en-GB" sz="2400" dirty="0" smtClean="0">
                <a:latin typeface="Symbol" pitchFamily="18" charset="2"/>
              </a:rPr>
              <a:t> </a:t>
            </a:r>
            <a:r>
              <a:rPr lang="en-GB" sz="2400" dirty="0" smtClean="0"/>
              <a:t>t</a:t>
            </a:r>
            <a:r>
              <a:rPr lang="cs-CZ" sz="2400" dirty="0" smtClean="0"/>
              <a:t> (+ „b“ and „c“ </a:t>
            </a:r>
            <a:r>
              <a:rPr lang="en-GB" sz="2400" dirty="0" smtClean="0"/>
              <a:t>variants</a:t>
            </a:r>
            <a:r>
              <a:rPr lang="cs-CZ" sz="2400" dirty="0" smtClean="0"/>
              <a:t>)</a:t>
            </a:r>
            <a:endParaRPr lang="cs-CZ" sz="2400" dirty="0" smtClean="0">
              <a:latin typeface="Symbol" pitchFamily="18" charset="2"/>
            </a:endParaRPr>
          </a:p>
          <a:p>
            <a:pPr lvl="1"/>
            <a:r>
              <a:rPr lang="cs-CZ" sz="2000" dirty="0" err="1" smtClean="0"/>
              <a:t>Based</a:t>
            </a:r>
            <a:r>
              <a:rPr lang="cs-CZ" sz="2000" dirty="0" smtClean="0"/>
              <a:t> on </a:t>
            </a:r>
            <a:r>
              <a:rPr lang="cs-CZ" sz="2000" dirty="0" err="1" smtClean="0"/>
              <a:t>number</a:t>
            </a:r>
            <a:r>
              <a:rPr lang="cs-CZ" sz="2000" dirty="0" smtClean="0"/>
              <a:t> </a:t>
            </a:r>
            <a:r>
              <a:rPr lang="cs-CZ" sz="2000" dirty="0" err="1" smtClean="0"/>
              <a:t>of</a:t>
            </a:r>
            <a:r>
              <a:rPr lang="cs-CZ" sz="2000" dirty="0" smtClean="0"/>
              <a:t> </a:t>
            </a:r>
            <a:r>
              <a:rPr lang="cs-CZ" sz="2000" dirty="0" err="1" smtClean="0"/>
              <a:t>values</a:t>
            </a:r>
            <a:r>
              <a:rPr lang="cs-CZ" sz="2000" dirty="0" smtClean="0"/>
              <a:t> „</a:t>
            </a:r>
            <a:r>
              <a:rPr lang="cs-CZ" sz="2000" dirty="0" err="1" smtClean="0"/>
              <a:t>out</a:t>
            </a:r>
            <a:r>
              <a:rPr lang="cs-CZ" sz="2000" dirty="0" smtClean="0"/>
              <a:t> </a:t>
            </a:r>
            <a:r>
              <a:rPr lang="cs-CZ" sz="2000" dirty="0" err="1" smtClean="0"/>
              <a:t>of</a:t>
            </a:r>
            <a:r>
              <a:rPr lang="cs-CZ" sz="2000" dirty="0" smtClean="0"/>
              <a:t> </a:t>
            </a:r>
            <a:r>
              <a:rPr lang="cs-CZ" sz="2000" dirty="0" err="1" smtClean="0"/>
              <a:t>order</a:t>
            </a:r>
            <a:r>
              <a:rPr lang="cs-CZ" sz="2000" dirty="0" smtClean="0"/>
              <a:t>“</a:t>
            </a:r>
          </a:p>
          <a:p>
            <a:pPr lvl="1"/>
            <a:r>
              <a:rPr lang="cs-CZ" sz="2000" dirty="0" smtClean="0"/>
              <a:t>No </a:t>
            </a:r>
            <a:r>
              <a:rPr lang="cs-CZ" sz="2000" dirty="0" err="1" smtClean="0"/>
              <a:t>effect</a:t>
            </a:r>
            <a:r>
              <a:rPr lang="cs-CZ" sz="2000" dirty="0" smtClean="0"/>
              <a:t> </a:t>
            </a:r>
            <a:r>
              <a:rPr lang="cs-CZ" sz="2000" dirty="0" err="1" smtClean="0"/>
              <a:t>of</a:t>
            </a:r>
            <a:r>
              <a:rPr lang="cs-CZ" sz="2000" dirty="0" smtClean="0"/>
              <a:t> </a:t>
            </a:r>
            <a:r>
              <a:rPr lang="cs-CZ" sz="2000" dirty="0" err="1" smtClean="0"/>
              <a:t>outliers</a:t>
            </a:r>
            <a:endParaRPr lang="cs-CZ" sz="2000" dirty="0" smtClean="0"/>
          </a:p>
          <a:p>
            <a:pPr lvl="1"/>
            <a:r>
              <a:rPr lang="cs-CZ" sz="2000" dirty="0" smtClean="0"/>
              <a:t>b and c </a:t>
            </a:r>
            <a:r>
              <a:rPr lang="cs-CZ" sz="2000" dirty="0" err="1" smtClean="0"/>
              <a:t>variants</a:t>
            </a:r>
            <a:r>
              <a:rPr lang="cs-CZ" sz="2000" dirty="0" smtClean="0"/>
              <a:t> </a:t>
            </a:r>
            <a:r>
              <a:rPr lang="cs-CZ" sz="2000" dirty="0" err="1" smtClean="0"/>
              <a:t>deal</a:t>
            </a:r>
            <a:r>
              <a:rPr lang="cs-CZ" sz="2000" dirty="0" smtClean="0"/>
              <a:t> </a:t>
            </a:r>
            <a:r>
              <a:rPr lang="cs-CZ" sz="2000" dirty="0" err="1" smtClean="0"/>
              <a:t>with</a:t>
            </a:r>
            <a:r>
              <a:rPr lang="cs-CZ" sz="2000" dirty="0" smtClean="0"/>
              <a:t> more </a:t>
            </a:r>
            <a:r>
              <a:rPr lang="cs-CZ" sz="2000" dirty="0" err="1" smtClean="0"/>
              <a:t>values</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same</a:t>
            </a:r>
            <a:r>
              <a:rPr lang="cs-CZ" sz="2000" dirty="0" smtClean="0"/>
              <a:t> </a:t>
            </a:r>
            <a:r>
              <a:rPr lang="cs-CZ" sz="2000" dirty="0" err="1" smtClean="0"/>
              <a:t>ranking</a:t>
            </a:r>
            <a:endParaRPr lang="en-GB" sz="2000" dirty="0" smtClean="0"/>
          </a:p>
          <a:p>
            <a:pPr lvl="1"/>
            <a:endParaRPr lang="en-GB" sz="2000" dirty="0" smtClean="0"/>
          </a:p>
        </p:txBody>
      </p:sp>
      <p:pic>
        <p:nvPicPr>
          <p:cNvPr id="6146" name="Picture 2" descr="https://upload.wikimedia.org/wikipedia/commons/thumb/4/4e/Spearman_fig1.svg/300px-Spearman_fig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640" y="2183497"/>
            <a:ext cx="3608759" cy="341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49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16228" y="990467"/>
            <a:ext cx="8653530" cy="5758063"/>
          </a:xfrm>
        </p:spPr>
        <p:txBody>
          <a:bodyPr>
            <a:normAutofit/>
          </a:bodyPr>
          <a:lstStyle/>
          <a:p>
            <a:pPr>
              <a:spcAft>
                <a:spcPts val="300"/>
              </a:spcAft>
            </a:pPr>
            <a:r>
              <a:rPr lang="en-GB" sz="2400" b="1" dirty="0" smtClean="0"/>
              <a:t>Example </a:t>
            </a:r>
            <a:r>
              <a:rPr lang="cs-CZ" sz="2400" b="1" dirty="0"/>
              <a:t>1</a:t>
            </a:r>
            <a:r>
              <a:rPr lang="en-GB" sz="2400" b="1" dirty="0" smtClean="0"/>
              <a:t>: </a:t>
            </a:r>
            <a:r>
              <a:rPr lang="en-GB" sz="2400" dirty="0" smtClean="0"/>
              <a:t>Imagine that all students have exactly the same grade</a:t>
            </a:r>
            <a:r>
              <a:rPr lang="cs-CZ" sz="2400" dirty="0" smtClean="0"/>
              <a:t>s</a:t>
            </a:r>
            <a:r>
              <a:rPr lang="en-GB" sz="2400" dirty="0" smtClean="0"/>
              <a:t> from math and physics. The variables would be identical:</a:t>
            </a:r>
          </a:p>
          <a:p>
            <a:pPr lvl="1"/>
            <a:r>
              <a:rPr lang="en-GB" sz="2000" b="1" dirty="0" smtClean="0"/>
              <a:t>What would be the value of correlation between the variables?</a:t>
            </a:r>
          </a:p>
          <a:p>
            <a:pPr marL="914400" lvl="2" indent="0">
              <a:spcAft>
                <a:spcPts val="300"/>
              </a:spcAft>
              <a:buNone/>
            </a:pPr>
            <a:r>
              <a:rPr lang="en-GB" dirty="0" smtClean="0"/>
              <a:t>r = 1</a:t>
            </a:r>
          </a:p>
          <a:p>
            <a:pPr lvl="1"/>
            <a:r>
              <a:rPr lang="en-GB" sz="2000" b="1" dirty="0" smtClean="0"/>
              <a:t>What would be the value of coefficient of determination?</a:t>
            </a:r>
          </a:p>
          <a:p>
            <a:pPr marL="914400" lvl="2" indent="0">
              <a:spcAft>
                <a:spcPts val="300"/>
              </a:spcAft>
              <a:buNone/>
            </a:pPr>
            <a:r>
              <a:rPr lang="en-GB" dirty="0" smtClean="0"/>
              <a:t>r</a:t>
            </a:r>
            <a:r>
              <a:rPr lang="en-GB" baseline="30000" dirty="0" smtClean="0"/>
              <a:t>2</a:t>
            </a:r>
            <a:r>
              <a:rPr lang="en-GB" dirty="0" smtClean="0"/>
              <a:t> (R</a:t>
            </a:r>
            <a:r>
              <a:rPr lang="en-GB" baseline="30000" dirty="0" smtClean="0"/>
              <a:t>2</a:t>
            </a:r>
            <a:r>
              <a:rPr lang="en-GB" dirty="0" smtClean="0"/>
              <a:t>, D) = 1</a:t>
            </a:r>
            <a:r>
              <a:rPr lang="en-GB" baseline="30000" dirty="0" smtClean="0"/>
              <a:t>2</a:t>
            </a:r>
            <a:r>
              <a:rPr lang="en-GB" dirty="0" smtClean="0"/>
              <a:t> = 1</a:t>
            </a:r>
          </a:p>
          <a:p>
            <a:pPr lvl="1"/>
            <a:r>
              <a:rPr lang="en-GB" sz="2000" b="1" dirty="0" smtClean="0"/>
              <a:t>What would be the proportion of shared variance? What does it mean?</a:t>
            </a:r>
          </a:p>
          <a:p>
            <a:pPr marL="914400" lvl="2" indent="0">
              <a:buNone/>
            </a:pPr>
            <a:r>
              <a:rPr lang="en-GB" dirty="0" smtClean="0"/>
              <a:t>R</a:t>
            </a:r>
            <a:r>
              <a:rPr lang="en-GB" baseline="30000" dirty="0" smtClean="0"/>
              <a:t>2</a:t>
            </a:r>
            <a:r>
              <a:rPr lang="en-GB" dirty="0" smtClean="0"/>
              <a:t> * 100 = 1</a:t>
            </a:r>
            <a:r>
              <a:rPr lang="en-GB" baseline="30000" dirty="0" smtClean="0"/>
              <a:t> </a:t>
            </a:r>
            <a:r>
              <a:rPr lang="en-GB" dirty="0" smtClean="0"/>
              <a:t>* 100 = 100%</a:t>
            </a:r>
          </a:p>
          <a:p>
            <a:pPr marL="914400" lvl="2" indent="0">
              <a:spcAft>
                <a:spcPts val="300"/>
              </a:spcAft>
              <a:buNone/>
            </a:pPr>
            <a:r>
              <a:rPr lang="en-GB" dirty="0" smtClean="0"/>
              <a:t>It means that we can predict 100% of math grades values correctly from physics values (or the other way).</a:t>
            </a:r>
          </a:p>
          <a:p>
            <a:pPr lvl="1"/>
            <a:r>
              <a:rPr lang="en-GB" sz="2000" b="1" dirty="0" smtClean="0"/>
              <a:t>What of the information above would change if all students had exactly opposite math grades than physics grades?</a:t>
            </a:r>
          </a:p>
          <a:p>
            <a:pPr marL="914400" lvl="2" indent="0">
              <a:buNone/>
            </a:pPr>
            <a:r>
              <a:rPr lang="en-GB" dirty="0" smtClean="0"/>
              <a:t>r = </a:t>
            </a:r>
            <a:r>
              <a:rPr lang="en-GB" b="1" dirty="0" smtClean="0"/>
              <a:t>-</a:t>
            </a:r>
            <a:r>
              <a:rPr lang="en-GB" dirty="0" smtClean="0"/>
              <a:t>1, R</a:t>
            </a:r>
            <a:r>
              <a:rPr lang="en-GB" baseline="30000" dirty="0" smtClean="0"/>
              <a:t>2</a:t>
            </a:r>
            <a:r>
              <a:rPr lang="en-GB" dirty="0" smtClean="0"/>
              <a:t> = -1</a:t>
            </a:r>
            <a:r>
              <a:rPr lang="en-GB" baseline="30000" dirty="0" smtClean="0"/>
              <a:t>2</a:t>
            </a:r>
            <a:r>
              <a:rPr lang="en-GB" dirty="0" smtClean="0"/>
              <a:t> = 1, R</a:t>
            </a:r>
            <a:r>
              <a:rPr lang="en-GB" baseline="30000" dirty="0" smtClean="0"/>
              <a:t>2 * </a:t>
            </a:r>
            <a:r>
              <a:rPr lang="en-GB" dirty="0" smtClean="0"/>
              <a:t>100 = 100%</a:t>
            </a:r>
            <a:endParaRPr lang="cs-CZ" dirty="0"/>
          </a:p>
          <a:p>
            <a:pPr>
              <a:spcAft>
                <a:spcPts val="300"/>
              </a:spcAft>
            </a:pPr>
            <a:r>
              <a:rPr lang="en-GB" sz="2000" dirty="0" smtClean="0"/>
              <a:t>Of course, usually we can predict with much less precision, but we’re </a:t>
            </a:r>
            <a:r>
              <a:rPr lang="en-GB" sz="2000" dirty="0" err="1" smtClean="0"/>
              <a:t>tr</a:t>
            </a:r>
            <a:r>
              <a:rPr lang="cs-CZ" sz="2000" dirty="0" err="1" smtClean="0"/>
              <a:t>ying</a:t>
            </a:r>
            <a:r>
              <a:rPr lang="cs-CZ" sz="2000" dirty="0" smtClean="0"/>
              <a:t> to </a:t>
            </a:r>
            <a:r>
              <a:rPr lang="en-GB" sz="2000" dirty="0" smtClean="0"/>
              <a:t>predict with the highest precision. For that, we need correlates with high correlation with the predicted variable</a:t>
            </a:r>
            <a:r>
              <a:rPr lang="cs-CZ" sz="2000" dirty="0" smtClean="0"/>
              <a:t>.</a:t>
            </a:r>
          </a:p>
        </p:txBody>
      </p:sp>
      <p:sp>
        <p:nvSpPr>
          <p:cNvPr id="4" name="Nadpis 1"/>
          <p:cNvSpPr>
            <a:spLocks noGrp="1"/>
          </p:cNvSpPr>
          <p:nvPr>
            <p:ph type="title"/>
          </p:nvPr>
        </p:nvSpPr>
        <p:spPr>
          <a:xfrm>
            <a:off x="838200" y="119220"/>
            <a:ext cx="10515600" cy="871247"/>
          </a:xfrm>
        </p:spPr>
        <p:txBody>
          <a:bodyPr>
            <a:normAutofit/>
          </a:bodyPr>
          <a:lstStyle/>
          <a:p>
            <a:pPr algn="ctr"/>
            <a:r>
              <a:rPr lang="en-GB" sz="4000" dirty="0" smtClean="0"/>
              <a:t>Statistical prediction</a:t>
            </a:r>
            <a:endParaRPr lang="en-GB" sz="4000" dirty="0"/>
          </a:p>
        </p:txBody>
      </p:sp>
      <p:pic>
        <p:nvPicPr>
          <p:cNvPr id="5" name="Obrázek 4"/>
          <p:cNvPicPr>
            <a:picLocks noChangeAspect="1"/>
          </p:cNvPicPr>
          <p:nvPr/>
        </p:nvPicPr>
        <p:blipFill>
          <a:blip r:embed="rId2"/>
          <a:stretch>
            <a:fillRect/>
          </a:stretch>
        </p:blipFill>
        <p:spPr>
          <a:xfrm>
            <a:off x="9470265" y="1133341"/>
            <a:ext cx="2205507" cy="2155759"/>
          </a:xfrm>
          <a:prstGeom prst="rect">
            <a:avLst/>
          </a:prstGeom>
        </p:spPr>
      </p:pic>
      <p:pic>
        <p:nvPicPr>
          <p:cNvPr id="6" name="Obrázek 5"/>
          <p:cNvPicPr>
            <a:picLocks noChangeAspect="1"/>
          </p:cNvPicPr>
          <p:nvPr/>
        </p:nvPicPr>
        <p:blipFill>
          <a:blip r:embed="rId3"/>
          <a:stretch>
            <a:fillRect/>
          </a:stretch>
        </p:blipFill>
        <p:spPr>
          <a:xfrm>
            <a:off x="9579400" y="4317308"/>
            <a:ext cx="2096372" cy="2096372"/>
          </a:xfrm>
          <a:prstGeom prst="rect">
            <a:avLst/>
          </a:prstGeom>
        </p:spPr>
      </p:pic>
    </p:spTree>
    <p:extLst>
      <p:ext uri="{BB962C8B-B14F-4D97-AF65-F5344CB8AC3E}">
        <p14:creationId xmlns:p14="http://schemas.microsoft.com/office/powerpoint/2010/main" val="37288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45017" y="1352280"/>
            <a:ext cx="6631546" cy="5318975"/>
          </a:xfrm>
        </p:spPr>
        <p:txBody>
          <a:bodyPr>
            <a:normAutofit fontScale="92500" lnSpcReduction="20000"/>
          </a:bodyPr>
          <a:lstStyle/>
          <a:p>
            <a:r>
              <a:rPr lang="en-GB" sz="2400" dirty="0" smtClean="0"/>
              <a:t>If Pearson correlation well describes relationship between two variables, we can express the relationship by linear function</a:t>
            </a:r>
            <a:r>
              <a:rPr lang="cs-CZ" sz="2400" dirty="0" smtClean="0"/>
              <a:t>:</a:t>
            </a:r>
            <a:endParaRPr lang="cs-CZ" sz="2400" b="1" dirty="0" smtClean="0"/>
          </a:p>
          <a:p>
            <a:r>
              <a:rPr lang="cs-CZ" sz="2400" dirty="0"/>
              <a:t>Y</a:t>
            </a:r>
            <a:r>
              <a:rPr lang="en-GB" sz="2400" dirty="0"/>
              <a:t>’</a:t>
            </a:r>
            <a:r>
              <a:rPr lang="cs-CZ" sz="2400" dirty="0"/>
              <a:t> </a:t>
            </a:r>
            <a:r>
              <a:rPr lang="en-GB" sz="2400" dirty="0"/>
              <a:t>= a + </a:t>
            </a:r>
            <a:r>
              <a:rPr lang="en-GB" sz="2400" dirty="0" err="1" smtClean="0"/>
              <a:t>bX</a:t>
            </a:r>
            <a:r>
              <a:rPr lang="cs-CZ" sz="2400" dirty="0" smtClean="0"/>
              <a:t>; </a:t>
            </a:r>
            <a:r>
              <a:rPr lang="cs-CZ" altLang="cs-CZ" sz="2400" i="1" dirty="0" smtClean="0"/>
              <a:t>Y</a:t>
            </a:r>
            <a:r>
              <a:rPr lang="cs-CZ" altLang="cs-CZ" sz="2400" dirty="0" smtClean="0"/>
              <a:t> </a:t>
            </a:r>
            <a:r>
              <a:rPr lang="cs-CZ" altLang="cs-CZ" sz="2400" dirty="0"/>
              <a:t>= </a:t>
            </a:r>
            <a:r>
              <a:rPr lang="cs-CZ" altLang="cs-CZ" sz="2400" i="1" dirty="0"/>
              <a:t>Y</a:t>
            </a:r>
            <a:r>
              <a:rPr lang="en-US" altLang="cs-CZ" sz="2400" i="1" dirty="0"/>
              <a:t>’</a:t>
            </a:r>
            <a:r>
              <a:rPr lang="cs-CZ" altLang="cs-CZ" sz="2400" dirty="0"/>
              <a:t> + </a:t>
            </a:r>
            <a:r>
              <a:rPr lang="cs-CZ" altLang="cs-CZ" sz="2400" i="1" dirty="0"/>
              <a:t>e =</a:t>
            </a:r>
            <a:r>
              <a:rPr lang="cs-CZ" altLang="cs-CZ" sz="2400" dirty="0"/>
              <a:t> </a:t>
            </a:r>
            <a:r>
              <a:rPr lang="cs-CZ" altLang="cs-CZ" sz="2400" i="1" dirty="0"/>
              <a:t>a</a:t>
            </a:r>
            <a:r>
              <a:rPr lang="cs-CZ" altLang="cs-CZ" sz="2400" dirty="0"/>
              <a:t> + </a:t>
            </a:r>
            <a:r>
              <a:rPr lang="cs-CZ" altLang="cs-CZ" sz="2400" i="1" dirty="0" err="1"/>
              <a:t>bX</a:t>
            </a:r>
            <a:r>
              <a:rPr lang="cs-CZ" altLang="cs-CZ" sz="2400" dirty="0"/>
              <a:t> + </a:t>
            </a:r>
            <a:r>
              <a:rPr lang="cs-CZ" altLang="cs-CZ" sz="2400" i="1" dirty="0" smtClean="0"/>
              <a:t>e</a:t>
            </a:r>
          </a:p>
          <a:p>
            <a:r>
              <a:rPr lang="cs-CZ" altLang="cs-CZ" sz="2400" dirty="0" smtClean="0"/>
              <a:t>a </a:t>
            </a:r>
            <a:r>
              <a:rPr lang="en-GB" altLang="cs-CZ" sz="2400" dirty="0" smtClean="0"/>
              <a:t>= intercept </a:t>
            </a:r>
            <a:r>
              <a:rPr lang="cs-CZ" altLang="cs-CZ" sz="2400" dirty="0" smtClean="0"/>
              <a:t>(</a:t>
            </a:r>
            <a:r>
              <a:rPr lang="cs-CZ" altLang="cs-CZ" sz="2400" dirty="0" err="1" smtClean="0"/>
              <a:t>cz</a:t>
            </a:r>
            <a:r>
              <a:rPr lang="cs-CZ" altLang="cs-CZ" sz="2400" dirty="0" smtClean="0"/>
              <a:t>: průsečík), b = </a:t>
            </a:r>
            <a:r>
              <a:rPr lang="en-GB" altLang="cs-CZ" sz="2400" dirty="0" smtClean="0"/>
              <a:t>slope </a:t>
            </a:r>
            <a:r>
              <a:rPr lang="cs-CZ" altLang="cs-CZ" sz="2400" dirty="0" smtClean="0"/>
              <a:t>(směrnice)</a:t>
            </a:r>
          </a:p>
          <a:p>
            <a:r>
              <a:rPr lang="en-GB" altLang="cs-CZ" sz="2400" dirty="0" smtClean="0"/>
              <a:t>How can we find the best regression line?</a:t>
            </a:r>
          </a:p>
          <a:p>
            <a:pPr lvl="1"/>
            <a:r>
              <a:rPr lang="en-GB" altLang="cs-CZ" dirty="0" smtClean="0"/>
              <a:t>Estimate by </a:t>
            </a:r>
            <a:r>
              <a:rPr lang="en-GB" altLang="cs-CZ" b="1" dirty="0" smtClean="0"/>
              <a:t>least squares</a:t>
            </a:r>
            <a:r>
              <a:rPr lang="cs-CZ" altLang="cs-CZ" b="1" dirty="0" smtClean="0"/>
              <a:t> </a:t>
            </a:r>
            <a:r>
              <a:rPr lang="en-GB" altLang="cs-CZ" b="1" dirty="0" smtClean="0"/>
              <a:t>estimation</a:t>
            </a:r>
            <a:r>
              <a:rPr lang="cs-CZ" altLang="cs-CZ" b="1" dirty="0" smtClean="0"/>
              <a:t> </a:t>
            </a:r>
            <a:r>
              <a:rPr lang="cs-CZ" altLang="cs-CZ" dirty="0" smtClean="0"/>
              <a:t>– </a:t>
            </a:r>
            <a:r>
              <a:rPr lang="en-GB" altLang="cs-CZ" dirty="0" smtClean="0"/>
              <a:t>we are trying to minimize the sum of residual squares</a:t>
            </a:r>
          </a:p>
          <a:p>
            <a:r>
              <a:rPr lang="cs-CZ" altLang="cs-CZ" sz="2400" dirty="0" smtClean="0"/>
              <a:t>b </a:t>
            </a:r>
            <a:r>
              <a:rPr lang="cs-CZ" altLang="cs-CZ" sz="2400" dirty="0"/>
              <a:t>= </a:t>
            </a:r>
            <a:r>
              <a:rPr lang="cs-CZ" altLang="cs-CZ" sz="2400" dirty="0" smtClean="0"/>
              <a:t>r</a:t>
            </a:r>
            <a:r>
              <a:rPr lang="cs-CZ" altLang="cs-CZ" sz="2400" baseline="-25000" dirty="0" smtClean="0"/>
              <a:t>xy</a:t>
            </a:r>
            <a:r>
              <a:rPr lang="cs-CZ" altLang="cs-CZ" sz="2400" dirty="0" smtClean="0"/>
              <a:t>(</a:t>
            </a:r>
            <a:r>
              <a:rPr lang="cs-CZ" altLang="cs-CZ" sz="2400" dirty="0" err="1" smtClean="0"/>
              <a:t>SD</a:t>
            </a:r>
            <a:r>
              <a:rPr lang="cs-CZ" altLang="cs-CZ" sz="2400" baseline="-25000" dirty="0" err="1" smtClean="0"/>
              <a:t>y</a:t>
            </a:r>
            <a:r>
              <a:rPr lang="cs-CZ" altLang="cs-CZ" sz="2400" dirty="0" smtClean="0"/>
              <a:t>/</a:t>
            </a:r>
            <a:r>
              <a:rPr lang="cs-CZ" altLang="cs-CZ" sz="2400" dirty="0" err="1" smtClean="0"/>
              <a:t>SD</a:t>
            </a:r>
            <a:r>
              <a:rPr lang="cs-CZ" altLang="cs-CZ" sz="2400" baseline="-25000" dirty="0" err="1" smtClean="0"/>
              <a:t>x</a:t>
            </a:r>
            <a:r>
              <a:rPr lang="cs-CZ" altLang="cs-CZ" sz="2400" dirty="0" smtClean="0"/>
              <a:t>)</a:t>
            </a:r>
          </a:p>
          <a:p>
            <a:r>
              <a:rPr lang="cs-CZ" altLang="cs-CZ" sz="2400" dirty="0" smtClean="0"/>
              <a:t>a </a:t>
            </a:r>
            <a:r>
              <a:rPr lang="cs-CZ" altLang="cs-CZ" sz="2400" dirty="0"/>
              <a:t>= </a:t>
            </a:r>
            <a:r>
              <a:rPr lang="cs-CZ" altLang="cs-CZ" sz="2400" dirty="0" smtClean="0"/>
              <a:t>M</a:t>
            </a:r>
            <a:r>
              <a:rPr lang="cs-CZ" altLang="cs-CZ" sz="2400" baseline="-25000" dirty="0" smtClean="0"/>
              <a:t>y </a:t>
            </a:r>
            <a:r>
              <a:rPr lang="en-US" altLang="cs-CZ" sz="2400" dirty="0"/>
              <a:t>–</a:t>
            </a:r>
            <a:r>
              <a:rPr lang="cs-CZ" altLang="cs-CZ" sz="2400" baseline="-25000" dirty="0"/>
              <a:t> </a:t>
            </a:r>
            <a:r>
              <a:rPr lang="cs-CZ" altLang="cs-CZ" sz="2400" dirty="0" err="1" smtClean="0"/>
              <a:t>bM</a:t>
            </a:r>
            <a:r>
              <a:rPr lang="cs-CZ" altLang="cs-CZ" sz="2400" baseline="-25000" dirty="0" err="1" smtClean="0"/>
              <a:t>x</a:t>
            </a:r>
            <a:r>
              <a:rPr lang="cs-CZ" altLang="cs-CZ" sz="2400" dirty="0" smtClean="0"/>
              <a:t> </a:t>
            </a:r>
          </a:p>
          <a:p>
            <a:r>
              <a:rPr lang="en-GB" altLang="cs-CZ" sz="2400" dirty="0" smtClean="0"/>
              <a:t>If the values of X and Y are in z-scores, then </a:t>
            </a:r>
            <a:r>
              <a:rPr lang="cs-CZ" altLang="cs-CZ" sz="2400" dirty="0" smtClean="0"/>
              <a:t>b </a:t>
            </a:r>
            <a:r>
              <a:rPr lang="cs-CZ" altLang="cs-CZ" sz="2400" dirty="0"/>
              <a:t>= </a:t>
            </a:r>
            <a:r>
              <a:rPr lang="cs-CZ" altLang="cs-CZ" sz="2400" dirty="0" smtClean="0"/>
              <a:t>r</a:t>
            </a:r>
            <a:r>
              <a:rPr lang="cs-CZ" altLang="cs-CZ" sz="2400" baseline="-25000" dirty="0" smtClean="0"/>
              <a:t>xy</a:t>
            </a:r>
          </a:p>
          <a:p>
            <a:r>
              <a:rPr lang="cs-CZ" altLang="cs-CZ" sz="2400" dirty="0" smtClean="0"/>
              <a:t>a, b – </a:t>
            </a:r>
            <a:r>
              <a:rPr lang="en-GB" altLang="cs-CZ" sz="2400" dirty="0" smtClean="0"/>
              <a:t>correlation coefficients</a:t>
            </a:r>
            <a:endParaRPr lang="cs-CZ" altLang="cs-CZ" sz="2400" dirty="0" smtClean="0"/>
          </a:p>
          <a:p>
            <a:r>
              <a:rPr lang="en-GB" altLang="cs-CZ" sz="2400" dirty="0" smtClean="0"/>
              <a:t>The line goes through values </a:t>
            </a:r>
            <a:r>
              <a:rPr lang="cs-CZ" altLang="cs-CZ" sz="2400" dirty="0" smtClean="0"/>
              <a:t>M</a:t>
            </a:r>
            <a:r>
              <a:rPr lang="cs-CZ" altLang="cs-CZ" sz="2400" baseline="-25000" dirty="0" smtClean="0"/>
              <a:t>x </a:t>
            </a:r>
            <a:r>
              <a:rPr lang="cs-CZ" altLang="cs-CZ" sz="2400" dirty="0" smtClean="0"/>
              <a:t>and</a:t>
            </a:r>
            <a:r>
              <a:rPr lang="cs-CZ" altLang="cs-CZ" sz="2400" baseline="-25000" dirty="0" smtClean="0"/>
              <a:t> </a:t>
            </a:r>
            <a:r>
              <a:rPr lang="cs-CZ" altLang="cs-CZ" sz="2400" dirty="0" smtClean="0"/>
              <a:t>M</a:t>
            </a:r>
            <a:r>
              <a:rPr lang="cs-CZ" altLang="cs-CZ" sz="2400" baseline="-25000" dirty="0" smtClean="0"/>
              <a:t>y </a:t>
            </a:r>
          </a:p>
          <a:p>
            <a:r>
              <a:rPr lang="en-GB" altLang="cs-CZ" sz="2400" dirty="0" smtClean="0"/>
              <a:t>The sum of residuals is zero, the sum of squared residuals is the least</a:t>
            </a:r>
            <a:r>
              <a:rPr lang="cs-CZ" altLang="cs-CZ" sz="2400" dirty="0" smtClean="0"/>
              <a:t> </a:t>
            </a:r>
            <a:r>
              <a:rPr lang="cs-CZ" altLang="cs-CZ" sz="2400" dirty="0" err="1" smtClean="0"/>
              <a:t>possible</a:t>
            </a:r>
            <a:endParaRPr lang="en-GB" altLang="cs-CZ" sz="2400" dirty="0" smtClean="0"/>
          </a:p>
        </p:txBody>
      </p:sp>
      <p:sp>
        <p:nvSpPr>
          <p:cNvPr id="4" name="Nadpis 1"/>
          <p:cNvSpPr>
            <a:spLocks noGrp="1"/>
          </p:cNvSpPr>
          <p:nvPr>
            <p:ph type="title"/>
          </p:nvPr>
        </p:nvSpPr>
        <p:spPr>
          <a:xfrm>
            <a:off x="915474" y="297008"/>
            <a:ext cx="10515600" cy="897005"/>
          </a:xfrm>
        </p:spPr>
        <p:txBody>
          <a:bodyPr>
            <a:normAutofit/>
          </a:bodyPr>
          <a:lstStyle/>
          <a:p>
            <a:pPr algn="ctr"/>
            <a:r>
              <a:rPr lang="en-GB" sz="4000" dirty="0" smtClean="0"/>
              <a:t>Linear regression</a:t>
            </a:r>
            <a:endParaRPr lang="en-GB" sz="4000" dirty="0"/>
          </a:p>
        </p:txBody>
      </p:sp>
      <p:pic>
        <p:nvPicPr>
          <p:cNvPr id="6" name="Obrázek 5"/>
          <p:cNvPicPr>
            <a:picLocks noChangeAspect="1"/>
          </p:cNvPicPr>
          <p:nvPr/>
        </p:nvPicPr>
        <p:blipFill>
          <a:blip r:embed="rId2"/>
          <a:stretch>
            <a:fillRect/>
          </a:stretch>
        </p:blipFill>
        <p:spPr>
          <a:xfrm>
            <a:off x="7160653" y="1352281"/>
            <a:ext cx="4794995" cy="4205355"/>
          </a:xfrm>
          <a:prstGeom prst="rect">
            <a:avLst/>
          </a:prstGeom>
        </p:spPr>
      </p:pic>
    </p:spTree>
    <p:extLst>
      <p:ext uri="{BB962C8B-B14F-4D97-AF65-F5344CB8AC3E}">
        <p14:creationId xmlns:p14="http://schemas.microsoft.com/office/powerpoint/2010/main" val="1822164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22762"/>
          </a:xfrm>
        </p:spPr>
        <p:txBody>
          <a:bodyPr>
            <a:normAutofit/>
          </a:bodyPr>
          <a:lstStyle/>
          <a:p>
            <a:pPr algn="ctr"/>
            <a:r>
              <a:rPr lang="en-GB" sz="4000" dirty="0" smtClean="0"/>
              <a:t>Predicted values</a:t>
            </a:r>
            <a:endParaRPr lang="en-GB" sz="4000" dirty="0"/>
          </a:p>
        </p:txBody>
      </p:sp>
      <p:graphicFrame>
        <p:nvGraphicFramePr>
          <p:cNvPr id="4" name="Zástupný symbol pro obsah 3"/>
          <p:cNvGraphicFramePr>
            <a:graphicFrameLocks noGrp="1"/>
          </p:cNvGraphicFramePr>
          <p:nvPr>
            <p:ph idx="1"/>
            <p:extLst/>
          </p:nvPr>
        </p:nvGraphicFramePr>
        <p:xfrm>
          <a:off x="682156" y="1452138"/>
          <a:ext cx="4958790" cy="4897150"/>
        </p:xfrm>
        <a:graphic>
          <a:graphicData uri="http://schemas.openxmlformats.org/drawingml/2006/table">
            <a:tbl>
              <a:tblPr firstRow="1">
                <a:tableStyleId>{073A0DAA-6AF3-43AB-8588-CEC1D06C72B9}</a:tableStyleId>
              </a:tblPr>
              <a:tblGrid>
                <a:gridCol w="1143735"/>
                <a:gridCol w="1225429"/>
                <a:gridCol w="2589626"/>
              </a:tblGrid>
              <a:tr h="489715">
                <a:tc>
                  <a:txBody>
                    <a:bodyPr/>
                    <a:lstStyle/>
                    <a:p>
                      <a:pPr algn="ctr" fontAlgn="b"/>
                      <a:r>
                        <a:rPr lang="cs-CZ" sz="2400" b="1" i="0" u="none" strike="noStrike" dirty="0" smtClean="0">
                          <a:solidFill>
                            <a:schemeClr val="lt1"/>
                          </a:solidFill>
                          <a:effectLst/>
                          <a:latin typeface="+mn-lt"/>
                        </a:rPr>
                        <a:t>IF</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b="1" i="0" u="none" strike="noStrike" dirty="0" smtClean="0">
                          <a:solidFill>
                            <a:schemeClr val="lt1"/>
                          </a:solidFill>
                          <a:effectLst/>
                          <a:latin typeface="+mn-lt"/>
                        </a:rPr>
                        <a:t>MF</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smtClean="0">
                          <a:effectLst/>
                        </a:rPr>
                        <a:t>MF'</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u="none" strike="noStrike" dirty="0">
                          <a:effectLst/>
                        </a:rPr>
                        <a:t>6,5</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a:effectLst/>
                        </a:rPr>
                        <a:t>6,4</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smtClean="0">
                          <a:effectLst/>
                        </a:rPr>
                        <a:t>6,5413</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u="none" strike="noStrike">
                          <a:effectLst/>
                        </a:rPr>
                        <a:t>7</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a:effectLst/>
                        </a:rPr>
                        <a:t>7</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smtClean="0">
                          <a:effectLst/>
                        </a:rPr>
                        <a:t>7,1291</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u="none" strike="noStrike">
                          <a:effectLst/>
                        </a:rPr>
                        <a:t>7,5</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a:effectLst/>
                        </a:rPr>
                        <a:t>7,5</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smtClean="0">
                          <a:effectLst/>
                        </a:rPr>
                        <a:t>7,7169</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u="none" strike="noStrike">
                          <a:effectLst/>
                        </a:rPr>
                        <a:t>5,2</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a:effectLst/>
                        </a:rPr>
                        <a:t>4,8</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smtClean="0">
                          <a:effectLst/>
                        </a:rPr>
                        <a:t>5,0130</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u="none" strike="noStrike">
                          <a:effectLst/>
                        </a:rPr>
                        <a:t>6,6</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a:effectLst/>
                        </a:rPr>
                        <a:t>6,7</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a:effectLst/>
                        </a:rPr>
                        <a:t>6,6589</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u="none" strike="noStrike">
                          <a:effectLst/>
                        </a:rPr>
                        <a:t>6,6</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a:effectLst/>
                        </a:rPr>
                        <a:t>6,8</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a:effectLst/>
                        </a:rPr>
                        <a:t>6,6589</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u="none" strike="noStrike">
                          <a:effectLst/>
                        </a:rPr>
                        <a:t>7</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a:effectLst/>
                        </a:rPr>
                        <a:t>7</a:t>
                      </a:r>
                      <a:endParaRPr lang="cs-CZ" sz="2400" b="0" i="0" u="none" strike="noStrike">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u="none" strike="noStrike" dirty="0" smtClean="0">
                          <a:effectLst/>
                        </a:rPr>
                        <a:t>7,1291</a:t>
                      </a:r>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endParaRPr lang="cs-CZ" sz="2400" b="0" i="0" u="none" strike="noStrike" dirty="0">
                        <a:solidFill>
                          <a:srgbClr val="000000"/>
                        </a:solidFill>
                        <a:effectLst/>
                        <a:latin typeface="Calibri" panose="020F0502020204030204" pitchFamily="34" charset="0"/>
                      </a:endParaRPr>
                    </a:p>
                  </a:txBody>
                  <a:tcPr marL="9528" marR="9528" marT="9527" marB="0" anchor="b"/>
                </a:tc>
              </a:tr>
              <a:tr h="489715">
                <a:tc>
                  <a:txBody>
                    <a:bodyPr/>
                    <a:lstStyle/>
                    <a:p>
                      <a:pPr algn="ctr" fontAlgn="b"/>
                      <a:r>
                        <a:rPr lang="cs-CZ" sz="2400" b="0" i="0" u="none" strike="noStrike" dirty="0" smtClean="0">
                          <a:solidFill>
                            <a:srgbClr val="000000"/>
                          </a:solidFill>
                          <a:effectLst/>
                          <a:latin typeface="Calibri" panose="020F0502020204030204" pitchFamily="34" charset="0"/>
                        </a:rPr>
                        <a:t>6,8</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r>
                        <a:rPr lang="cs-CZ" sz="2400" b="0" i="0" u="none" strike="noStrike" dirty="0" smtClean="0">
                          <a:solidFill>
                            <a:srgbClr val="000000"/>
                          </a:solidFill>
                          <a:effectLst/>
                          <a:latin typeface="Calibri" panose="020F0502020204030204" pitchFamily="34" charset="0"/>
                        </a:rPr>
                        <a:t>?</a:t>
                      </a:r>
                      <a:endParaRPr lang="cs-CZ" sz="2400" b="0" i="0" u="none" strike="noStrike" dirty="0">
                        <a:solidFill>
                          <a:srgbClr val="000000"/>
                        </a:solidFill>
                        <a:effectLst/>
                        <a:latin typeface="Calibri" panose="020F0502020204030204" pitchFamily="34" charset="0"/>
                      </a:endParaRPr>
                    </a:p>
                  </a:txBody>
                  <a:tcPr marL="9528" marR="9528" marT="9527" marB="0" anchor="b"/>
                </a:tc>
                <a:tc>
                  <a:txBody>
                    <a:bodyPr/>
                    <a:lstStyle/>
                    <a:p>
                      <a:pPr algn="ctr" fontAlgn="b"/>
                      <a:endParaRPr lang="cs-CZ" sz="2400" b="0" i="0" u="none" strike="noStrike" dirty="0">
                        <a:solidFill>
                          <a:srgbClr val="000000"/>
                        </a:solidFill>
                        <a:effectLst/>
                        <a:latin typeface="Calibri" panose="020F0502020204030204" pitchFamily="34" charset="0"/>
                      </a:endParaRPr>
                    </a:p>
                  </a:txBody>
                  <a:tcPr marL="9528" marR="9528" marT="9527" marB="0" anchor="b"/>
                </a:tc>
              </a:tr>
            </a:tbl>
          </a:graphicData>
        </a:graphic>
      </p:graphicFrame>
      <p:pic>
        <p:nvPicPr>
          <p:cNvPr id="5" name="Obrázek 4"/>
          <p:cNvPicPr>
            <a:picLocks noChangeAspect="1"/>
          </p:cNvPicPr>
          <p:nvPr/>
        </p:nvPicPr>
        <p:blipFill>
          <a:blip r:embed="rId2"/>
          <a:stretch>
            <a:fillRect/>
          </a:stretch>
        </p:blipFill>
        <p:spPr>
          <a:xfrm>
            <a:off x="6558805" y="1452138"/>
            <a:ext cx="4794995" cy="4205355"/>
          </a:xfrm>
          <a:prstGeom prst="rect">
            <a:avLst/>
          </a:prstGeom>
        </p:spPr>
      </p:pic>
      <p:sp>
        <p:nvSpPr>
          <p:cNvPr id="6" name="Obdélník 5"/>
          <p:cNvSpPr/>
          <p:nvPr/>
        </p:nvSpPr>
        <p:spPr>
          <a:xfrm>
            <a:off x="5853760" y="5979956"/>
            <a:ext cx="6234399" cy="461665"/>
          </a:xfrm>
          <a:prstGeom prst="rect">
            <a:avLst/>
          </a:prstGeom>
        </p:spPr>
        <p:txBody>
          <a:bodyPr wrap="none">
            <a:spAutoFit/>
          </a:bodyPr>
          <a:lstStyle/>
          <a:p>
            <a:r>
              <a:rPr lang="cs-CZ" sz="2400" dirty="0"/>
              <a:t>Y´ = </a:t>
            </a:r>
            <a:r>
              <a:rPr lang="cs-CZ" sz="2400" dirty="0" smtClean="0"/>
              <a:t>1,175*X </a:t>
            </a:r>
            <a:r>
              <a:rPr lang="cs-CZ" sz="2400" dirty="0"/>
              <a:t>– </a:t>
            </a:r>
            <a:r>
              <a:rPr lang="cs-CZ" sz="2400" dirty="0" smtClean="0"/>
              <a:t>1,096 = 1,175*6,8 – 1,096 = 6,894</a:t>
            </a:r>
            <a:endParaRPr lang="cs-CZ" sz="2400" dirty="0"/>
          </a:p>
        </p:txBody>
      </p:sp>
    </p:spTree>
    <p:extLst>
      <p:ext uri="{BB962C8B-B14F-4D97-AF65-F5344CB8AC3E}">
        <p14:creationId xmlns:p14="http://schemas.microsoft.com/office/powerpoint/2010/main" val="423709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normAutofit/>
          </a:bodyPr>
          <a:lstStyle/>
          <a:p>
            <a:pPr algn="ctr"/>
            <a:r>
              <a:rPr lang="en-GB" sz="4000" dirty="0" smtClean="0"/>
              <a:t>Frequency tables</a:t>
            </a:r>
            <a:endParaRPr lang="en-GB" sz="4000" dirty="0"/>
          </a:p>
        </p:txBody>
      </p:sp>
      <p:pic>
        <p:nvPicPr>
          <p:cNvPr id="7" name="Obrázek 6"/>
          <p:cNvPicPr>
            <a:picLocks noChangeAspect="1"/>
          </p:cNvPicPr>
          <p:nvPr/>
        </p:nvPicPr>
        <p:blipFill>
          <a:blip r:embed="rId2"/>
          <a:stretch>
            <a:fillRect/>
          </a:stretch>
        </p:blipFill>
        <p:spPr>
          <a:xfrm>
            <a:off x="1350169" y="1253473"/>
            <a:ext cx="9491662" cy="5229527"/>
          </a:xfrm>
          <a:prstGeom prst="rect">
            <a:avLst/>
          </a:prstGeom>
        </p:spPr>
      </p:pic>
    </p:spTree>
    <p:extLst>
      <p:ext uri="{BB962C8B-B14F-4D97-AF65-F5344CB8AC3E}">
        <p14:creationId xmlns:p14="http://schemas.microsoft.com/office/powerpoint/2010/main" val="2618333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19731"/>
          </a:xfrm>
        </p:spPr>
        <p:txBody>
          <a:bodyPr>
            <a:normAutofit/>
          </a:bodyPr>
          <a:lstStyle/>
          <a:p>
            <a:pPr algn="ctr"/>
            <a:r>
              <a:rPr lang="en-GB" sz="4000" dirty="0" smtClean="0"/>
              <a:t>Distribution of residuals</a:t>
            </a:r>
            <a:endParaRPr lang="en-GB" sz="4000" dirty="0"/>
          </a:p>
        </p:txBody>
      </p:sp>
      <p:sp>
        <p:nvSpPr>
          <p:cNvPr id="3" name="Zástupný symbol pro obsah 2"/>
          <p:cNvSpPr>
            <a:spLocks noGrp="1"/>
          </p:cNvSpPr>
          <p:nvPr>
            <p:ph idx="1"/>
          </p:nvPr>
        </p:nvSpPr>
        <p:spPr>
          <a:xfrm>
            <a:off x="8332631" y="2871990"/>
            <a:ext cx="3356020" cy="1287887"/>
          </a:xfrm>
        </p:spPr>
        <p:txBody>
          <a:bodyPr/>
          <a:lstStyle/>
          <a:p>
            <a:r>
              <a:rPr lang="en-GB" dirty="0" smtClean="0"/>
              <a:t>M</a:t>
            </a:r>
            <a:r>
              <a:rPr lang="en-GB" baseline="-25000" dirty="0" smtClean="0"/>
              <a:t>e</a:t>
            </a:r>
            <a:r>
              <a:rPr lang="en-GB" dirty="0" smtClean="0"/>
              <a:t> </a:t>
            </a:r>
            <a:r>
              <a:rPr lang="cs-CZ" dirty="0" smtClean="0"/>
              <a:t>= 0</a:t>
            </a:r>
          </a:p>
          <a:p>
            <a:r>
              <a:rPr lang="cs-CZ" dirty="0" err="1" smtClean="0"/>
              <a:t>SD</a:t>
            </a:r>
            <a:r>
              <a:rPr lang="cs-CZ" baseline="-25000" dirty="0" err="1" smtClean="0"/>
              <a:t>e</a:t>
            </a:r>
            <a:r>
              <a:rPr lang="cs-CZ" dirty="0" smtClean="0"/>
              <a:t> = 0,337</a:t>
            </a:r>
            <a:endParaRPr lang="cs-CZ" dirty="0"/>
          </a:p>
        </p:txBody>
      </p:sp>
      <p:pic>
        <p:nvPicPr>
          <p:cNvPr id="4" name="Obrázek 3"/>
          <p:cNvPicPr>
            <a:picLocks noChangeAspect="1"/>
          </p:cNvPicPr>
          <p:nvPr/>
        </p:nvPicPr>
        <p:blipFill>
          <a:blip r:embed="rId2"/>
          <a:stretch>
            <a:fillRect/>
          </a:stretch>
        </p:blipFill>
        <p:spPr>
          <a:xfrm>
            <a:off x="838200" y="1455314"/>
            <a:ext cx="7181850" cy="5105400"/>
          </a:xfrm>
          <a:prstGeom prst="rect">
            <a:avLst/>
          </a:prstGeom>
        </p:spPr>
      </p:pic>
    </p:spTree>
    <p:extLst>
      <p:ext uri="{BB962C8B-B14F-4D97-AF65-F5344CB8AC3E}">
        <p14:creationId xmlns:p14="http://schemas.microsoft.com/office/powerpoint/2010/main" val="3741413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838200" y="193196"/>
            <a:ext cx="10515600" cy="948520"/>
          </a:xfrm>
        </p:spPr>
        <p:txBody>
          <a:bodyPr>
            <a:normAutofit/>
          </a:bodyPr>
          <a:lstStyle/>
          <a:p>
            <a:pPr algn="ctr"/>
            <a:r>
              <a:rPr lang="en-GB" sz="4000" dirty="0" smtClean="0"/>
              <a:t>Linear regression: </a:t>
            </a:r>
            <a:r>
              <a:rPr lang="cs-CZ" sz="4000" dirty="0" smtClean="0"/>
              <a:t>model fit</a:t>
            </a:r>
            <a:endParaRPr lang="en-GB" sz="4000" dirty="0"/>
          </a:p>
        </p:txBody>
      </p:sp>
      <p:sp>
        <p:nvSpPr>
          <p:cNvPr id="5" name="Rectangle 3"/>
          <p:cNvSpPr txBox="1">
            <a:spLocks noChangeArrowheads="1"/>
          </p:cNvSpPr>
          <p:nvPr/>
        </p:nvSpPr>
        <p:spPr>
          <a:xfrm>
            <a:off x="838200" y="3391165"/>
            <a:ext cx="5423168" cy="32233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cs-CZ" sz="2400" i="1" dirty="0" smtClean="0"/>
              <a:t>s</a:t>
            </a:r>
            <a:r>
              <a:rPr lang="cs-CZ" altLang="cs-CZ" sz="2400" baseline="-25000" dirty="0" smtClean="0"/>
              <a:t>y</a:t>
            </a:r>
            <a:r>
              <a:rPr lang="en-US" altLang="cs-CZ" sz="2400" baseline="30000" dirty="0" smtClean="0"/>
              <a:t>2</a:t>
            </a:r>
            <a:r>
              <a:rPr lang="en-US" altLang="cs-CZ" sz="2400" dirty="0" smtClean="0"/>
              <a:t> = </a:t>
            </a:r>
            <a:r>
              <a:rPr lang="en-US" altLang="cs-CZ" sz="2400" i="1" dirty="0" smtClean="0"/>
              <a:t>s</a:t>
            </a:r>
            <a:r>
              <a:rPr lang="cs-CZ" altLang="cs-CZ" sz="2400" baseline="-25000" dirty="0" err="1" smtClean="0"/>
              <a:t>reg</a:t>
            </a:r>
            <a:r>
              <a:rPr lang="en-US" altLang="cs-CZ" sz="2400" baseline="30000" dirty="0" smtClean="0"/>
              <a:t>2</a:t>
            </a:r>
            <a:r>
              <a:rPr lang="en-US" altLang="cs-CZ" sz="2400" dirty="0" smtClean="0"/>
              <a:t> + </a:t>
            </a:r>
            <a:r>
              <a:rPr lang="en-US" altLang="cs-CZ" sz="2400" i="1" dirty="0" err="1" smtClean="0"/>
              <a:t>s</a:t>
            </a:r>
            <a:r>
              <a:rPr lang="en-US" altLang="cs-CZ" sz="2400" baseline="-25000" dirty="0" err="1" smtClean="0"/>
              <a:t>res</a:t>
            </a:r>
            <a:r>
              <a:rPr lang="cs-CZ" altLang="cs-CZ" sz="2400" baseline="30000" dirty="0" smtClean="0"/>
              <a:t>2</a:t>
            </a:r>
            <a:endParaRPr lang="cs-CZ" altLang="cs-CZ" sz="2400" dirty="0" smtClean="0"/>
          </a:p>
          <a:p>
            <a:r>
              <a:rPr lang="cs-CZ" altLang="cs-CZ" sz="2400" i="1" dirty="0" smtClean="0"/>
              <a:t>R</a:t>
            </a:r>
            <a:r>
              <a:rPr lang="cs-CZ" altLang="cs-CZ" sz="2400" baseline="30000" dirty="0" smtClean="0"/>
              <a:t>2</a:t>
            </a:r>
            <a:r>
              <a:rPr lang="cs-CZ" altLang="cs-CZ" sz="2400" dirty="0" smtClean="0"/>
              <a:t> = </a:t>
            </a:r>
            <a:r>
              <a:rPr lang="cs-CZ" altLang="cs-CZ" sz="2400" i="1" dirty="0" smtClean="0"/>
              <a:t>s</a:t>
            </a:r>
            <a:r>
              <a:rPr lang="cs-CZ" altLang="cs-CZ" sz="2400" baseline="-25000" dirty="0" smtClean="0"/>
              <a:t>reg</a:t>
            </a:r>
            <a:r>
              <a:rPr lang="cs-CZ" altLang="cs-CZ" sz="2400" baseline="30000" dirty="0" smtClean="0"/>
              <a:t>2</a:t>
            </a:r>
            <a:r>
              <a:rPr lang="cs-CZ" altLang="cs-CZ" sz="2400" dirty="0" smtClean="0"/>
              <a:t> / </a:t>
            </a:r>
            <a:r>
              <a:rPr lang="cs-CZ" altLang="cs-CZ" sz="2400" i="1" dirty="0" smtClean="0"/>
              <a:t>s</a:t>
            </a:r>
            <a:r>
              <a:rPr lang="cs-CZ" altLang="cs-CZ" sz="2400" baseline="-25000" dirty="0" smtClean="0"/>
              <a:t>y</a:t>
            </a:r>
            <a:r>
              <a:rPr lang="cs-CZ" altLang="cs-CZ" sz="2400" baseline="30000" dirty="0" smtClean="0"/>
              <a:t>2    </a:t>
            </a:r>
            <a:r>
              <a:rPr lang="cs-CZ" altLang="cs-CZ" sz="2400" dirty="0" smtClean="0"/>
              <a:t>…   </a:t>
            </a:r>
            <a:r>
              <a:rPr lang="cs-CZ" altLang="cs-CZ" sz="2400" i="1" dirty="0" smtClean="0"/>
              <a:t>s</a:t>
            </a:r>
            <a:r>
              <a:rPr lang="cs-CZ" altLang="cs-CZ" sz="2400" baseline="-25000" dirty="0" smtClean="0"/>
              <a:t>res</a:t>
            </a:r>
            <a:r>
              <a:rPr lang="cs-CZ" altLang="cs-CZ" sz="2400" baseline="30000" dirty="0" smtClean="0"/>
              <a:t>2</a:t>
            </a:r>
            <a:r>
              <a:rPr lang="cs-CZ" altLang="cs-CZ" sz="2400" dirty="0" smtClean="0"/>
              <a:t>=</a:t>
            </a:r>
            <a:r>
              <a:rPr lang="cs-CZ" altLang="cs-CZ" sz="2400" i="1" dirty="0" smtClean="0"/>
              <a:t> s</a:t>
            </a:r>
            <a:r>
              <a:rPr lang="cs-CZ" altLang="cs-CZ" sz="2400" baseline="-25000" dirty="0" smtClean="0"/>
              <a:t>y</a:t>
            </a:r>
            <a:r>
              <a:rPr lang="cs-CZ" altLang="cs-CZ" sz="2400" baseline="30000" dirty="0" smtClean="0"/>
              <a:t>2</a:t>
            </a:r>
            <a:r>
              <a:rPr lang="cs-CZ" altLang="cs-CZ" sz="2400" dirty="0" smtClean="0"/>
              <a:t>(1−</a:t>
            </a:r>
            <a:r>
              <a:rPr lang="cs-CZ" altLang="cs-CZ" sz="2400" i="1" dirty="0" smtClean="0"/>
              <a:t>R</a:t>
            </a:r>
            <a:r>
              <a:rPr lang="cs-CZ" altLang="cs-CZ" sz="2400" baseline="30000" dirty="0" smtClean="0"/>
              <a:t>2</a:t>
            </a:r>
            <a:r>
              <a:rPr lang="cs-CZ" altLang="cs-CZ" sz="2400" dirty="0" smtClean="0"/>
              <a:t>)</a:t>
            </a:r>
          </a:p>
          <a:p>
            <a:r>
              <a:rPr lang="en-GB" altLang="cs-CZ" sz="2400" dirty="0" smtClean="0"/>
              <a:t>Coefficient of determination: </a:t>
            </a:r>
            <a:r>
              <a:rPr lang="en-GB" altLang="cs-CZ" sz="2400" i="1" dirty="0" smtClean="0"/>
              <a:t>R</a:t>
            </a:r>
            <a:r>
              <a:rPr lang="en-GB" altLang="cs-CZ" sz="2400" baseline="30000" dirty="0" smtClean="0"/>
              <a:t>2</a:t>
            </a:r>
            <a:endParaRPr lang="en-GB" altLang="cs-CZ" sz="2400" dirty="0" smtClean="0"/>
          </a:p>
          <a:p>
            <a:pPr lvl="1"/>
            <a:r>
              <a:rPr lang="en-GB" altLang="cs-CZ" dirty="0" err="1" smtClean="0"/>
              <a:t>Exaplained</a:t>
            </a:r>
            <a:r>
              <a:rPr lang="en-GB" altLang="cs-CZ" dirty="0" smtClean="0"/>
              <a:t> variance proportion</a:t>
            </a:r>
          </a:p>
          <a:p>
            <a:pPr lvl="1"/>
            <a:r>
              <a:rPr lang="en-GB" altLang="cs-CZ" dirty="0" smtClean="0"/>
              <a:t>Measure of model fit with the data (regression success)</a:t>
            </a:r>
          </a:p>
          <a:p>
            <a:r>
              <a:rPr lang="en-GB" altLang="cs-CZ" sz="2400" b="1" dirty="0" smtClean="0"/>
              <a:t>For simple linear regression it applies:</a:t>
            </a:r>
            <a:br>
              <a:rPr lang="en-GB" altLang="cs-CZ" sz="2400" b="1" dirty="0" smtClean="0"/>
            </a:br>
            <a:r>
              <a:rPr lang="en-GB" altLang="cs-CZ" sz="2400" b="1" i="1" dirty="0" smtClean="0"/>
              <a:t>R </a:t>
            </a:r>
            <a:r>
              <a:rPr lang="en-GB" altLang="cs-CZ" sz="2400" b="1" baseline="30000" dirty="0" smtClean="0"/>
              <a:t>2</a:t>
            </a:r>
            <a:r>
              <a:rPr lang="en-GB" altLang="cs-CZ" sz="2400" b="1" dirty="0" smtClean="0"/>
              <a:t> = </a:t>
            </a:r>
            <a:r>
              <a:rPr lang="en-GB" altLang="cs-CZ" sz="2400" b="1" i="1" dirty="0" smtClean="0"/>
              <a:t>r </a:t>
            </a:r>
            <a:r>
              <a:rPr lang="en-GB" altLang="cs-CZ" sz="2400" b="1" baseline="30000" dirty="0" smtClean="0"/>
              <a:t>2</a:t>
            </a:r>
          </a:p>
        </p:txBody>
      </p:sp>
      <p:graphicFrame>
        <p:nvGraphicFramePr>
          <p:cNvPr id="6" name="Object 6"/>
          <p:cNvGraphicFramePr>
            <a:graphicFrameLocks noChangeAspect="1"/>
          </p:cNvGraphicFramePr>
          <p:nvPr>
            <p:extLst/>
          </p:nvPr>
        </p:nvGraphicFramePr>
        <p:xfrm>
          <a:off x="856937" y="1313646"/>
          <a:ext cx="2592952" cy="920616"/>
        </p:xfrm>
        <a:graphic>
          <a:graphicData uri="http://schemas.openxmlformats.org/presentationml/2006/ole">
            <mc:AlternateContent xmlns:mc="http://schemas.openxmlformats.org/markup-compatibility/2006">
              <mc:Choice xmlns:v="urn:schemas-microsoft-com:vml" Requires="v">
                <p:oleObj spid="_x0000_s5143" name="Rovnice" r:id="rId3" imgW="1218671" imgH="431613" progId="Equation.3">
                  <p:embed/>
                </p:oleObj>
              </mc:Choice>
              <mc:Fallback>
                <p:oleObj name="Rovnice" r:id="rId3" imgW="121867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937" y="1313646"/>
                        <a:ext cx="2592952" cy="920616"/>
                      </a:xfrm>
                      <a:prstGeom prst="rect">
                        <a:avLst/>
                      </a:prstGeom>
                      <a:noFill/>
                      <a:ln>
                        <a:noFill/>
                      </a:ln>
                      <a:effectLst/>
                      <a:extLst/>
                    </p:spPr>
                  </p:pic>
                </p:oleObj>
              </mc:Fallback>
            </mc:AlternateContent>
          </a:graphicData>
        </a:graphic>
      </p:graphicFrame>
      <p:graphicFrame>
        <p:nvGraphicFramePr>
          <p:cNvPr id="7" name="Object 7"/>
          <p:cNvGraphicFramePr>
            <a:graphicFrameLocks noChangeAspect="1"/>
          </p:cNvGraphicFramePr>
          <p:nvPr>
            <p:extLst/>
          </p:nvPr>
        </p:nvGraphicFramePr>
        <p:xfrm>
          <a:off x="3871622" y="1352108"/>
          <a:ext cx="2209985" cy="843691"/>
        </p:xfrm>
        <a:graphic>
          <a:graphicData uri="http://schemas.openxmlformats.org/presentationml/2006/ole">
            <mc:AlternateContent xmlns:mc="http://schemas.openxmlformats.org/markup-compatibility/2006">
              <mc:Choice xmlns:v="urn:schemas-microsoft-com:vml" Requires="v">
                <p:oleObj spid="_x0000_s5144" name="Rovnice" r:id="rId5" imgW="1129810" imgH="431613" progId="Equation.3">
                  <p:embed/>
                </p:oleObj>
              </mc:Choice>
              <mc:Fallback>
                <p:oleObj name="Rovnice" r:id="rId5" imgW="1129810"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622" y="1352108"/>
                        <a:ext cx="2209985" cy="843691"/>
                      </a:xfrm>
                      <a:prstGeom prst="rect">
                        <a:avLst/>
                      </a:prstGeom>
                      <a:noFill/>
                      <a:ln>
                        <a:noFill/>
                      </a:ln>
                      <a:effectLst/>
                      <a:extLst/>
                    </p:spPr>
                  </p:pic>
                </p:oleObj>
              </mc:Fallback>
            </mc:AlternateContent>
          </a:graphicData>
        </a:graphic>
      </p:graphicFrame>
      <p:graphicFrame>
        <p:nvGraphicFramePr>
          <p:cNvPr id="8" name="Object 8"/>
          <p:cNvGraphicFramePr>
            <a:graphicFrameLocks noChangeAspect="1"/>
          </p:cNvGraphicFramePr>
          <p:nvPr>
            <p:extLst/>
          </p:nvPr>
        </p:nvGraphicFramePr>
        <p:xfrm>
          <a:off x="2368000" y="2462099"/>
          <a:ext cx="2163778" cy="837339"/>
        </p:xfrm>
        <a:graphic>
          <a:graphicData uri="http://schemas.openxmlformats.org/presentationml/2006/ole">
            <mc:AlternateContent xmlns:mc="http://schemas.openxmlformats.org/markup-compatibility/2006">
              <mc:Choice xmlns:v="urn:schemas-microsoft-com:vml" Requires="v">
                <p:oleObj spid="_x0000_s5145" name="Rovnice" r:id="rId7" imgW="1117440" imgH="431640" progId="Equation.3">
                  <p:embed/>
                </p:oleObj>
              </mc:Choice>
              <mc:Fallback>
                <p:oleObj name="Rovnice" r:id="rId7" imgW="1117440" imgH="431640" progId="Equation.3">
                  <p:embed/>
                  <p:pic>
                    <p:nvPicPr>
                      <p:cNvPr id="0" name=""/>
                      <p:cNvPicPr>
                        <a:picLocks noChangeAspect="1" noChangeArrowheads="1"/>
                      </p:cNvPicPr>
                      <p:nvPr/>
                    </p:nvPicPr>
                    <p:blipFill>
                      <a:blip r:embed="rId8"/>
                      <a:srcRect/>
                      <a:stretch>
                        <a:fillRect/>
                      </a:stretch>
                    </p:blipFill>
                    <p:spPr bwMode="auto">
                      <a:xfrm>
                        <a:off x="2368000" y="2462099"/>
                        <a:ext cx="2163778" cy="837339"/>
                      </a:xfrm>
                      <a:prstGeom prst="rect">
                        <a:avLst/>
                      </a:prstGeom>
                      <a:noFill/>
                      <a:ln>
                        <a:noFill/>
                      </a:ln>
                      <a:effectLst/>
                      <a:extLst/>
                    </p:spPr>
                  </p:pic>
                </p:oleObj>
              </mc:Fallback>
            </mc:AlternateContent>
          </a:graphicData>
        </a:graphic>
      </p:graphicFrame>
      <p:pic>
        <p:nvPicPr>
          <p:cNvPr id="9" name="Picture 5" descr="regrese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9893" y="1037534"/>
            <a:ext cx="4218713" cy="572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39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55337"/>
          </a:xfrm>
        </p:spPr>
        <p:txBody>
          <a:bodyPr>
            <a:normAutofit/>
          </a:bodyPr>
          <a:lstStyle/>
          <a:p>
            <a:pPr algn="ctr"/>
            <a:r>
              <a:rPr lang="en-GB" sz="4000" dirty="0" smtClean="0"/>
              <a:t>Linear regression: assumptions</a:t>
            </a:r>
            <a:endParaRPr lang="en-GB" sz="4000" dirty="0"/>
          </a:p>
        </p:txBody>
      </p:sp>
      <p:sp>
        <p:nvSpPr>
          <p:cNvPr id="3" name="Zástupný symbol pro obsah 2"/>
          <p:cNvSpPr>
            <a:spLocks noGrp="1"/>
          </p:cNvSpPr>
          <p:nvPr>
            <p:ph idx="1"/>
          </p:nvPr>
        </p:nvSpPr>
        <p:spPr>
          <a:xfrm>
            <a:off x="838200" y="1287887"/>
            <a:ext cx="10515600" cy="4889076"/>
          </a:xfrm>
        </p:spPr>
        <p:txBody>
          <a:bodyPr>
            <a:normAutofit/>
          </a:bodyPr>
          <a:lstStyle/>
          <a:p>
            <a:r>
              <a:rPr lang="en-GB" sz="2400" dirty="0" smtClean="0"/>
              <a:t>Assumptions are the same as for Pearson correlation:</a:t>
            </a:r>
          </a:p>
          <a:p>
            <a:pPr lvl="1"/>
            <a:r>
              <a:rPr lang="en-GB" dirty="0" smtClean="0"/>
              <a:t>The basic assumption: the relationship really is linear</a:t>
            </a:r>
          </a:p>
          <a:p>
            <a:pPr lvl="1"/>
            <a:r>
              <a:rPr lang="en-GB" dirty="0" smtClean="0"/>
              <a:t>The residuals have normal distribution with M=0 and SD = S</a:t>
            </a:r>
            <a:r>
              <a:rPr lang="en-GB" baseline="-25000" dirty="0" smtClean="0"/>
              <a:t>res</a:t>
            </a:r>
            <a:endParaRPr lang="cs-CZ" baseline="-25000" dirty="0" smtClean="0"/>
          </a:p>
          <a:p>
            <a:pPr lvl="1"/>
            <a:r>
              <a:rPr lang="en-GB" dirty="0" smtClean="0"/>
              <a:t>It means the 95% of estimation residuals lie approx. between </a:t>
            </a:r>
            <a:r>
              <a:rPr lang="cs-CZ" dirty="0" smtClean="0"/>
              <a:t>−</a:t>
            </a:r>
            <a:r>
              <a:rPr lang="cs-CZ" dirty="0"/>
              <a:t>2</a:t>
            </a:r>
            <a:r>
              <a:rPr lang="cs-CZ" i="1" dirty="0"/>
              <a:t>s</a:t>
            </a:r>
            <a:r>
              <a:rPr lang="cs-CZ" baseline="-25000" dirty="0"/>
              <a:t>res</a:t>
            </a:r>
            <a:r>
              <a:rPr lang="cs-CZ" dirty="0"/>
              <a:t> a +</a:t>
            </a:r>
            <a:r>
              <a:rPr lang="cs-CZ" dirty="0" smtClean="0"/>
              <a:t>2</a:t>
            </a:r>
            <a:r>
              <a:rPr lang="cs-CZ" i="1" dirty="0" smtClean="0"/>
              <a:t>s</a:t>
            </a:r>
            <a:r>
              <a:rPr lang="cs-CZ" baseline="-25000" dirty="0" smtClean="0"/>
              <a:t>res</a:t>
            </a:r>
            <a:endParaRPr lang="en-GB" baseline="-25000" dirty="0" smtClean="0"/>
          </a:p>
          <a:p>
            <a:pPr lvl="1"/>
            <a:r>
              <a:rPr lang="en-GB" b="1" dirty="0" smtClean="0"/>
              <a:t>homoscedascity</a:t>
            </a:r>
            <a:r>
              <a:rPr lang="en-GB" dirty="0" smtClean="0"/>
              <a:t> (</a:t>
            </a:r>
            <a:r>
              <a:rPr lang="en-GB" dirty="0" err="1" smtClean="0"/>
              <a:t>cz</a:t>
            </a:r>
            <a:r>
              <a:rPr lang="en-GB" dirty="0" smtClean="0"/>
              <a:t>: homoskedascita</a:t>
            </a:r>
            <a:r>
              <a:rPr lang="cs-CZ" dirty="0" smtClean="0"/>
              <a:t>): </a:t>
            </a:r>
            <a:r>
              <a:rPr lang="en-GB" dirty="0" smtClean="0"/>
              <a:t>residuals independency = the residual variance</a:t>
            </a:r>
            <a:r>
              <a:rPr lang="cs-CZ" dirty="0" smtClean="0"/>
              <a:t> </a:t>
            </a:r>
            <a:r>
              <a:rPr lang="cs-CZ" dirty="0" err="1" smtClean="0"/>
              <a:t>won</a:t>
            </a:r>
            <a:r>
              <a:rPr lang="en-GB" dirty="0" smtClean="0"/>
              <a:t>’</a:t>
            </a:r>
            <a:r>
              <a:rPr lang="cs-CZ" dirty="0" smtClean="0"/>
              <a:t>t </a:t>
            </a:r>
            <a:r>
              <a:rPr lang="en-GB" dirty="0" smtClean="0"/>
              <a:t>change with increasing X</a:t>
            </a:r>
            <a:endParaRPr lang="cs-CZ" dirty="0" smtClean="0"/>
          </a:p>
          <a:p>
            <a:pPr lvl="1"/>
            <a:endParaRPr lang="cs-CZ" dirty="0"/>
          </a:p>
          <a:p>
            <a:pPr lvl="1"/>
            <a:r>
              <a:rPr lang="en-GB" dirty="0" smtClean="0"/>
              <a:t>The model validity depends on data </a:t>
            </a:r>
            <a:br>
              <a:rPr lang="en-GB" dirty="0" smtClean="0"/>
            </a:br>
            <a:r>
              <a:rPr lang="en-GB" dirty="0" smtClean="0"/>
              <a:t>from which was the model extrapolated</a:t>
            </a:r>
          </a:p>
          <a:p>
            <a:pPr lvl="1"/>
            <a:r>
              <a:rPr lang="en-GB" dirty="0" smtClean="0"/>
              <a:t>Watch out for extreme values </a:t>
            </a:r>
            <a:br>
              <a:rPr lang="en-GB" dirty="0" smtClean="0"/>
            </a:br>
            <a:r>
              <a:rPr lang="en-GB" dirty="0" smtClean="0"/>
              <a:t>(as with all deviation statistics)</a:t>
            </a:r>
          </a:p>
        </p:txBody>
      </p:sp>
      <p:pic>
        <p:nvPicPr>
          <p:cNvPr id="4" name="Picture 5" descr="regres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455" y="3420907"/>
            <a:ext cx="4553345" cy="343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49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26488"/>
            <a:ext cx="10515600" cy="1038673"/>
          </a:xfrm>
        </p:spPr>
        <p:txBody>
          <a:bodyPr>
            <a:normAutofit/>
          </a:bodyPr>
          <a:lstStyle/>
          <a:p>
            <a:pPr algn="ctr"/>
            <a:r>
              <a:rPr lang="en-GB" sz="4000" dirty="0" smtClean="0"/>
              <a:t>Other regression types</a:t>
            </a:r>
            <a:endParaRPr lang="en-GB" sz="4000" dirty="0"/>
          </a:p>
        </p:txBody>
      </p:sp>
      <p:sp>
        <p:nvSpPr>
          <p:cNvPr id="3" name="Zástupný symbol pro obsah 2"/>
          <p:cNvSpPr>
            <a:spLocks noGrp="1"/>
          </p:cNvSpPr>
          <p:nvPr>
            <p:ph idx="1"/>
          </p:nvPr>
        </p:nvSpPr>
        <p:spPr>
          <a:xfrm>
            <a:off x="838200" y="1365161"/>
            <a:ext cx="10515600" cy="4811802"/>
          </a:xfrm>
        </p:spPr>
        <p:txBody>
          <a:bodyPr>
            <a:normAutofit/>
          </a:bodyPr>
          <a:lstStyle/>
          <a:p>
            <a:r>
              <a:rPr lang="en-GB" sz="2400" dirty="0" smtClean="0"/>
              <a:t>Simple linear regression: one independent and one dependent variable</a:t>
            </a:r>
          </a:p>
          <a:p>
            <a:pPr marL="228600" lvl="1">
              <a:spcBef>
                <a:spcPts val="1000"/>
              </a:spcBef>
            </a:pPr>
            <a:r>
              <a:rPr lang="en-GB" sz="2400" dirty="0" smtClean="0"/>
              <a:t>Multiple linear regression: more independent variables (predictors)</a:t>
            </a:r>
            <a:endParaRPr lang="en-GB" dirty="0" smtClean="0"/>
          </a:p>
          <a:p>
            <a:pPr marL="685800" lvl="2">
              <a:spcBef>
                <a:spcPts val="1000"/>
              </a:spcBef>
            </a:pPr>
            <a:r>
              <a:rPr lang="en-GB" altLang="cs-CZ" sz="2400" dirty="0" smtClean="0"/>
              <a:t>Y = a +b</a:t>
            </a:r>
            <a:r>
              <a:rPr lang="en-GB" altLang="cs-CZ" sz="2400" baseline="-25000" dirty="0" smtClean="0"/>
              <a:t>1</a:t>
            </a:r>
            <a:r>
              <a:rPr lang="en-GB" altLang="cs-CZ" sz="2400" dirty="0" smtClean="0"/>
              <a:t>X</a:t>
            </a:r>
            <a:r>
              <a:rPr lang="en-GB" altLang="cs-CZ" sz="2400" baseline="-25000" dirty="0" smtClean="0"/>
              <a:t>1</a:t>
            </a:r>
            <a:r>
              <a:rPr lang="en-GB" altLang="cs-CZ" sz="2400" dirty="0" smtClean="0"/>
              <a:t> + b</a:t>
            </a:r>
            <a:r>
              <a:rPr lang="en-GB" altLang="cs-CZ" sz="2400" baseline="-25000" dirty="0" smtClean="0"/>
              <a:t>2</a:t>
            </a:r>
            <a:r>
              <a:rPr lang="en-GB" altLang="cs-CZ" sz="2400" dirty="0" smtClean="0"/>
              <a:t>X</a:t>
            </a:r>
            <a:r>
              <a:rPr lang="en-GB" altLang="cs-CZ" sz="2400" baseline="-25000" dirty="0" smtClean="0"/>
              <a:t>2</a:t>
            </a:r>
            <a:r>
              <a:rPr lang="en-GB" altLang="cs-CZ" sz="2400" dirty="0" smtClean="0"/>
              <a:t> + … + </a:t>
            </a:r>
            <a:r>
              <a:rPr lang="en-GB" altLang="cs-CZ" sz="2400" dirty="0" err="1" smtClean="0"/>
              <a:t>b</a:t>
            </a:r>
            <a:r>
              <a:rPr lang="en-GB" altLang="cs-CZ" sz="2400" baseline="-25000" dirty="0" err="1" smtClean="0"/>
              <a:t>m</a:t>
            </a:r>
            <a:r>
              <a:rPr lang="en-GB" altLang="cs-CZ" sz="2400" dirty="0" err="1" smtClean="0"/>
              <a:t>X</a:t>
            </a:r>
            <a:r>
              <a:rPr lang="en-GB" altLang="cs-CZ" sz="2400" baseline="-25000" dirty="0" err="1" smtClean="0"/>
              <a:t>m</a:t>
            </a:r>
            <a:endParaRPr lang="en-GB" altLang="cs-CZ" sz="2400" baseline="-25000" dirty="0" smtClean="0"/>
          </a:p>
          <a:p>
            <a:pPr marL="685800" lvl="2">
              <a:spcBef>
                <a:spcPts val="1000"/>
              </a:spcBef>
            </a:pPr>
            <a:r>
              <a:rPr lang="en-GB" altLang="cs-CZ" sz="2400" dirty="0" smtClean="0"/>
              <a:t>complicated by relationships between the predictors</a:t>
            </a:r>
            <a:endParaRPr lang="cs-CZ" altLang="cs-CZ" sz="2400" dirty="0" smtClean="0"/>
          </a:p>
          <a:p>
            <a:pPr marL="228600" lvl="1">
              <a:spcBef>
                <a:spcPts val="1000"/>
              </a:spcBef>
            </a:pPr>
            <a:r>
              <a:rPr lang="en-GB" dirty="0" smtClean="0"/>
              <a:t>Logistic regression</a:t>
            </a:r>
            <a:r>
              <a:rPr lang="cs-CZ" dirty="0" smtClean="0"/>
              <a:t>:</a:t>
            </a:r>
            <a:endParaRPr lang="en-GB" dirty="0"/>
          </a:p>
          <a:p>
            <a:pPr marL="685800" lvl="2">
              <a:spcBef>
                <a:spcPts val="1000"/>
              </a:spcBef>
            </a:pPr>
            <a:r>
              <a:rPr lang="en-GB" altLang="cs-CZ" sz="2400" dirty="0" smtClean="0"/>
              <a:t>Dependent variable is dichotomous (nominal</a:t>
            </a:r>
            <a:r>
              <a:rPr lang="cs-CZ" altLang="cs-CZ" sz="2400" dirty="0" smtClean="0"/>
              <a:t>) </a:t>
            </a:r>
          </a:p>
          <a:p>
            <a:pPr marL="685800" lvl="2">
              <a:spcBef>
                <a:spcPts val="1000"/>
              </a:spcBef>
            </a:pPr>
            <a:r>
              <a:rPr lang="en-GB" altLang="cs-CZ" sz="2400" dirty="0" smtClean="0"/>
              <a:t>Prediction of dependent variable values </a:t>
            </a:r>
            <a:r>
              <a:rPr lang="cs-CZ" altLang="cs-CZ" sz="2400" dirty="0" smtClean="0"/>
              <a:t>probability</a:t>
            </a:r>
          </a:p>
          <a:p>
            <a:pPr marL="228600" lvl="1">
              <a:spcBef>
                <a:spcPts val="1000"/>
              </a:spcBef>
            </a:pPr>
            <a:r>
              <a:rPr lang="en-GB" dirty="0" smtClean="0"/>
              <a:t>If the relationship </a:t>
            </a:r>
            <a:r>
              <a:rPr lang="cs-CZ" dirty="0" err="1" smtClean="0"/>
              <a:t>isn‘t</a:t>
            </a:r>
            <a:r>
              <a:rPr lang="cs-CZ" dirty="0" smtClean="0"/>
              <a:t> </a:t>
            </a:r>
            <a:r>
              <a:rPr lang="en-GB" dirty="0" smtClean="0"/>
              <a:t>linear</a:t>
            </a:r>
            <a:r>
              <a:rPr lang="cs-CZ" dirty="0" smtClean="0"/>
              <a:t>:</a:t>
            </a:r>
            <a:endParaRPr lang="en-GB" dirty="0"/>
          </a:p>
          <a:p>
            <a:pPr marL="685800" lvl="2">
              <a:spcBef>
                <a:spcPts val="1000"/>
              </a:spcBef>
            </a:pPr>
            <a:r>
              <a:rPr lang="en-GB" altLang="cs-CZ" dirty="0" smtClean="0"/>
              <a:t>We can try to transform the variables, so that the relationship becomes</a:t>
            </a:r>
            <a:r>
              <a:rPr lang="cs-CZ" altLang="cs-CZ" dirty="0" smtClean="0"/>
              <a:t> </a:t>
            </a:r>
            <a:r>
              <a:rPr lang="en-GB" altLang="cs-CZ" dirty="0" smtClean="0"/>
              <a:t>linear</a:t>
            </a:r>
            <a:endParaRPr lang="en-GB" altLang="cs-CZ" baseline="-25000" dirty="0" smtClean="0"/>
          </a:p>
          <a:p>
            <a:pPr marL="685800" lvl="2">
              <a:spcBef>
                <a:spcPts val="1000"/>
              </a:spcBef>
            </a:pPr>
            <a:r>
              <a:rPr lang="en-GB" altLang="cs-CZ" dirty="0" smtClean="0"/>
              <a:t>We can divide the sample into subgroups in which the relationship is linear</a:t>
            </a:r>
          </a:p>
          <a:p>
            <a:pPr marL="457200" lvl="2" indent="0">
              <a:spcBef>
                <a:spcPts val="1000"/>
              </a:spcBef>
              <a:buNone/>
            </a:pPr>
            <a:endParaRPr lang="en-GB" altLang="cs-CZ" sz="2400" dirty="0"/>
          </a:p>
          <a:p>
            <a:pPr marL="685800" lvl="2">
              <a:spcBef>
                <a:spcPts val="1000"/>
              </a:spcBef>
            </a:pPr>
            <a:endParaRPr lang="en-GB" altLang="cs-CZ" dirty="0" smtClean="0"/>
          </a:p>
        </p:txBody>
      </p:sp>
    </p:spTree>
    <p:extLst>
      <p:ext uri="{BB962C8B-B14F-4D97-AF65-F5344CB8AC3E}">
        <p14:creationId xmlns:p14="http://schemas.microsoft.com/office/powerpoint/2010/main" val="61232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normAutofit/>
          </a:bodyPr>
          <a:lstStyle/>
          <a:p>
            <a:pPr algn="ctr"/>
            <a:r>
              <a:rPr lang="en-GB" sz="4000" dirty="0" smtClean="0"/>
              <a:t>From description to </a:t>
            </a:r>
            <a:r>
              <a:rPr lang="cs-CZ" sz="4000" dirty="0" smtClean="0"/>
              <a:t>inference</a:t>
            </a:r>
            <a:endParaRPr lang="en-GB" sz="4000" dirty="0"/>
          </a:p>
        </p:txBody>
      </p:sp>
      <p:sp>
        <p:nvSpPr>
          <p:cNvPr id="3" name="Zástupný symbol pro obsah 2"/>
          <p:cNvSpPr>
            <a:spLocks noGrp="1"/>
          </p:cNvSpPr>
          <p:nvPr>
            <p:ph idx="1"/>
          </p:nvPr>
        </p:nvSpPr>
        <p:spPr>
          <a:xfrm>
            <a:off x="6868885" y="1469571"/>
            <a:ext cx="4648200" cy="5040086"/>
          </a:xfrm>
        </p:spPr>
        <p:txBody>
          <a:bodyPr>
            <a:normAutofit/>
          </a:bodyPr>
          <a:lstStyle/>
          <a:p>
            <a:r>
              <a:rPr lang="en-GB" sz="2400" dirty="0" smtClean="0"/>
              <a:t>Data description, parameters estimation</a:t>
            </a:r>
          </a:p>
          <a:p>
            <a:r>
              <a:rPr lang="en-GB" sz="2400" dirty="0" smtClean="0"/>
              <a:t>Statistical inference (</a:t>
            </a:r>
            <a:r>
              <a:rPr lang="en-GB" sz="2400" dirty="0" err="1" smtClean="0"/>
              <a:t>cz</a:t>
            </a:r>
            <a:r>
              <a:rPr lang="en-GB" sz="2400" dirty="0" smtClean="0"/>
              <a:t>: </a:t>
            </a:r>
            <a:r>
              <a:rPr lang="en-GB" sz="2400" dirty="0" err="1" smtClean="0"/>
              <a:t>usuzování</a:t>
            </a:r>
            <a:r>
              <a:rPr lang="en-GB" sz="2400" dirty="0" smtClean="0"/>
              <a:t>, inference, </a:t>
            </a:r>
            <a:r>
              <a:rPr lang="en-GB" sz="2400" dirty="0" err="1" smtClean="0"/>
              <a:t>indukce</a:t>
            </a:r>
            <a:r>
              <a:rPr lang="en-GB" sz="2400" dirty="0" smtClean="0"/>
              <a:t>)</a:t>
            </a:r>
          </a:p>
          <a:p>
            <a:r>
              <a:rPr lang="en-GB" sz="2400" dirty="0" smtClean="0"/>
              <a:t>Random sampling</a:t>
            </a:r>
          </a:p>
          <a:p>
            <a:pPr lvl="1"/>
            <a:r>
              <a:rPr lang="en-GB" sz="2000" dirty="0" smtClean="0"/>
              <a:t>every subject has the same probability of being included in the sample</a:t>
            </a:r>
          </a:p>
          <a:p>
            <a:pPr lvl="1"/>
            <a:r>
              <a:rPr lang="en-GB" sz="2000" dirty="0" smtClean="0"/>
              <a:t>If we d</a:t>
            </a:r>
            <a:r>
              <a:rPr lang="cs-CZ" sz="2000" dirty="0" smtClean="0"/>
              <a:t>on</a:t>
            </a:r>
            <a:r>
              <a:rPr lang="en-GB" sz="2000" dirty="0" smtClean="0"/>
              <a:t>’</a:t>
            </a:r>
            <a:r>
              <a:rPr lang="cs-CZ" sz="2000" dirty="0" smtClean="0"/>
              <a:t>t </a:t>
            </a:r>
            <a:r>
              <a:rPr lang="en-GB" sz="2000" dirty="0" smtClean="0"/>
              <a:t>have random sampling, how is our sample different?</a:t>
            </a:r>
            <a:endParaRPr lang="en-GB" sz="2000" dirty="0"/>
          </a:p>
        </p:txBody>
      </p:sp>
      <p:sp>
        <p:nvSpPr>
          <p:cNvPr id="4" name="Ovál 3"/>
          <p:cNvSpPr/>
          <p:nvPr/>
        </p:nvSpPr>
        <p:spPr>
          <a:xfrm>
            <a:off x="1077686" y="1469571"/>
            <a:ext cx="5116286" cy="4800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Ovál 4"/>
          <p:cNvSpPr/>
          <p:nvPr/>
        </p:nvSpPr>
        <p:spPr>
          <a:xfrm>
            <a:off x="1665514" y="2694214"/>
            <a:ext cx="2525486" cy="235131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ovéPole 5"/>
          <p:cNvSpPr txBox="1"/>
          <p:nvPr/>
        </p:nvSpPr>
        <p:spPr>
          <a:xfrm>
            <a:off x="4778828" y="2993572"/>
            <a:ext cx="1240971" cy="369332"/>
          </a:xfrm>
          <a:prstGeom prst="rect">
            <a:avLst/>
          </a:prstGeom>
          <a:noFill/>
        </p:spPr>
        <p:txBody>
          <a:bodyPr wrap="square" rtlCol="0">
            <a:spAutoFit/>
          </a:bodyPr>
          <a:lstStyle/>
          <a:p>
            <a:r>
              <a:rPr lang="en-GB" b="1" dirty="0" smtClean="0"/>
              <a:t>population</a:t>
            </a:r>
            <a:endParaRPr lang="en-GB" b="1" dirty="0"/>
          </a:p>
        </p:txBody>
      </p:sp>
      <p:sp>
        <p:nvSpPr>
          <p:cNvPr id="7" name="TextovéPole 6"/>
          <p:cNvSpPr txBox="1"/>
          <p:nvPr/>
        </p:nvSpPr>
        <p:spPr>
          <a:xfrm>
            <a:off x="4795157" y="4262539"/>
            <a:ext cx="1300843" cy="369332"/>
          </a:xfrm>
          <a:prstGeom prst="rect">
            <a:avLst/>
          </a:prstGeom>
          <a:noFill/>
        </p:spPr>
        <p:txBody>
          <a:bodyPr wrap="square" rtlCol="0">
            <a:spAutoFit/>
          </a:bodyPr>
          <a:lstStyle/>
          <a:p>
            <a:r>
              <a:rPr lang="en-GB" b="1" dirty="0" smtClean="0"/>
              <a:t>parameters</a:t>
            </a:r>
            <a:endParaRPr lang="en-GB" b="1" dirty="0"/>
          </a:p>
        </p:txBody>
      </p:sp>
      <p:cxnSp>
        <p:nvCxnSpPr>
          <p:cNvPr id="9" name="Přímá spojnice se šipkou 8"/>
          <p:cNvCxnSpPr/>
          <p:nvPr/>
        </p:nvCxnSpPr>
        <p:spPr>
          <a:xfrm flipH="1">
            <a:off x="3320143" y="3178238"/>
            <a:ext cx="145868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Přímá spojnice se šipkou 9"/>
          <p:cNvCxnSpPr/>
          <p:nvPr/>
        </p:nvCxnSpPr>
        <p:spPr>
          <a:xfrm rot="10800000" flipH="1">
            <a:off x="3374572" y="4447205"/>
            <a:ext cx="145868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TextovéPole 10"/>
          <p:cNvSpPr txBox="1"/>
          <p:nvPr/>
        </p:nvSpPr>
        <p:spPr>
          <a:xfrm>
            <a:off x="3744686" y="2680529"/>
            <a:ext cx="1121227" cy="369332"/>
          </a:xfrm>
          <a:prstGeom prst="rect">
            <a:avLst/>
          </a:prstGeom>
          <a:noFill/>
        </p:spPr>
        <p:txBody>
          <a:bodyPr wrap="square" rtlCol="0">
            <a:spAutoFit/>
          </a:bodyPr>
          <a:lstStyle/>
          <a:p>
            <a:r>
              <a:rPr lang="en-GB" b="1" dirty="0" smtClean="0"/>
              <a:t>sampling</a:t>
            </a:r>
            <a:endParaRPr lang="en-GB" b="1" dirty="0"/>
          </a:p>
        </p:txBody>
      </p:sp>
      <p:sp>
        <p:nvSpPr>
          <p:cNvPr id="12" name="TextovéPole 11"/>
          <p:cNvSpPr txBox="1"/>
          <p:nvPr/>
        </p:nvSpPr>
        <p:spPr>
          <a:xfrm>
            <a:off x="3744686" y="4609906"/>
            <a:ext cx="1121227" cy="369332"/>
          </a:xfrm>
          <a:prstGeom prst="rect">
            <a:avLst/>
          </a:prstGeom>
          <a:noFill/>
        </p:spPr>
        <p:txBody>
          <a:bodyPr wrap="square" rtlCol="0">
            <a:spAutoFit/>
          </a:bodyPr>
          <a:lstStyle/>
          <a:p>
            <a:r>
              <a:rPr lang="cs-CZ" b="1" dirty="0" smtClean="0"/>
              <a:t>inference</a:t>
            </a:r>
            <a:endParaRPr lang="en-GB" b="1" dirty="0"/>
          </a:p>
        </p:txBody>
      </p:sp>
      <p:sp>
        <p:nvSpPr>
          <p:cNvPr id="13" name="TextovéPole 12"/>
          <p:cNvSpPr txBox="1"/>
          <p:nvPr/>
        </p:nvSpPr>
        <p:spPr>
          <a:xfrm>
            <a:off x="2611427" y="2993572"/>
            <a:ext cx="707569" cy="369332"/>
          </a:xfrm>
          <a:prstGeom prst="rect">
            <a:avLst/>
          </a:prstGeom>
          <a:noFill/>
        </p:spPr>
        <p:txBody>
          <a:bodyPr wrap="square" rtlCol="0">
            <a:spAutoFit/>
          </a:bodyPr>
          <a:lstStyle/>
          <a:p>
            <a:r>
              <a:rPr lang="cs-CZ" b="1" dirty="0" smtClean="0"/>
              <a:t>data</a:t>
            </a:r>
            <a:endParaRPr lang="en-GB" b="1" dirty="0"/>
          </a:p>
        </p:txBody>
      </p:sp>
      <p:sp>
        <p:nvSpPr>
          <p:cNvPr id="14" name="TextovéPole 13"/>
          <p:cNvSpPr txBox="1"/>
          <p:nvPr/>
        </p:nvSpPr>
        <p:spPr>
          <a:xfrm>
            <a:off x="2332979" y="4256211"/>
            <a:ext cx="1142997" cy="369332"/>
          </a:xfrm>
          <a:prstGeom prst="rect">
            <a:avLst/>
          </a:prstGeom>
          <a:noFill/>
        </p:spPr>
        <p:txBody>
          <a:bodyPr wrap="square" rtlCol="0">
            <a:spAutoFit/>
          </a:bodyPr>
          <a:lstStyle/>
          <a:p>
            <a:r>
              <a:rPr lang="en-GB" b="1" dirty="0" smtClean="0"/>
              <a:t>statistics</a:t>
            </a:r>
            <a:endParaRPr lang="en-GB" b="1" dirty="0"/>
          </a:p>
        </p:txBody>
      </p:sp>
      <p:sp>
        <p:nvSpPr>
          <p:cNvPr id="18" name="Zahnutá šipka doprava 17"/>
          <p:cNvSpPr/>
          <p:nvPr/>
        </p:nvSpPr>
        <p:spPr>
          <a:xfrm>
            <a:off x="1822493" y="3178238"/>
            <a:ext cx="509339" cy="1398012"/>
          </a:xfrm>
          <a:prstGeom prst="curvedRightArrow">
            <a:avLst>
              <a:gd name="adj1" fmla="val 5798"/>
              <a:gd name="adj2" fmla="val 54762"/>
              <a:gd name="adj3" fmla="val 179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76165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58349"/>
          </a:xfrm>
        </p:spPr>
        <p:txBody>
          <a:bodyPr>
            <a:normAutofit/>
          </a:bodyPr>
          <a:lstStyle/>
          <a:p>
            <a:pPr algn="ctr"/>
            <a:r>
              <a:rPr lang="en-GB" sz="4000" dirty="0" smtClean="0"/>
              <a:t>Sampling distribution and standard error</a:t>
            </a:r>
            <a:endParaRPr lang="en-GB" sz="4000" dirty="0"/>
          </a:p>
        </p:txBody>
      </p:sp>
      <p:sp>
        <p:nvSpPr>
          <p:cNvPr id="3" name="Zástupný symbol pro obsah 2"/>
          <p:cNvSpPr>
            <a:spLocks noGrp="1"/>
          </p:cNvSpPr>
          <p:nvPr>
            <p:ph idx="1"/>
          </p:nvPr>
        </p:nvSpPr>
        <p:spPr>
          <a:xfrm>
            <a:off x="838200" y="1443788"/>
            <a:ext cx="10515600" cy="5005137"/>
          </a:xfrm>
        </p:spPr>
        <p:txBody>
          <a:bodyPr/>
          <a:lstStyle/>
          <a:p>
            <a:r>
              <a:rPr lang="en-GB" dirty="0" smtClean="0"/>
              <a:t>If we compute the same statistics on many independent samples from a population, we get many </a:t>
            </a:r>
            <a:r>
              <a:rPr lang="en-GB" u="sng" dirty="0" smtClean="0"/>
              <a:t>different</a:t>
            </a:r>
            <a:r>
              <a:rPr lang="en-GB" dirty="0" smtClean="0"/>
              <a:t> parameter estimates</a:t>
            </a:r>
          </a:p>
          <a:p>
            <a:r>
              <a:rPr lang="en-GB" dirty="0" smtClean="0"/>
              <a:t>These estimates have some distribution – </a:t>
            </a:r>
            <a:r>
              <a:rPr lang="en-GB" b="1" dirty="0" smtClean="0"/>
              <a:t>sampling distribution</a:t>
            </a:r>
            <a:br>
              <a:rPr lang="en-GB" b="1" dirty="0" smtClean="0"/>
            </a:br>
            <a:r>
              <a:rPr lang="en-GB" b="1" dirty="0" smtClean="0"/>
              <a:t>(</a:t>
            </a:r>
            <a:r>
              <a:rPr lang="en-GB" b="1" dirty="0" err="1" smtClean="0"/>
              <a:t>cz</a:t>
            </a:r>
            <a:r>
              <a:rPr lang="en-GB" b="1" dirty="0" smtClean="0"/>
              <a:t>: </a:t>
            </a:r>
            <a:r>
              <a:rPr lang="en-GB" b="1" dirty="0" err="1" smtClean="0"/>
              <a:t>výběrové</a:t>
            </a:r>
            <a:r>
              <a:rPr lang="en-GB" b="1" dirty="0" smtClean="0"/>
              <a:t> </a:t>
            </a:r>
            <a:r>
              <a:rPr lang="en-GB" b="1" dirty="0" err="1" smtClean="0"/>
              <a:t>rozložení</a:t>
            </a:r>
            <a:r>
              <a:rPr lang="en-GB" b="1" dirty="0" smtClean="0"/>
              <a:t>)</a:t>
            </a:r>
          </a:p>
          <a:p>
            <a:r>
              <a:rPr lang="en-US" b="1" dirty="0" smtClean="0">
                <a:hlinkClick r:id="rId2"/>
              </a:rPr>
              <a:t>http://onlinestatbook.com/stat_sim/sampling_dist/index.html</a:t>
            </a:r>
            <a:endParaRPr lang="en-US" b="1" dirty="0" smtClean="0"/>
          </a:p>
          <a:p>
            <a:r>
              <a:rPr lang="en-GB" dirty="0" smtClean="0"/>
              <a:t>Sampling distribution can be described by:</a:t>
            </a:r>
          </a:p>
          <a:p>
            <a:pPr lvl="1"/>
            <a:r>
              <a:rPr lang="en-GB" dirty="0" smtClean="0"/>
              <a:t>Mean – sampling distribution mean is close to parameter</a:t>
            </a:r>
          </a:p>
          <a:p>
            <a:pPr lvl="1"/>
            <a:r>
              <a:rPr lang="en-GB" dirty="0" smtClean="0"/>
              <a:t>Standard deviation – in sampling distribution called </a:t>
            </a:r>
            <a:r>
              <a:rPr lang="en-GB" b="1" dirty="0" smtClean="0"/>
              <a:t>standard error</a:t>
            </a:r>
            <a:r>
              <a:rPr lang="en-GB" dirty="0" smtClean="0"/>
              <a:t> </a:t>
            </a:r>
            <a:br>
              <a:rPr lang="en-GB" dirty="0" smtClean="0"/>
            </a:br>
            <a:r>
              <a:rPr lang="en-GB" b="1" dirty="0" smtClean="0"/>
              <a:t>(</a:t>
            </a:r>
            <a:r>
              <a:rPr lang="en-GB" b="1" dirty="0" err="1" smtClean="0"/>
              <a:t>cz</a:t>
            </a:r>
            <a:r>
              <a:rPr lang="en-GB" b="1" dirty="0" smtClean="0"/>
              <a:t>: </a:t>
            </a:r>
            <a:r>
              <a:rPr lang="en-GB" b="1" dirty="0" err="1" smtClean="0"/>
              <a:t>směrodatná</a:t>
            </a:r>
            <a:r>
              <a:rPr lang="en-GB" b="1" dirty="0" smtClean="0"/>
              <a:t> </a:t>
            </a:r>
            <a:r>
              <a:rPr lang="en-GB" b="1" dirty="0" err="1" smtClean="0"/>
              <a:t>chyba</a:t>
            </a:r>
            <a:r>
              <a:rPr lang="en-GB" b="1" dirty="0" smtClean="0"/>
              <a:t>, </a:t>
            </a:r>
            <a:r>
              <a:rPr lang="en-GB" dirty="0" err="1" smtClean="0"/>
              <a:t>také</a:t>
            </a:r>
            <a:r>
              <a:rPr lang="en-GB" dirty="0" smtClean="0"/>
              <a:t> </a:t>
            </a:r>
            <a:r>
              <a:rPr lang="en-GB" dirty="0" err="1" smtClean="0"/>
              <a:t>střední</a:t>
            </a:r>
            <a:r>
              <a:rPr lang="en-GB" dirty="0" smtClean="0"/>
              <a:t> </a:t>
            </a:r>
            <a:r>
              <a:rPr lang="en-GB" dirty="0" err="1" smtClean="0"/>
              <a:t>chyba</a:t>
            </a:r>
            <a:r>
              <a:rPr lang="en-GB" dirty="0" smtClean="0"/>
              <a:t> </a:t>
            </a:r>
            <a:r>
              <a:rPr lang="en-GB" dirty="0" err="1" smtClean="0"/>
              <a:t>či</a:t>
            </a:r>
            <a:r>
              <a:rPr lang="en-GB" dirty="0" smtClean="0"/>
              <a:t> </a:t>
            </a:r>
            <a:r>
              <a:rPr lang="en-GB" dirty="0" err="1" smtClean="0"/>
              <a:t>výběrová</a:t>
            </a:r>
            <a:r>
              <a:rPr lang="en-GB" dirty="0" smtClean="0"/>
              <a:t> </a:t>
            </a:r>
            <a:r>
              <a:rPr lang="en-GB" dirty="0" err="1" smtClean="0"/>
              <a:t>chyba</a:t>
            </a:r>
            <a:r>
              <a:rPr lang="en-GB" dirty="0" smtClean="0"/>
              <a:t>)</a:t>
            </a:r>
          </a:p>
          <a:p>
            <a:pPr lvl="1"/>
            <a:r>
              <a:rPr lang="en-GB" dirty="0" smtClean="0"/>
              <a:t>The higher is the number of samples (statistics estimates), the lower is the standard error</a:t>
            </a:r>
            <a:endParaRPr lang="en-GB" dirty="0"/>
          </a:p>
        </p:txBody>
      </p:sp>
    </p:spTree>
    <p:extLst>
      <p:ext uri="{BB962C8B-B14F-4D97-AF65-F5344CB8AC3E}">
        <p14:creationId xmlns:p14="http://schemas.microsoft.com/office/powerpoint/2010/main" val="27879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65843"/>
          </a:xfrm>
        </p:spPr>
        <p:txBody>
          <a:bodyPr>
            <a:normAutofit/>
          </a:bodyPr>
          <a:lstStyle/>
          <a:p>
            <a:pPr algn="ctr"/>
            <a:r>
              <a:rPr lang="en-GB" sz="4000" dirty="0" smtClean="0"/>
              <a:t>Sampling distribution of mean</a:t>
            </a:r>
            <a:r>
              <a:rPr lang="cs-CZ" sz="4000" dirty="0" smtClean="0"/>
              <a:t> (</a:t>
            </a:r>
            <a:r>
              <a:rPr lang="en-GB" sz="4000" dirty="0" smtClean="0"/>
              <a:t>estimate</a:t>
            </a:r>
            <a:r>
              <a:rPr lang="cs-CZ" sz="4000" dirty="0" smtClean="0"/>
              <a:t>)</a:t>
            </a:r>
            <a:endParaRPr lang="en-GB" sz="4000" dirty="0"/>
          </a:p>
        </p:txBody>
      </p:sp>
      <p:sp>
        <p:nvSpPr>
          <p:cNvPr id="3" name="Zástupný symbol pro obsah 2"/>
          <p:cNvSpPr>
            <a:spLocks noGrp="1"/>
          </p:cNvSpPr>
          <p:nvPr>
            <p:ph idx="1"/>
          </p:nvPr>
        </p:nvSpPr>
        <p:spPr>
          <a:xfrm>
            <a:off x="838200" y="1227222"/>
            <a:ext cx="10515600" cy="5257800"/>
          </a:xfrm>
        </p:spPr>
        <p:txBody>
          <a:bodyPr>
            <a:normAutofit/>
          </a:bodyPr>
          <a:lstStyle/>
          <a:p>
            <a:r>
              <a:rPr lang="en-GB" dirty="0" smtClean="0"/>
              <a:t>Mean estimate has approximately </a:t>
            </a:r>
            <a:r>
              <a:rPr lang="en-GB" b="1" dirty="0" smtClean="0"/>
              <a:t>normal distribution</a:t>
            </a:r>
            <a:br>
              <a:rPr lang="en-GB" b="1" dirty="0" smtClean="0"/>
            </a:br>
            <a:endParaRPr lang="en-GB" b="1" dirty="0" smtClean="0"/>
          </a:p>
          <a:p>
            <a:pPr lvl="1"/>
            <a:r>
              <a:rPr lang="en-GB" dirty="0" smtClean="0"/>
              <a:t>With mean </a:t>
            </a:r>
            <a:r>
              <a:rPr lang="en-GB" i="1" dirty="0" smtClean="0">
                <a:latin typeface="Symbol" pitchFamily="18" charset="2"/>
              </a:rPr>
              <a:t>m </a:t>
            </a:r>
            <a:r>
              <a:rPr lang="en-GB" dirty="0" smtClean="0"/>
              <a:t>and standard error:</a:t>
            </a:r>
          </a:p>
          <a:p>
            <a:pPr lvl="1"/>
            <a:r>
              <a:rPr lang="en-GB" dirty="0" smtClean="0"/>
              <a:t>This applies even when the distribution</a:t>
            </a:r>
            <a:br>
              <a:rPr lang="en-GB" dirty="0" smtClean="0"/>
            </a:br>
            <a:r>
              <a:rPr lang="en-GB" dirty="0" smtClean="0"/>
              <a:t>is not normal – thanks to </a:t>
            </a:r>
            <a:r>
              <a:rPr lang="en-GB" b="1" dirty="0" smtClean="0"/>
              <a:t>central limit theorem</a:t>
            </a:r>
          </a:p>
          <a:p>
            <a:pPr lvl="1"/>
            <a:r>
              <a:rPr lang="en-GB" dirty="0" smtClean="0"/>
              <a:t>The problem is that we usually don't know </a:t>
            </a:r>
            <a:r>
              <a:rPr lang="en-GB" i="1" dirty="0" smtClean="0">
                <a:latin typeface="Symbol" pitchFamily="18" charset="2"/>
                <a:sym typeface="Symbol" pitchFamily="18" charset="2"/>
              </a:rPr>
              <a:t>s</a:t>
            </a:r>
            <a:endParaRPr lang="cs-CZ" i="1" dirty="0" smtClean="0">
              <a:latin typeface="Symbol" pitchFamily="18" charset="2"/>
              <a:sym typeface="Symbol" pitchFamily="18" charset="2"/>
            </a:endParaRPr>
          </a:p>
          <a:p>
            <a:r>
              <a:rPr lang="en-GB" dirty="0" smtClean="0"/>
              <a:t>If</a:t>
            </a:r>
            <a:r>
              <a:rPr lang="cs-CZ" dirty="0" smtClean="0"/>
              <a:t> </a:t>
            </a:r>
            <a:r>
              <a:rPr lang="cs-CZ" dirty="0" err="1" smtClean="0"/>
              <a:t>we</a:t>
            </a:r>
            <a:r>
              <a:rPr lang="cs-CZ" dirty="0" smtClean="0"/>
              <a:t> don</a:t>
            </a:r>
            <a:r>
              <a:rPr lang="en-GB" dirty="0" smtClean="0"/>
              <a:t>'</a:t>
            </a:r>
            <a:r>
              <a:rPr lang="cs-CZ" dirty="0" smtClean="0"/>
              <a:t>t </a:t>
            </a:r>
            <a:r>
              <a:rPr lang="cs-CZ" dirty="0" err="1" smtClean="0"/>
              <a:t>know</a:t>
            </a:r>
            <a:r>
              <a:rPr lang="cs-CZ" dirty="0" smtClean="0"/>
              <a:t> </a:t>
            </a:r>
            <a:r>
              <a:rPr lang="en-GB" i="1" dirty="0" smtClean="0">
                <a:latin typeface="Symbol" pitchFamily="18" charset="2"/>
                <a:sym typeface="Symbol" pitchFamily="18" charset="2"/>
              </a:rPr>
              <a:t>s</a:t>
            </a:r>
            <a:r>
              <a:rPr lang="cs-CZ" dirty="0" smtClean="0"/>
              <a:t>, </a:t>
            </a:r>
            <a:r>
              <a:rPr lang="cs-CZ" dirty="0" err="1" smtClean="0"/>
              <a:t>we</a:t>
            </a:r>
            <a:r>
              <a:rPr lang="cs-CZ" dirty="0" smtClean="0"/>
              <a:t> </a:t>
            </a:r>
            <a:r>
              <a:rPr lang="cs-CZ" dirty="0" err="1" smtClean="0"/>
              <a:t>have</a:t>
            </a:r>
            <a:r>
              <a:rPr lang="cs-CZ" dirty="0" smtClean="0"/>
              <a:t> to use </a:t>
            </a:r>
            <a:r>
              <a:rPr lang="cs-CZ" i="1" dirty="0" smtClean="0"/>
              <a:t>s</a:t>
            </a:r>
            <a:r>
              <a:rPr lang="cs-CZ" b="1" dirty="0" smtClean="0"/>
              <a:t/>
            </a:r>
            <a:br>
              <a:rPr lang="cs-CZ" b="1" dirty="0" smtClean="0"/>
            </a:br>
            <a:endParaRPr lang="cs-CZ" b="1" dirty="0" smtClean="0"/>
          </a:p>
          <a:p>
            <a:pPr lvl="1"/>
            <a:r>
              <a:rPr lang="cs-CZ" dirty="0" err="1" smtClean="0"/>
              <a:t>Mean</a:t>
            </a:r>
            <a:r>
              <a:rPr lang="cs-CZ" dirty="0" smtClean="0"/>
              <a:t> </a:t>
            </a:r>
            <a:r>
              <a:rPr lang="cs-CZ" dirty="0" err="1" smtClean="0"/>
              <a:t>is</a:t>
            </a:r>
            <a:r>
              <a:rPr lang="cs-CZ" dirty="0" smtClean="0"/>
              <a:t> </a:t>
            </a:r>
            <a:r>
              <a:rPr lang="cs-CZ" dirty="0" err="1" smtClean="0"/>
              <a:t>still</a:t>
            </a:r>
            <a:r>
              <a:rPr lang="cs-CZ" dirty="0" smtClean="0"/>
              <a:t> </a:t>
            </a:r>
            <a:r>
              <a:rPr lang="cs-CZ" i="1" dirty="0" smtClean="0">
                <a:latin typeface="Symbol" pitchFamily="18" charset="2"/>
              </a:rPr>
              <a:t>m </a:t>
            </a:r>
            <a:r>
              <a:rPr lang="cs-CZ" dirty="0" smtClean="0"/>
              <a:t>and standard </a:t>
            </a:r>
            <a:r>
              <a:rPr lang="cs-CZ" dirty="0" err="1" smtClean="0"/>
              <a:t>error</a:t>
            </a:r>
            <a:r>
              <a:rPr lang="cs-CZ" dirty="0" smtClean="0"/>
              <a:t> </a:t>
            </a:r>
            <a:r>
              <a:rPr lang="cs-CZ" dirty="0" err="1" smtClean="0"/>
              <a:t>is</a:t>
            </a:r>
            <a:r>
              <a:rPr lang="cs-CZ" dirty="0" smtClean="0"/>
              <a:t> </a:t>
            </a:r>
            <a:r>
              <a:rPr lang="cs-CZ" dirty="0" err="1" smtClean="0"/>
              <a:t>now</a:t>
            </a:r>
            <a:r>
              <a:rPr lang="cs-CZ" dirty="0" smtClean="0"/>
              <a:t>:</a:t>
            </a:r>
          </a:p>
          <a:p>
            <a:pPr lvl="1"/>
            <a:r>
              <a:rPr lang="cs-CZ" dirty="0" err="1" smtClean="0"/>
              <a:t>The</a:t>
            </a:r>
            <a:r>
              <a:rPr lang="cs-CZ" dirty="0" smtClean="0"/>
              <a:t> </a:t>
            </a:r>
            <a:r>
              <a:rPr lang="cs-CZ" dirty="0" err="1" smtClean="0"/>
              <a:t>sampling</a:t>
            </a:r>
            <a:r>
              <a:rPr lang="cs-CZ" dirty="0" smtClean="0"/>
              <a:t> </a:t>
            </a:r>
            <a:r>
              <a:rPr lang="cs-CZ" dirty="0" err="1" smtClean="0"/>
              <a:t>distribution</a:t>
            </a:r>
            <a:r>
              <a:rPr lang="cs-CZ" dirty="0" smtClean="0"/>
              <a:t> </a:t>
            </a:r>
            <a:r>
              <a:rPr lang="cs-CZ" dirty="0" err="1" smtClean="0"/>
              <a:t>is</a:t>
            </a:r>
            <a:r>
              <a:rPr lang="cs-CZ" dirty="0" smtClean="0"/>
              <a:t> not </a:t>
            </a:r>
            <a:r>
              <a:rPr lang="cs-CZ" dirty="0" err="1" smtClean="0"/>
              <a:t>normal</a:t>
            </a:r>
            <a:r>
              <a:rPr lang="cs-CZ" dirty="0" smtClean="0"/>
              <a:t>,</a:t>
            </a:r>
            <a:br>
              <a:rPr lang="cs-CZ" dirty="0" smtClean="0"/>
            </a:br>
            <a:r>
              <a:rPr lang="cs-CZ" dirty="0" smtClean="0"/>
              <a:t>but Student</a:t>
            </a:r>
            <a:r>
              <a:rPr lang="en-GB" dirty="0" smtClean="0"/>
              <a:t>'</a:t>
            </a:r>
            <a:r>
              <a:rPr lang="cs-CZ" dirty="0" smtClean="0"/>
              <a:t>s t-</a:t>
            </a:r>
            <a:r>
              <a:rPr lang="cs-CZ" dirty="0" err="1" smtClean="0"/>
              <a:t>distribution</a:t>
            </a:r>
            <a:endParaRPr lang="cs-CZ" b="1" dirty="0" smtClean="0"/>
          </a:p>
        </p:txBody>
      </p:sp>
      <p:pic>
        <p:nvPicPr>
          <p:cNvPr id="4" name="Obrázek 3"/>
          <p:cNvPicPr>
            <a:picLocks noChangeAspect="1"/>
          </p:cNvPicPr>
          <p:nvPr/>
        </p:nvPicPr>
        <p:blipFill>
          <a:blip r:embed="rId2"/>
          <a:stretch>
            <a:fillRect/>
          </a:stretch>
        </p:blipFill>
        <p:spPr>
          <a:xfrm>
            <a:off x="6095999" y="1699164"/>
            <a:ext cx="1810945" cy="1092162"/>
          </a:xfrm>
          <a:prstGeom prst="rect">
            <a:avLst/>
          </a:prstGeom>
        </p:spPr>
      </p:pic>
      <p:pic>
        <p:nvPicPr>
          <p:cNvPr id="5" name="Obrázek 4"/>
          <p:cNvPicPr>
            <a:picLocks noChangeAspect="1"/>
          </p:cNvPicPr>
          <p:nvPr/>
        </p:nvPicPr>
        <p:blipFill>
          <a:blip r:embed="rId3"/>
          <a:stretch>
            <a:fillRect/>
          </a:stretch>
        </p:blipFill>
        <p:spPr>
          <a:xfrm>
            <a:off x="6973365" y="4158490"/>
            <a:ext cx="1569056" cy="1094862"/>
          </a:xfrm>
          <a:prstGeom prst="rect">
            <a:avLst/>
          </a:prstGeom>
        </p:spPr>
      </p:pic>
    </p:spTree>
    <p:extLst>
      <p:ext uri="{BB962C8B-B14F-4D97-AF65-F5344CB8AC3E}">
        <p14:creationId xmlns:p14="http://schemas.microsoft.com/office/powerpoint/2010/main" val="124830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982578" y="264319"/>
            <a:ext cx="10515600" cy="1150854"/>
          </a:xfrm>
        </p:spPr>
        <p:txBody>
          <a:bodyPr>
            <a:normAutofit/>
          </a:bodyPr>
          <a:lstStyle/>
          <a:p>
            <a:pPr algn="ctr"/>
            <a:r>
              <a:rPr lang="cs-CZ" sz="4000" dirty="0" smtClean="0"/>
              <a:t>Student</a:t>
            </a:r>
            <a:r>
              <a:rPr lang="en-GB" sz="4000" dirty="0" smtClean="0"/>
              <a:t>'</a:t>
            </a:r>
            <a:r>
              <a:rPr lang="cs-CZ" sz="4000" dirty="0" smtClean="0"/>
              <a:t>s </a:t>
            </a:r>
            <a:r>
              <a:rPr lang="en-GB" sz="4000" dirty="0" smtClean="0"/>
              <a:t>t-distribution</a:t>
            </a:r>
            <a:endParaRPr lang="en-GB" sz="4000" dirty="0"/>
          </a:p>
        </p:txBody>
      </p:sp>
      <p:pic>
        <p:nvPicPr>
          <p:cNvPr id="5" name="Picture 7" descr="t_dist"/>
          <p:cNvPicPr>
            <a:picLocks noChangeAspect="1" noChangeArrowheads="1"/>
          </p:cNvPicPr>
          <p:nvPr/>
        </p:nvPicPr>
        <p:blipFill>
          <a:blip r:embed="rId2" cstate="print"/>
          <a:srcRect/>
          <a:stretch>
            <a:fillRect/>
          </a:stretch>
        </p:blipFill>
        <p:spPr bwMode="auto">
          <a:xfrm>
            <a:off x="1636294" y="1415173"/>
            <a:ext cx="8919411" cy="5190898"/>
          </a:xfrm>
          <a:prstGeom prst="rect">
            <a:avLst/>
          </a:prstGeom>
          <a:noFill/>
          <a:ln w="9525">
            <a:noFill/>
            <a:miter lim="800000"/>
            <a:headEnd/>
            <a:tailEnd/>
          </a:ln>
        </p:spPr>
      </p:pic>
    </p:spTree>
    <p:extLst>
      <p:ext uri="{BB962C8B-B14F-4D97-AF65-F5344CB8AC3E}">
        <p14:creationId xmlns:p14="http://schemas.microsoft.com/office/powerpoint/2010/main" val="496334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98191"/>
          </a:xfrm>
        </p:spPr>
        <p:txBody>
          <a:bodyPr>
            <a:normAutofit/>
          </a:bodyPr>
          <a:lstStyle/>
          <a:p>
            <a:pPr algn="ctr"/>
            <a:r>
              <a:rPr lang="en-GB" sz="4000" dirty="0" smtClean="0"/>
              <a:t>Sampling distribution of other statistics</a:t>
            </a:r>
            <a:endParaRPr lang="en-GB" sz="4000" dirty="0"/>
          </a:p>
        </p:txBody>
      </p:sp>
      <p:sp>
        <p:nvSpPr>
          <p:cNvPr id="3" name="Zástupný symbol pro obsah 2"/>
          <p:cNvSpPr>
            <a:spLocks noGrp="1"/>
          </p:cNvSpPr>
          <p:nvPr>
            <p:ph idx="1"/>
          </p:nvPr>
        </p:nvSpPr>
        <p:spPr>
          <a:xfrm>
            <a:off x="838200" y="1371600"/>
            <a:ext cx="10515600" cy="5089358"/>
          </a:xfrm>
        </p:spPr>
        <p:txBody>
          <a:bodyPr/>
          <a:lstStyle/>
          <a:p>
            <a:r>
              <a:rPr lang="cs-CZ" dirty="0" err="1" smtClean="0"/>
              <a:t>For</a:t>
            </a:r>
            <a:r>
              <a:rPr lang="cs-CZ" dirty="0" smtClean="0"/>
              <a:t> </a:t>
            </a:r>
            <a:r>
              <a:rPr lang="cs-CZ" dirty="0" err="1" smtClean="0"/>
              <a:t>every</a:t>
            </a:r>
            <a:r>
              <a:rPr lang="cs-CZ" dirty="0" smtClean="0"/>
              <a:t> </a:t>
            </a:r>
            <a:r>
              <a:rPr lang="cs-CZ" dirty="0" err="1" smtClean="0"/>
              <a:t>statistics</a:t>
            </a:r>
            <a:r>
              <a:rPr lang="cs-CZ" dirty="0" smtClean="0"/>
              <a:t> </a:t>
            </a:r>
            <a:r>
              <a:rPr lang="cs-CZ" dirty="0" err="1" smtClean="0"/>
              <a:t>we</a:t>
            </a:r>
            <a:r>
              <a:rPr lang="cs-CZ" dirty="0" smtClean="0"/>
              <a:t> </a:t>
            </a:r>
            <a:r>
              <a:rPr lang="cs-CZ" dirty="0" err="1" smtClean="0"/>
              <a:t>need</a:t>
            </a:r>
            <a:r>
              <a:rPr lang="cs-CZ" dirty="0" smtClean="0"/>
              <a:t> to </a:t>
            </a:r>
            <a:r>
              <a:rPr lang="cs-CZ" dirty="0" err="1" smtClean="0"/>
              <a:t>know</a:t>
            </a:r>
            <a:r>
              <a:rPr lang="cs-CZ" dirty="0" smtClean="0"/>
              <a:t> </a:t>
            </a:r>
            <a:r>
              <a:rPr lang="cs-CZ" dirty="0" err="1" smtClean="0"/>
              <a:t>it</a:t>
            </a:r>
            <a:r>
              <a:rPr lang="cs-CZ" dirty="0" smtClean="0"/>
              <a:t> </a:t>
            </a:r>
            <a:r>
              <a:rPr lang="cs-CZ" dirty="0" err="1" smtClean="0"/>
              <a:t>theoretical</a:t>
            </a:r>
            <a:r>
              <a:rPr lang="cs-CZ" dirty="0" smtClean="0"/>
              <a:t> </a:t>
            </a:r>
            <a:r>
              <a:rPr lang="cs-CZ" dirty="0" err="1" smtClean="0"/>
              <a:t>sampling</a:t>
            </a:r>
            <a:r>
              <a:rPr lang="cs-CZ" dirty="0" smtClean="0"/>
              <a:t> </a:t>
            </a:r>
            <a:r>
              <a:rPr lang="cs-CZ" dirty="0" err="1" smtClean="0"/>
              <a:t>distribution</a:t>
            </a:r>
            <a:endParaRPr lang="cs-CZ" dirty="0" smtClean="0"/>
          </a:p>
          <a:p>
            <a:pPr lvl="1"/>
            <a:r>
              <a:rPr lang="cs-CZ" dirty="0" err="1" smtClean="0"/>
              <a:t>Relative</a:t>
            </a:r>
            <a:r>
              <a:rPr lang="cs-CZ" dirty="0" smtClean="0"/>
              <a:t> </a:t>
            </a:r>
            <a:r>
              <a:rPr lang="cs-CZ" dirty="0" err="1" smtClean="0"/>
              <a:t>frequencies</a:t>
            </a:r>
            <a:r>
              <a:rPr lang="cs-CZ" dirty="0" smtClean="0"/>
              <a:t>: </a:t>
            </a:r>
            <a:r>
              <a:rPr lang="cs-CZ" dirty="0" err="1" smtClean="0"/>
              <a:t>approximately</a:t>
            </a:r>
            <a:r>
              <a:rPr lang="cs-CZ" dirty="0" smtClean="0"/>
              <a:t> </a:t>
            </a:r>
            <a:r>
              <a:rPr lang="cs-CZ" dirty="0" err="1" smtClean="0"/>
              <a:t>normal</a:t>
            </a:r>
            <a:r>
              <a:rPr lang="cs-CZ" dirty="0" smtClean="0"/>
              <a:t> </a:t>
            </a:r>
            <a:r>
              <a:rPr lang="cs-CZ" dirty="0" err="1" smtClean="0"/>
              <a:t>distribution</a:t>
            </a:r>
            <a:endParaRPr lang="cs-CZ" dirty="0" smtClean="0"/>
          </a:p>
          <a:p>
            <a:pPr lvl="1"/>
            <a:r>
              <a:rPr lang="cs-CZ" dirty="0" err="1" smtClean="0"/>
              <a:t>Pearson</a:t>
            </a:r>
            <a:r>
              <a:rPr lang="en-GB" dirty="0" smtClean="0"/>
              <a:t>’</a:t>
            </a:r>
            <a:r>
              <a:rPr lang="cs-CZ" dirty="0" smtClean="0"/>
              <a:t>s r – </a:t>
            </a:r>
            <a:r>
              <a:rPr lang="cs-CZ" dirty="0" err="1" smtClean="0"/>
              <a:t>after</a:t>
            </a:r>
            <a:r>
              <a:rPr lang="cs-CZ" dirty="0" smtClean="0"/>
              <a:t> </a:t>
            </a:r>
            <a:r>
              <a:rPr lang="cs-CZ" dirty="0" err="1" smtClean="0"/>
              <a:t>Fisher</a:t>
            </a:r>
            <a:r>
              <a:rPr lang="cs-CZ" dirty="0" smtClean="0"/>
              <a:t> </a:t>
            </a:r>
            <a:r>
              <a:rPr lang="cs-CZ" dirty="0" err="1" smtClean="0"/>
              <a:t>transformation</a:t>
            </a:r>
            <a:r>
              <a:rPr lang="cs-CZ" dirty="0" smtClean="0"/>
              <a:t> </a:t>
            </a:r>
            <a:r>
              <a:rPr lang="cs-CZ" dirty="0" err="1" smtClean="0"/>
              <a:t>normal</a:t>
            </a:r>
            <a:r>
              <a:rPr lang="cs-CZ" dirty="0" smtClean="0"/>
              <a:t> </a:t>
            </a:r>
            <a:r>
              <a:rPr lang="cs-CZ" dirty="0" err="1" smtClean="0"/>
              <a:t>distribution</a:t>
            </a:r>
            <a:endParaRPr lang="en-GB" dirty="0"/>
          </a:p>
        </p:txBody>
      </p:sp>
    </p:spTree>
    <p:extLst>
      <p:ext uri="{BB962C8B-B14F-4D97-AF65-F5344CB8AC3E}">
        <p14:creationId xmlns:p14="http://schemas.microsoft.com/office/powerpoint/2010/main" val="614932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0590"/>
            <a:ext cx="10515600" cy="850064"/>
          </a:xfrm>
        </p:spPr>
        <p:txBody>
          <a:bodyPr>
            <a:normAutofit/>
          </a:bodyPr>
          <a:lstStyle/>
          <a:p>
            <a:pPr algn="ctr"/>
            <a:r>
              <a:rPr lang="en-GB" sz="4000" dirty="0" smtClean="0"/>
              <a:t>Point vs. Interval estimates</a:t>
            </a:r>
            <a:endParaRPr lang="en-GB" sz="4000" dirty="0"/>
          </a:p>
        </p:txBody>
      </p:sp>
      <p:sp>
        <p:nvSpPr>
          <p:cNvPr id="3" name="Zástupný symbol pro obsah 2"/>
          <p:cNvSpPr>
            <a:spLocks noGrp="1"/>
          </p:cNvSpPr>
          <p:nvPr>
            <p:ph idx="1"/>
          </p:nvPr>
        </p:nvSpPr>
        <p:spPr>
          <a:xfrm>
            <a:off x="838200" y="902369"/>
            <a:ext cx="10515600" cy="5811252"/>
          </a:xfrm>
        </p:spPr>
        <p:txBody>
          <a:bodyPr>
            <a:normAutofit/>
          </a:bodyPr>
          <a:lstStyle/>
          <a:p>
            <a:r>
              <a:rPr lang="en-GB" dirty="0" smtClean="0"/>
              <a:t>Parameter can be estimated by:</a:t>
            </a:r>
          </a:p>
          <a:p>
            <a:pPr lvl="1"/>
            <a:r>
              <a:rPr lang="en-GB" dirty="0" smtClean="0"/>
              <a:t>Point estimate – that we’</a:t>
            </a:r>
            <a:r>
              <a:rPr lang="cs-CZ" dirty="0" smtClean="0"/>
              <a:t>re </a:t>
            </a:r>
            <a:r>
              <a:rPr lang="en-GB" dirty="0" smtClean="0"/>
              <a:t>trying to estimate the parameter value itself </a:t>
            </a:r>
            <a:br>
              <a:rPr lang="en-GB" dirty="0" smtClean="0"/>
            </a:br>
            <a:r>
              <a:rPr lang="en-GB" dirty="0" smtClean="0"/>
              <a:t>(e.g. mean)</a:t>
            </a:r>
          </a:p>
          <a:p>
            <a:pPr lvl="1"/>
            <a:r>
              <a:rPr lang="en-GB" dirty="0" smtClean="0"/>
              <a:t>Interval estimate – estimating an interval in which the parameter lies with certain probability</a:t>
            </a:r>
          </a:p>
          <a:p>
            <a:pPr lvl="2"/>
            <a:r>
              <a:rPr lang="en-GB" sz="2400" dirty="0" smtClean="0"/>
              <a:t>The result is </a:t>
            </a:r>
            <a:r>
              <a:rPr lang="en-GB" sz="2400" b="1" dirty="0" smtClean="0"/>
              <a:t>confidence interval (</a:t>
            </a:r>
            <a:r>
              <a:rPr lang="cs-CZ" sz="2400" b="1" dirty="0" err="1" smtClean="0"/>
              <a:t>cz</a:t>
            </a:r>
            <a:r>
              <a:rPr lang="cs-CZ" sz="2400" b="1" dirty="0" smtClean="0"/>
              <a:t>: interval spolehlivosti</a:t>
            </a:r>
            <a:r>
              <a:rPr lang="en-GB" sz="2400" b="1" dirty="0" smtClean="0"/>
              <a:t>), CI</a:t>
            </a:r>
          </a:p>
          <a:p>
            <a:pPr lvl="2"/>
            <a:r>
              <a:rPr lang="en-GB" sz="2400" dirty="0" smtClean="0"/>
              <a:t>Confidence interval can be computed from point estimate and its sampling distribution (point</a:t>
            </a:r>
            <a:r>
              <a:rPr lang="cs-CZ" sz="2400" dirty="0" smtClean="0"/>
              <a:t> </a:t>
            </a:r>
            <a:r>
              <a:rPr lang="en-GB" sz="2400" dirty="0" smtClean="0">
                <a:sym typeface="Symbol" pitchFamily="18" charset="2"/>
              </a:rPr>
              <a:t></a:t>
            </a:r>
            <a:r>
              <a:rPr lang="cs-CZ" sz="2400" dirty="0" smtClean="0">
                <a:sym typeface="Symbol" pitchFamily="18" charset="2"/>
              </a:rPr>
              <a:t> </a:t>
            </a:r>
            <a:r>
              <a:rPr lang="en-GB" sz="2400" dirty="0" smtClean="0">
                <a:sym typeface="Symbol" pitchFamily="18" charset="2"/>
              </a:rPr>
              <a:t>deviation</a:t>
            </a:r>
            <a:r>
              <a:rPr lang="cs-CZ" sz="2400" dirty="0" smtClean="0">
                <a:sym typeface="Symbol" pitchFamily="18" charset="2"/>
              </a:rPr>
              <a:t>)</a:t>
            </a:r>
          </a:p>
          <a:p>
            <a:pPr lvl="2"/>
            <a:r>
              <a:rPr lang="en-GB" sz="2400" dirty="0" smtClean="0">
                <a:sym typeface="Symbol" pitchFamily="18" charset="2"/>
              </a:rPr>
              <a:t>Interval estimate is better – we have more information</a:t>
            </a:r>
          </a:p>
          <a:p>
            <a:pPr lvl="2"/>
            <a:endParaRPr lang="cs-CZ" sz="2400" dirty="0">
              <a:sym typeface="Symbol" pitchFamily="18" charset="2"/>
            </a:endParaRPr>
          </a:p>
          <a:p>
            <a:pPr lvl="2"/>
            <a:endParaRPr lang="cs-CZ" sz="2400" dirty="0" smtClean="0">
              <a:sym typeface="Symbol" pitchFamily="18" charset="2"/>
            </a:endParaRPr>
          </a:p>
          <a:p>
            <a:pPr lvl="2"/>
            <a:r>
              <a:rPr lang="cs-CZ" sz="2400" i="1" dirty="0" smtClean="0">
                <a:latin typeface="Symbol" pitchFamily="18" charset="2"/>
              </a:rPr>
              <a:t>a - </a:t>
            </a:r>
            <a:r>
              <a:rPr lang="en-GB" sz="2400" dirty="0" smtClean="0"/>
              <a:t>error probability</a:t>
            </a:r>
            <a:r>
              <a:rPr lang="cs-CZ" sz="2400" dirty="0" smtClean="0"/>
              <a:t>, (1 – </a:t>
            </a:r>
            <a:r>
              <a:rPr lang="cs-CZ" sz="2400" i="1" dirty="0" smtClean="0">
                <a:latin typeface="Symbol" pitchFamily="18" charset="2"/>
              </a:rPr>
              <a:t>a</a:t>
            </a:r>
            <a:r>
              <a:rPr lang="cs-CZ" sz="2400" dirty="0" smtClean="0"/>
              <a:t>) </a:t>
            </a:r>
            <a:r>
              <a:rPr lang="en-GB" sz="2400" dirty="0" smtClean="0"/>
              <a:t>is </a:t>
            </a:r>
            <a:r>
              <a:rPr lang="en-GB" sz="2400" b="1" dirty="0" smtClean="0"/>
              <a:t>confidence level</a:t>
            </a:r>
            <a:r>
              <a:rPr lang="cs-CZ" sz="2400" b="1" dirty="0" smtClean="0"/>
              <a:t> (</a:t>
            </a:r>
            <a:r>
              <a:rPr lang="cs-CZ" sz="2400" b="1" dirty="0" err="1" smtClean="0"/>
              <a:t>cz</a:t>
            </a:r>
            <a:r>
              <a:rPr lang="cs-CZ" sz="2400" b="1" dirty="0" smtClean="0"/>
              <a:t>: hladina spolehlivosti)</a:t>
            </a:r>
          </a:p>
          <a:p>
            <a:pPr lvl="2"/>
            <a:r>
              <a:rPr lang="en-GB" sz="2400" dirty="0" smtClean="0"/>
              <a:t>We typically use 95% or 99% confidence level, then it means that the parameter lies in the confidence interval with 95%</a:t>
            </a:r>
            <a:r>
              <a:rPr lang="cs-CZ" sz="2400" dirty="0" smtClean="0"/>
              <a:t> </a:t>
            </a:r>
            <a:r>
              <a:rPr lang="en-GB" sz="2400" dirty="0" smtClean="0"/>
              <a:t>probability</a:t>
            </a:r>
            <a:r>
              <a:rPr lang="cs-CZ" sz="2400" dirty="0" smtClean="0"/>
              <a:t> </a:t>
            </a:r>
            <a:br>
              <a:rPr lang="cs-CZ" sz="2400" dirty="0" smtClean="0"/>
            </a:br>
            <a:r>
              <a:rPr lang="cs-CZ" sz="2400" dirty="0" smtClean="0"/>
              <a:t>(</a:t>
            </a:r>
            <a:r>
              <a:rPr lang="cs-CZ" sz="2400" dirty="0" err="1" smtClean="0"/>
              <a:t>where</a:t>
            </a:r>
            <a:r>
              <a:rPr lang="cs-CZ" sz="2400" dirty="0" smtClean="0"/>
              <a:t> </a:t>
            </a:r>
            <a:r>
              <a:rPr lang="cs-CZ" sz="2400" i="1" dirty="0" smtClean="0">
                <a:latin typeface="Symbol" pitchFamily="18" charset="2"/>
              </a:rPr>
              <a:t>a</a:t>
            </a:r>
            <a:r>
              <a:rPr lang="cs-CZ" sz="2400" dirty="0" smtClean="0"/>
              <a:t> </a:t>
            </a:r>
            <a:r>
              <a:rPr lang="cs-CZ" sz="2400" dirty="0" err="1" smtClean="0"/>
              <a:t>is</a:t>
            </a:r>
            <a:r>
              <a:rPr lang="cs-CZ" sz="2400" dirty="0" smtClean="0"/>
              <a:t> 0.05 = 5% </a:t>
            </a:r>
            <a:r>
              <a:rPr lang="cs-CZ" sz="2400" dirty="0" err="1" smtClean="0"/>
              <a:t>error</a:t>
            </a:r>
            <a:r>
              <a:rPr lang="cs-CZ" sz="2400" dirty="0" smtClean="0"/>
              <a:t> probability, (1 – </a:t>
            </a:r>
            <a:r>
              <a:rPr lang="cs-CZ" sz="2400" i="1" dirty="0" smtClean="0">
                <a:latin typeface="Symbol" pitchFamily="18" charset="2"/>
              </a:rPr>
              <a:t>a</a:t>
            </a:r>
            <a:r>
              <a:rPr lang="cs-CZ" sz="2400" dirty="0" smtClean="0">
                <a:latin typeface="Symbol" pitchFamily="18" charset="2"/>
              </a:rPr>
              <a:t>)</a:t>
            </a:r>
            <a:r>
              <a:rPr lang="cs-CZ" sz="2400" dirty="0" smtClean="0"/>
              <a:t> = (1 – 0.05))</a:t>
            </a:r>
            <a:endParaRPr lang="en-GB" sz="2400" dirty="0"/>
          </a:p>
        </p:txBody>
      </p:sp>
      <p:pic>
        <p:nvPicPr>
          <p:cNvPr id="4" name="Obrázek 3"/>
          <p:cNvPicPr>
            <a:picLocks noChangeAspect="1"/>
          </p:cNvPicPr>
          <p:nvPr/>
        </p:nvPicPr>
        <p:blipFill>
          <a:blip r:embed="rId2"/>
          <a:stretch>
            <a:fillRect/>
          </a:stretch>
        </p:blipFill>
        <p:spPr>
          <a:xfrm>
            <a:off x="2123708" y="4383919"/>
            <a:ext cx="3726231" cy="717471"/>
          </a:xfrm>
          <a:prstGeom prst="rect">
            <a:avLst/>
          </a:prstGeom>
        </p:spPr>
      </p:pic>
    </p:spTree>
    <p:extLst>
      <p:ext uri="{BB962C8B-B14F-4D97-AF65-F5344CB8AC3E}">
        <p14:creationId xmlns:p14="http://schemas.microsoft.com/office/powerpoint/2010/main" val="3276967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49313"/>
          </a:xfrm>
        </p:spPr>
        <p:txBody>
          <a:bodyPr>
            <a:normAutofit/>
          </a:bodyPr>
          <a:lstStyle/>
          <a:p>
            <a:pPr algn="ctr"/>
            <a:r>
              <a:rPr lang="cs-CZ" sz="4000" dirty="0" smtClean="0"/>
              <a:t>Bar chart vs. Histogram</a:t>
            </a:r>
            <a:endParaRPr lang="cs-CZ" sz="4000" dirty="0"/>
          </a:p>
        </p:txBody>
      </p:sp>
      <p:pic>
        <p:nvPicPr>
          <p:cNvPr id="4" name="Obrázek 3"/>
          <p:cNvPicPr>
            <a:picLocks noChangeAspect="1"/>
          </p:cNvPicPr>
          <p:nvPr/>
        </p:nvPicPr>
        <p:blipFill>
          <a:blip r:embed="rId2"/>
          <a:stretch>
            <a:fillRect/>
          </a:stretch>
        </p:blipFill>
        <p:spPr>
          <a:xfrm>
            <a:off x="1585912" y="1214438"/>
            <a:ext cx="9020175" cy="5427032"/>
          </a:xfrm>
          <a:prstGeom prst="rect">
            <a:avLst/>
          </a:prstGeom>
        </p:spPr>
      </p:pic>
    </p:spTree>
    <p:extLst>
      <p:ext uri="{BB962C8B-B14F-4D97-AF65-F5344CB8AC3E}">
        <p14:creationId xmlns:p14="http://schemas.microsoft.com/office/powerpoint/2010/main" val="2883048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7411" y="365125"/>
            <a:ext cx="11265568" cy="777875"/>
          </a:xfrm>
        </p:spPr>
        <p:txBody>
          <a:bodyPr>
            <a:normAutofit/>
          </a:bodyPr>
          <a:lstStyle/>
          <a:p>
            <a:pPr algn="ctr"/>
            <a:r>
              <a:rPr lang="en-GB" sz="4000" dirty="0" smtClean="0"/>
              <a:t>Computing confidence interval for mean</a:t>
            </a:r>
            <a:r>
              <a:rPr lang="cs-CZ" sz="4000" dirty="0" smtClean="0"/>
              <a:t> 1</a:t>
            </a:r>
            <a:endParaRPr lang="en-GB" sz="4000" dirty="0"/>
          </a:p>
        </p:txBody>
      </p:sp>
      <p:sp>
        <p:nvSpPr>
          <p:cNvPr id="3" name="Zástupný symbol pro obsah 2"/>
          <p:cNvSpPr>
            <a:spLocks noGrp="1"/>
          </p:cNvSpPr>
          <p:nvPr>
            <p:ph idx="1"/>
          </p:nvPr>
        </p:nvSpPr>
        <p:spPr>
          <a:xfrm>
            <a:off x="537410" y="1227221"/>
            <a:ext cx="11353801" cy="5149516"/>
          </a:xfrm>
        </p:spPr>
        <p:txBody>
          <a:bodyPr>
            <a:normAutofit/>
          </a:bodyPr>
          <a:lstStyle/>
          <a:p>
            <a:r>
              <a:rPr lang="cs-CZ" sz="2400" dirty="0" smtClean="0"/>
              <a:t>In a sample </a:t>
            </a:r>
            <a:r>
              <a:rPr lang="cs-CZ" sz="2400" dirty="0" err="1" smtClean="0"/>
              <a:t>of</a:t>
            </a:r>
            <a:r>
              <a:rPr lang="cs-CZ" sz="2400" dirty="0" smtClean="0"/>
              <a:t> 100 </a:t>
            </a:r>
            <a:r>
              <a:rPr lang="cs-CZ" sz="2400" dirty="0" err="1" smtClean="0"/>
              <a:t>children</a:t>
            </a:r>
            <a:r>
              <a:rPr lang="cs-CZ" sz="2400" dirty="0" smtClean="0"/>
              <a:t> </a:t>
            </a:r>
            <a:r>
              <a:rPr lang="cs-CZ" sz="2400" dirty="0" err="1" smtClean="0"/>
              <a:t>with</a:t>
            </a:r>
            <a:r>
              <a:rPr lang="cs-CZ" sz="2400" dirty="0" smtClean="0"/>
              <a:t> </a:t>
            </a:r>
            <a:r>
              <a:rPr lang="cs-CZ" sz="2400" dirty="0" err="1" smtClean="0"/>
              <a:t>multicolored</a:t>
            </a:r>
            <a:r>
              <a:rPr lang="cs-CZ" sz="2400" dirty="0" smtClean="0"/>
              <a:t> </a:t>
            </a:r>
            <a:r>
              <a:rPr lang="cs-CZ" sz="2400" dirty="0" err="1" smtClean="0"/>
              <a:t>eyes</a:t>
            </a:r>
            <a:r>
              <a:rPr lang="cs-CZ" sz="2400" dirty="0" smtClean="0"/>
              <a:t> </a:t>
            </a:r>
            <a:r>
              <a:rPr lang="cs-CZ" sz="2400" dirty="0" err="1" smtClean="0"/>
              <a:t>we</a:t>
            </a:r>
            <a:r>
              <a:rPr lang="cs-CZ" sz="2400" dirty="0" smtClean="0"/>
              <a:t> </a:t>
            </a:r>
            <a:r>
              <a:rPr lang="cs-CZ" sz="2400" dirty="0" err="1" smtClean="0"/>
              <a:t>computed</a:t>
            </a:r>
            <a:r>
              <a:rPr lang="cs-CZ" sz="2400" dirty="0" smtClean="0"/>
              <a:t> </a:t>
            </a:r>
            <a:r>
              <a:rPr lang="cs-CZ" sz="2400" dirty="0" err="1" smtClean="0"/>
              <a:t>mean</a:t>
            </a:r>
            <a:r>
              <a:rPr lang="cs-CZ" sz="2400" dirty="0" smtClean="0"/>
              <a:t> IQ 130 </a:t>
            </a:r>
            <a:br>
              <a:rPr lang="cs-CZ" sz="2400" dirty="0" smtClean="0"/>
            </a:br>
            <a:r>
              <a:rPr lang="cs-CZ" sz="2400" dirty="0" smtClean="0"/>
              <a:t>and </a:t>
            </a:r>
            <a:r>
              <a:rPr lang="cs-CZ" sz="2400" dirty="0" err="1" smtClean="0"/>
              <a:t>we</a:t>
            </a:r>
            <a:r>
              <a:rPr lang="cs-CZ" sz="2400" dirty="0" smtClean="0"/>
              <a:t> </a:t>
            </a:r>
            <a:r>
              <a:rPr lang="cs-CZ" sz="2400" dirty="0" err="1" smtClean="0"/>
              <a:t>know</a:t>
            </a:r>
            <a:r>
              <a:rPr lang="cs-CZ" sz="2400" dirty="0" smtClean="0"/>
              <a:t> </a:t>
            </a:r>
            <a:r>
              <a:rPr lang="cs-CZ" sz="2400" dirty="0" err="1" smtClean="0"/>
              <a:t>that</a:t>
            </a:r>
            <a:r>
              <a:rPr lang="cs-CZ" sz="2400" dirty="0" smtClean="0"/>
              <a:t> </a:t>
            </a:r>
            <a:r>
              <a:rPr lang="cs-CZ" sz="2400" b="1" dirty="0" smtClean="0">
                <a:latin typeface="Symbol" pitchFamily="18" charset="2"/>
              </a:rPr>
              <a:t>s</a:t>
            </a:r>
            <a:r>
              <a:rPr lang="cs-CZ" sz="2400" b="1" i="1" dirty="0" smtClean="0">
                <a:latin typeface="Symbol" pitchFamily="18" charset="2"/>
              </a:rPr>
              <a:t> </a:t>
            </a:r>
            <a:r>
              <a:rPr lang="cs-CZ" sz="2400" dirty="0" smtClean="0"/>
              <a:t>=15.</a:t>
            </a:r>
          </a:p>
          <a:p>
            <a:pPr lvl="1"/>
            <a:r>
              <a:rPr lang="cs-CZ" dirty="0" smtClean="0"/>
              <a:t>Point </a:t>
            </a:r>
            <a:r>
              <a:rPr lang="cs-CZ" dirty="0" err="1" smtClean="0"/>
              <a:t>parameter</a:t>
            </a:r>
            <a:r>
              <a:rPr lang="cs-CZ" dirty="0" smtClean="0"/>
              <a:t> </a:t>
            </a:r>
            <a:r>
              <a:rPr lang="cs-CZ" dirty="0" err="1" smtClean="0"/>
              <a:t>estimate</a:t>
            </a:r>
            <a:r>
              <a:rPr lang="cs-CZ" dirty="0" smtClean="0"/>
              <a:t> (</a:t>
            </a:r>
            <a:r>
              <a:rPr lang="cs-CZ" dirty="0" smtClean="0">
                <a:latin typeface="Symbol" pitchFamily="18" charset="2"/>
              </a:rPr>
              <a:t>m</a:t>
            </a:r>
            <a:r>
              <a:rPr lang="cs-CZ" dirty="0" smtClean="0"/>
              <a:t>)</a:t>
            </a:r>
            <a:r>
              <a:rPr lang="cs-CZ" dirty="0" smtClean="0">
                <a:latin typeface="Symbol" pitchFamily="18" charset="2"/>
              </a:rPr>
              <a:t> </a:t>
            </a:r>
            <a:r>
              <a:rPr lang="cs-CZ" dirty="0" err="1" smtClean="0"/>
              <a:t>is</a:t>
            </a:r>
            <a:r>
              <a:rPr lang="cs-CZ" dirty="0" smtClean="0"/>
              <a:t> 130</a:t>
            </a:r>
          </a:p>
          <a:p>
            <a:pPr lvl="1"/>
            <a:r>
              <a:rPr lang="cs-CZ" dirty="0" smtClean="0"/>
              <a:t>Interval </a:t>
            </a:r>
            <a:r>
              <a:rPr lang="cs-CZ" dirty="0" err="1" smtClean="0"/>
              <a:t>parameter</a:t>
            </a:r>
            <a:r>
              <a:rPr lang="cs-CZ" dirty="0" smtClean="0"/>
              <a:t> </a:t>
            </a:r>
            <a:r>
              <a:rPr lang="cs-CZ" dirty="0" err="1" smtClean="0"/>
              <a:t>estimate</a:t>
            </a:r>
            <a:r>
              <a:rPr lang="cs-CZ" dirty="0" smtClean="0"/>
              <a:t>:</a:t>
            </a:r>
          </a:p>
          <a:p>
            <a:pPr lvl="2"/>
            <a:r>
              <a:rPr lang="cs-CZ" b="1" dirty="0" err="1" smtClean="0"/>
              <a:t>Sampling</a:t>
            </a:r>
            <a:r>
              <a:rPr lang="cs-CZ" b="1" dirty="0" smtClean="0"/>
              <a:t> </a:t>
            </a:r>
            <a:r>
              <a:rPr lang="cs-CZ" b="1" dirty="0" err="1" smtClean="0"/>
              <a:t>distribution</a:t>
            </a:r>
            <a:r>
              <a:rPr lang="cs-CZ" b="1" dirty="0" smtClean="0"/>
              <a:t> </a:t>
            </a:r>
            <a:r>
              <a:rPr lang="cs-CZ" b="1" dirty="0" err="1" smtClean="0"/>
              <a:t>of</a:t>
            </a:r>
            <a:r>
              <a:rPr lang="cs-CZ" b="1" dirty="0" smtClean="0"/>
              <a:t> </a:t>
            </a:r>
            <a:r>
              <a:rPr lang="cs-CZ" b="1" dirty="0" err="1" smtClean="0"/>
              <a:t>mean</a:t>
            </a:r>
            <a:r>
              <a:rPr lang="cs-CZ" b="1" dirty="0" smtClean="0"/>
              <a:t> </a:t>
            </a:r>
            <a:r>
              <a:rPr lang="cs-CZ" b="1" dirty="0" err="1" smtClean="0"/>
              <a:t>is</a:t>
            </a:r>
            <a:r>
              <a:rPr lang="cs-CZ" b="1" dirty="0" smtClean="0"/>
              <a:t> </a:t>
            </a:r>
            <a:r>
              <a:rPr lang="cs-CZ" b="1" dirty="0" err="1" smtClean="0"/>
              <a:t>normal</a:t>
            </a:r>
            <a:r>
              <a:rPr lang="cs-CZ" dirty="0" smtClean="0"/>
              <a:t>…</a:t>
            </a:r>
          </a:p>
          <a:p>
            <a:pPr lvl="2"/>
            <a:r>
              <a:rPr lang="cs-CZ" dirty="0" smtClean="0"/>
              <a:t>…</a:t>
            </a:r>
            <a:r>
              <a:rPr lang="cs-CZ" dirty="0" err="1" smtClean="0"/>
              <a:t>with</a:t>
            </a:r>
            <a:r>
              <a:rPr lang="cs-CZ" dirty="0" smtClean="0"/>
              <a:t> centre in </a:t>
            </a:r>
            <a:r>
              <a:rPr lang="cs-CZ" dirty="0">
                <a:latin typeface="Symbol" pitchFamily="18" charset="2"/>
              </a:rPr>
              <a:t>m</a:t>
            </a:r>
            <a:r>
              <a:rPr lang="cs-CZ" dirty="0" smtClean="0"/>
              <a:t>. </a:t>
            </a:r>
            <a:r>
              <a:rPr lang="cs-CZ" dirty="0" err="1" smtClean="0"/>
              <a:t>We</a:t>
            </a:r>
            <a:r>
              <a:rPr lang="cs-CZ" dirty="0" smtClean="0"/>
              <a:t> don</a:t>
            </a:r>
            <a:r>
              <a:rPr lang="en-GB" dirty="0" smtClean="0"/>
              <a:t>’</a:t>
            </a:r>
            <a:r>
              <a:rPr lang="cs-CZ" dirty="0" smtClean="0"/>
              <a:t>t </a:t>
            </a:r>
            <a:r>
              <a:rPr lang="cs-CZ" dirty="0" err="1" smtClean="0"/>
              <a:t>know</a:t>
            </a:r>
            <a:r>
              <a:rPr lang="cs-CZ" dirty="0" smtClean="0"/>
              <a:t> </a:t>
            </a:r>
            <a:r>
              <a:rPr lang="cs-CZ" dirty="0">
                <a:latin typeface="Symbol" pitchFamily="18" charset="2"/>
              </a:rPr>
              <a:t>m</a:t>
            </a:r>
            <a:r>
              <a:rPr lang="cs-CZ" dirty="0" smtClean="0"/>
              <a:t>, so </a:t>
            </a:r>
            <a:r>
              <a:rPr lang="cs-CZ" dirty="0" err="1" smtClean="0"/>
              <a:t>we</a:t>
            </a:r>
            <a:r>
              <a:rPr lang="cs-CZ" dirty="0" smtClean="0"/>
              <a:t> use </a:t>
            </a:r>
            <a:r>
              <a:rPr lang="cs-CZ" dirty="0" err="1" smtClean="0"/>
              <a:t>our</a:t>
            </a:r>
            <a:r>
              <a:rPr lang="cs-CZ" dirty="0" smtClean="0"/>
              <a:t> </a:t>
            </a:r>
            <a:r>
              <a:rPr lang="cs-CZ" b="1" dirty="0" smtClean="0"/>
              <a:t>point interval m = 130</a:t>
            </a:r>
            <a:r>
              <a:rPr lang="cs-CZ" dirty="0" smtClean="0"/>
              <a:t>.</a:t>
            </a:r>
          </a:p>
          <a:p>
            <a:pPr lvl="2"/>
            <a:r>
              <a:rPr lang="cs-CZ" dirty="0" smtClean="0"/>
              <a:t>…</a:t>
            </a:r>
            <a:r>
              <a:rPr lang="cs-CZ" dirty="0" err="1" smtClean="0"/>
              <a:t>with</a:t>
            </a:r>
            <a:r>
              <a:rPr lang="cs-CZ" dirty="0" smtClean="0"/>
              <a:t> </a:t>
            </a:r>
            <a:r>
              <a:rPr lang="cs-CZ" b="1" dirty="0" smtClean="0"/>
              <a:t>standard </a:t>
            </a:r>
            <a:r>
              <a:rPr lang="cs-CZ" b="1" dirty="0" err="1" smtClean="0"/>
              <a:t>error</a:t>
            </a:r>
            <a:r>
              <a:rPr lang="cs-CZ" b="1" dirty="0" smtClean="0"/>
              <a:t> </a:t>
            </a:r>
            <a:r>
              <a:rPr lang="cs-CZ" b="1" dirty="0" err="1" smtClean="0"/>
              <a:t>of</a:t>
            </a:r>
            <a:r>
              <a:rPr lang="cs-CZ" b="1" dirty="0" smtClean="0"/>
              <a:t> </a:t>
            </a:r>
            <a:r>
              <a:rPr lang="cs-CZ" b="1" dirty="0" err="1" smtClean="0"/>
              <a:t>mean</a:t>
            </a:r>
            <a:r>
              <a:rPr lang="cs-CZ" b="1" dirty="0" smtClean="0"/>
              <a:t> </a:t>
            </a:r>
            <a:r>
              <a:rPr lang="cs-CZ" b="1" i="1" dirty="0" err="1"/>
              <a:t>s</a:t>
            </a:r>
            <a:r>
              <a:rPr lang="cs-CZ" b="1" i="1" baseline="-25000" dirty="0" err="1"/>
              <a:t>m</a:t>
            </a:r>
            <a:r>
              <a:rPr lang="cs-CZ" b="1" i="1" baseline="-25000" dirty="0"/>
              <a:t> </a:t>
            </a:r>
            <a:r>
              <a:rPr lang="cs-CZ" b="1" dirty="0"/>
              <a:t>= </a:t>
            </a:r>
            <a:r>
              <a:rPr lang="cs-CZ" b="1" i="1" dirty="0">
                <a:latin typeface="Symbol" pitchFamily="18" charset="2"/>
              </a:rPr>
              <a:t>s</a:t>
            </a:r>
            <a:r>
              <a:rPr lang="cs-CZ" b="1" i="1" dirty="0"/>
              <a:t> </a:t>
            </a:r>
            <a:r>
              <a:rPr lang="cs-CZ" b="1" dirty="0"/>
              <a:t>/√</a:t>
            </a:r>
            <a:r>
              <a:rPr lang="cs-CZ" b="1" i="1" dirty="0"/>
              <a:t>N </a:t>
            </a:r>
            <a:r>
              <a:rPr lang="cs-CZ" sz="1500" b="1" i="1" dirty="0" smtClean="0"/>
              <a:t> </a:t>
            </a:r>
            <a:r>
              <a:rPr lang="cs-CZ" sz="1500" dirty="0" smtClean="0"/>
              <a:t>= 15/ √100 = </a:t>
            </a:r>
            <a:r>
              <a:rPr lang="cs-CZ" dirty="0"/>
              <a:t>1,5.</a:t>
            </a:r>
          </a:p>
          <a:p>
            <a:pPr lvl="2"/>
            <a:r>
              <a:rPr lang="cs-CZ" dirty="0" err="1" smtClean="0"/>
              <a:t>We</a:t>
            </a:r>
            <a:r>
              <a:rPr lang="cs-CZ" dirty="0" smtClean="0"/>
              <a:t> </a:t>
            </a:r>
            <a:r>
              <a:rPr lang="cs-CZ" b="1" dirty="0" err="1" smtClean="0"/>
              <a:t>choose</a:t>
            </a:r>
            <a:r>
              <a:rPr lang="cs-CZ" b="1" dirty="0" smtClean="0"/>
              <a:t> </a:t>
            </a:r>
            <a:r>
              <a:rPr lang="cs-CZ" b="1" dirty="0" err="1" smtClean="0"/>
              <a:t>our</a:t>
            </a:r>
            <a:r>
              <a:rPr lang="cs-CZ" b="1" dirty="0" smtClean="0"/>
              <a:t> </a:t>
            </a:r>
            <a:r>
              <a:rPr lang="cs-CZ" b="1" dirty="0" err="1" smtClean="0"/>
              <a:t>confidence</a:t>
            </a:r>
            <a:r>
              <a:rPr lang="cs-CZ" b="1" dirty="0" smtClean="0"/>
              <a:t> </a:t>
            </a:r>
            <a:r>
              <a:rPr lang="cs-CZ" b="1" dirty="0" err="1" smtClean="0"/>
              <a:t>level</a:t>
            </a:r>
            <a:r>
              <a:rPr lang="cs-CZ" dirty="0" smtClean="0"/>
              <a:t>: </a:t>
            </a:r>
            <a:r>
              <a:rPr lang="cs-CZ" dirty="0"/>
              <a:t>1-</a:t>
            </a:r>
            <a:r>
              <a:rPr lang="cs-CZ" i="1" dirty="0">
                <a:latin typeface="Symbol" pitchFamily="18" charset="2"/>
              </a:rPr>
              <a:t>a </a:t>
            </a:r>
            <a:r>
              <a:rPr lang="cs-CZ" dirty="0"/>
              <a:t>= 95</a:t>
            </a:r>
            <a:r>
              <a:rPr lang="cs-CZ" dirty="0" smtClean="0"/>
              <a:t>%</a:t>
            </a:r>
          </a:p>
          <a:p>
            <a:pPr lvl="2"/>
            <a:r>
              <a:rPr lang="cs-CZ" dirty="0" err="1" smtClean="0"/>
              <a:t>Then</a:t>
            </a:r>
            <a:r>
              <a:rPr lang="cs-CZ" dirty="0" smtClean="0"/>
              <a:t> </a:t>
            </a:r>
            <a:r>
              <a:rPr lang="cs-CZ" dirty="0" err="1" smtClean="0"/>
              <a:t>we</a:t>
            </a:r>
            <a:r>
              <a:rPr lang="cs-CZ" dirty="0" smtClean="0"/>
              <a:t> </a:t>
            </a:r>
            <a:r>
              <a:rPr lang="cs-CZ" dirty="0" err="1" smtClean="0"/>
              <a:t>find</a:t>
            </a:r>
            <a:r>
              <a:rPr lang="cs-CZ" dirty="0" smtClean="0"/>
              <a:t> </a:t>
            </a:r>
            <a:r>
              <a:rPr lang="cs-CZ" b="1" dirty="0" smtClean="0"/>
              <a:t>z-</a:t>
            </a:r>
            <a:r>
              <a:rPr lang="cs-CZ" b="1" dirty="0" err="1" smtClean="0"/>
              <a:t>score</a:t>
            </a:r>
            <a:r>
              <a:rPr lang="cs-CZ" b="1" dirty="0" smtClean="0"/>
              <a:t> </a:t>
            </a:r>
            <a:r>
              <a:rPr lang="cs-CZ" b="1" dirty="0" err="1" smtClean="0"/>
              <a:t>between</a:t>
            </a:r>
            <a:r>
              <a:rPr lang="cs-CZ" b="1" dirty="0" smtClean="0"/>
              <a:t> </a:t>
            </a:r>
            <a:r>
              <a:rPr lang="cs-CZ" b="1" dirty="0" err="1" smtClean="0"/>
              <a:t>which</a:t>
            </a:r>
            <a:r>
              <a:rPr lang="cs-CZ" b="1" dirty="0" smtClean="0"/>
              <a:t> </a:t>
            </a:r>
            <a:r>
              <a:rPr lang="cs-CZ" b="1" dirty="0" err="1" smtClean="0"/>
              <a:t>lies</a:t>
            </a:r>
            <a:r>
              <a:rPr lang="cs-CZ" b="1" dirty="0" smtClean="0"/>
              <a:t> 1-</a:t>
            </a:r>
            <a:r>
              <a:rPr lang="cs-CZ" b="1" dirty="0" smtClean="0">
                <a:latin typeface="Symbol" pitchFamily="18" charset="2"/>
              </a:rPr>
              <a:t>a </a:t>
            </a:r>
            <a:r>
              <a:rPr lang="cs-CZ" b="1" dirty="0" smtClean="0"/>
              <a:t>% </a:t>
            </a:r>
            <a:r>
              <a:rPr lang="cs-CZ" b="1" dirty="0" err="1" smtClean="0"/>
              <a:t>of</a:t>
            </a:r>
            <a:r>
              <a:rPr lang="cs-CZ" b="1" dirty="0" smtClean="0"/>
              <a:t> </a:t>
            </a:r>
            <a:r>
              <a:rPr lang="cs-CZ" b="1" dirty="0" err="1" smtClean="0"/>
              <a:t>normal</a:t>
            </a:r>
            <a:r>
              <a:rPr lang="cs-CZ" b="1" dirty="0" smtClean="0"/>
              <a:t> </a:t>
            </a:r>
            <a:r>
              <a:rPr lang="cs-CZ" b="1" dirty="0" err="1" smtClean="0"/>
              <a:t>distribution</a:t>
            </a:r>
            <a:r>
              <a:rPr lang="cs-CZ" dirty="0" smtClean="0"/>
              <a:t>:</a:t>
            </a:r>
            <a:br>
              <a:rPr lang="cs-CZ" dirty="0" smtClean="0"/>
            </a:br>
            <a:r>
              <a:rPr lang="cs-CZ" dirty="0" smtClean="0"/>
              <a:t>95% </a:t>
            </a:r>
            <a:r>
              <a:rPr lang="cs-CZ" dirty="0" err="1" smtClean="0"/>
              <a:t>of</a:t>
            </a:r>
            <a:r>
              <a:rPr lang="cs-CZ" dirty="0" smtClean="0"/>
              <a:t> </a:t>
            </a:r>
            <a:r>
              <a:rPr lang="cs-CZ" dirty="0" err="1" smtClean="0"/>
              <a:t>normal</a:t>
            </a:r>
            <a:r>
              <a:rPr lang="cs-CZ" dirty="0" smtClean="0"/>
              <a:t> </a:t>
            </a:r>
            <a:r>
              <a:rPr lang="cs-CZ" dirty="0" err="1" smtClean="0"/>
              <a:t>distribution</a:t>
            </a:r>
            <a:r>
              <a:rPr lang="cs-CZ" dirty="0" smtClean="0"/>
              <a:t> </a:t>
            </a:r>
            <a:r>
              <a:rPr lang="cs-CZ" dirty="0" err="1" smtClean="0"/>
              <a:t>lies</a:t>
            </a:r>
            <a:r>
              <a:rPr lang="cs-CZ" dirty="0" smtClean="0"/>
              <a:t> </a:t>
            </a:r>
            <a:r>
              <a:rPr lang="cs-CZ" dirty="0" err="1" smtClean="0"/>
              <a:t>between</a:t>
            </a:r>
            <a:r>
              <a:rPr lang="cs-CZ" dirty="0" smtClean="0"/>
              <a:t> z-</a:t>
            </a:r>
            <a:r>
              <a:rPr lang="cs-CZ" dirty="0" err="1" smtClean="0"/>
              <a:t>scores</a:t>
            </a:r>
            <a:r>
              <a:rPr lang="cs-CZ" dirty="0" smtClean="0"/>
              <a:t> -1.96 and 1.96</a:t>
            </a:r>
            <a:br>
              <a:rPr lang="cs-CZ" dirty="0" smtClean="0"/>
            </a:br>
            <a:r>
              <a:rPr lang="cs-CZ" dirty="0" smtClean="0"/>
              <a:t>in </a:t>
            </a:r>
            <a:r>
              <a:rPr lang="cs-CZ" dirty="0" err="1" smtClean="0"/>
              <a:t>other</a:t>
            </a:r>
            <a:r>
              <a:rPr lang="cs-CZ" dirty="0" smtClean="0"/>
              <a:t> </a:t>
            </a:r>
            <a:r>
              <a:rPr lang="cs-CZ" dirty="0" err="1" smtClean="0"/>
              <a:t>words</a:t>
            </a:r>
            <a:r>
              <a:rPr lang="cs-CZ" dirty="0" smtClean="0"/>
              <a:t>: </a:t>
            </a:r>
            <a:r>
              <a:rPr lang="cs-CZ" baseline="-25000" dirty="0"/>
              <a:t>1-</a:t>
            </a:r>
            <a:r>
              <a:rPr lang="cs-CZ" i="1" baseline="-25000" dirty="0">
                <a:latin typeface="Symbol" pitchFamily="18" charset="2"/>
              </a:rPr>
              <a:t>a</a:t>
            </a:r>
            <a:r>
              <a:rPr lang="cs-CZ" baseline="-25000" dirty="0"/>
              <a:t>/2</a:t>
            </a:r>
            <a:r>
              <a:rPr lang="cs-CZ" i="1" dirty="0"/>
              <a:t>z </a:t>
            </a:r>
            <a:r>
              <a:rPr lang="cs-CZ" dirty="0"/>
              <a:t>= </a:t>
            </a:r>
            <a:r>
              <a:rPr lang="cs-CZ" baseline="-25000" dirty="0"/>
              <a:t>0,975</a:t>
            </a:r>
            <a:r>
              <a:rPr lang="cs-CZ" i="1" dirty="0"/>
              <a:t>z</a:t>
            </a:r>
            <a:r>
              <a:rPr lang="cs-CZ" dirty="0"/>
              <a:t> = </a:t>
            </a:r>
            <a:r>
              <a:rPr lang="cs-CZ" dirty="0" smtClean="0"/>
              <a:t>1.96</a:t>
            </a:r>
            <a:br>
              <a:rPr lang="cs-CZ" dirty="0" smtClean="0"/>
            </a:br>
            <a:r>
              <a:rPr lang="cs-CZ" dirty="0" smtClean="0"/>
              <a:t>Excel: </a:t>
            </a:r>
            <a:r>
              <a:rPr lang="cs-CZ" b="1" dirty="0" smtClean="0"/>
              <a:t>=NORM.S.INV(0.975)</a:t>
            </a:r>
          </a:p>
          <a:p>
            <a:pPr lvl="2"/>
            <a:r>
              <a:rPr lang="cs-CZ" dirty="0" err="1" smtClean="0"/>
              <a:t>Confidence</a:t>
            </a:r>
            <a:r>
              <a:rPr lang="cs-CZ" dirty="0" smtClean="0"/>
              <a:t> interval: </a:t>
            </a:r>
            <a:r>
              <a:rPr lang="cs-CZ" b="1" dirty="0"/>
              <a:t>(</a:t>
            </a:r>
            <a:r>
              <a:rPr lang="cs-CZ" b="1" i="1" dirty="0"/>
              <a:t>m −</a:t>
            </a:r>
            <a:r>
              <a:rPr lang="cs-CZ" b="1" dirty="0"/>
              <a:t> </a:t>
            </a:r>
            <a:r>
              <a:rPr lang="cs-CZ" b="1" dirty="0" smtClean="0"/>
              <a:t>1.96</a:t>
            </a:r>
            <a:r>
              <a:rPr lang="cs-CZ" b="1" i="1" dirty="0" smtClean="0"/>
              <a:t>s</a:t>
            </a:r>
            <a:r>
              <a:rPr lang="cs-CZ" b="1" i="1" baseline="-25000" dirty="0" smtClean="0"/>
              <a:t>m</a:t>
            </a:r>
            <a:r>
              <a:rPr lang="cs-CZ" b="1" dirty="0"/>
              <a:t>; </a:t>
            </a:r>
            <a:r>
              <a:rPr lang="cs-CZ" b="1" i="1" dirty="0"/>
              <a:t>m </a:t>
            </a:r>
            <a:r>
              <a:rPr lang="cs-CZ" b="1" dirty="0"/>
              <a:t>+ 1,96</a:t>
            </a:r>
            <a:r>
              <a:rPr lang="cs-CZ" b="1" i="1" dirty="0"/>
              <a:t>s</a:t>
            </a:r>
            <a:r>
              <a:rPr lang="cs-CZ" b="1" i="1" baseline="-25000" dirty="0"/>
              <a:t>m</a:t>
            </a:r>
            <a:r>
              <a:rPr lang="cs-CZ" b="1" dirty="0"/>
              <a:t>)</a:t>
            </a:r>
            <a:r>
              <a:rPr lang="cs-CZ" sz="1500" dirty="0" smtClean="0"/>
              <a:t> </a:t>
            </a:r>
            <a:r>
              <a:rPr lang="cs-CZ" dirty="0" smtClean="0"/>
              <a:t>= (130 – 1.96*15; 130 + 1.96*15) = (127.1 ; 132.9)</a:t>
            </a:r>
          </a:p>
          <a:p>
            <a:pPr lvl="2"/>
            <a:r>
              <a:rPr lang="cs-CZ" b="1" dirty="0" err="1" smtClean="0"/>
              <a:t>That</a:t>
            </a:r>
            <a:r>
              <a:rPr lang="cs-CZ" b="1" dirty="0" smtClean="0"/>
              <a:t> </a:t>
            </a:r>
            <a:r>
              <a:rPr lang="cs-CZ" b="1" dirty="0" err="1" smtClean="0"/>
              <a:t>is</a:t>
            </a:r>
            <a:r>
              <a:rPr lang="cs-CZ" b="1" dirty="0" smtClean="0"/>
              <a:t>: </a:t>
            </a:r>
            <a:r>
              <a:rPr lang="cs-CZ" b="1" dirty="0" err="1" smtClean="0"/>
              <a:t>with</a:t>
            </a:r>
            <a:r>
              <a:rPr lang="cs-CZ" b="1" dirty="0" smtClean="0"/>
              <a:t> 95% probability 127.1 </a:t>
            </a:r>
            <a:r>
              <a:rPr lang="cs-CZ" b="1" dirty="0" smtClean="0">
                <a:sym typeface="Symbol" pitchFamily="18" charset="2"/>
              </a:rPr>
              <a:t> </a:t>
            </a:r>
            <a:r>
              <a:rPr lang="cs-CZ" b="1" i="1" dirty="0" smtClean="0">
                <a:latin typeface="Symbol" pitchFamily="18" charset="2"/>
                <a:sym typeface="Symbol" pitchFamily="18" charset="2"/>
              </a:rPr>
              <a:t>m</a:t>
            </a:r>
            <a:r>
              <a:rPr lang="cs-CZ" b="1" dirty="0" smtClean="0">
                <a:sym typeface="Symbol" pitchFamily="18" charset="2"/>
              </a:rPr>
              <a:t>  132.9</a:t>
            </a:r>
            <a:endParaRPr lang="cs-CZ" b="1" dirty="0" smtClean="0"/>
          </a:p>
          <a:p>
            <a:pPr lvl="2"/>
            <a:endParaRPr lang="en-GB" dirty="0"/>
          </a:p>
        </p:txBody>
      </p:sp>
    </p:spTree>
    <p:extLst>
      <p:ext uri="{BB962C8B-B14F-4D97-AF65-F5344CB8AC3E}">
        <p14:creationId xmlns:p14="http://schemas.microsoft.com/office/powerpoint/2010/main" val="184005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extLst/>
          </p:nvPr>
        </p:nvGraphicFramePr>
        <p:xfrm>
          <a:off x="1130968" y="745957"/>
          <a:ext cx="9938085" cy="5221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3294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537411" y="365125"/>
            <a:ext cx="11265568" cy="777875"/>
          </a:xfrm>
        </p:spPr>
        <p:txBody>
          <a:bodyPr>
            <a:normAutofit/>
          </a:bodyPr>
          <a:lstStyle/>
          <a:p>
            <a:pPr algn="ctr"/>
            <a:r>
              <a:rPr lang="en-GB" sz="4000" dirty="0" smtClean="0"/>
              <a:t>Computing confidence interval for mean</a:t>
            </a:r>
            <a:r>
              <a:rPr lang="cs-CZ" sz="4000" dirty="0" smtClean="0"/>
              <a:t> 2</a:t>
            </a:r>
            <a:endParaRPr lang="en-GB" sz="4000" dirty="0"/>
          </a:p>
        </p:txBody>
      </p:sp>
      <p:sp>
        <p:nvSpPr>
          <p:cNvPr id="5" name="Zástupný symbol pro obsah 2"/>
          <p:cNvSpPr>
            <a:spLocks noGrp="1"/>
          </p:cNvSpPr>
          <p:nvPr>
            <p:ph idx="1"/>
          </p:nvPr>
        </p:nvSpPr>
        <p:spPr>
          <a:xfrm>
            <a:off x="537410" y="1227221"/>
            <a:ext cx="11353801" cy="5486400"/>
          </a:xfrm>
        </p:spPr>
        <p:txBody>
          <a:bodyPr>
            <a:normAutofit/>
          </a:bodyPr>
          <a:lstStyle/>
          <a:p>
            <a:r>
              <a:rPr lang="cs-CZ" sz="2400" dirty="0" smtClean="0"/>
              <a:t>In a sample </a:t>
            </a:r>
            <a:r>
              <a:rPr lang="cs-CZ" sz="2400" dirty="0" err="1" smtClean="0"/>
              <a:t>of</a:t>
            </a:r>
            <a:r>
              <a:rPr lang="cs-CZ" sz="2400" dirty="0" smtClean="0"/>
              <a:t> 100 </a:t>
            </a:r>
            <a:r>
              <a:rPr lang="cs-CZ" sz="2400" dirty="0" err="1" smtClean="0"/>
              <a:t>children</a:t>
            </a:r>
            <a:r>
              <a:rPr lang="cs-CZ" sz="2400" dirty="0" smtClean="0"/>
              <a:t> </a:t>
            </a:r>
            <a:r>
              <a:rPr lang="cs-CZ" sz="2400" dirty="0" err="1" smtClean="0"/>
              <a:t>with</a:t>
            </a:r>
            <a:r>
              <a:rPr lang="cs-CZ" sz="2400" dirty="0" smtClean="0"/>
              <a:t> </a:t>
            </a:r>
            <a:r>
              <a:rPr lang="cs-CZ" sz="2400" dirty="0" err="1" smtClean="0"/>
              <a:t>multicolored</a:t>
            </a:r>
            <a:r>
              <a:rPr lang="cs-CZ" sz="2400" dirty="0" smtClean="0"/>
              <a:t> </a:t>
            </a:r>
            <a:r>
              <a:rPr lang="cs-CZ" sz="2400" dirty="0" err="1" smtClean="0"/>
              <a:t>eyes</a:t>
            </a:r>
            <a:r>
              <a:rPr lang="cs-CZ" sz="2400" dirty="0" smtClean="0"/>
              <a:t> </a:t>
            </a:r>
            <a:r>
              <a:rPr lang="cs-CZ" sz="2400" dirty="0" err="1" smtClean="0"/>
              <a:t>we</a:t>
            </a:r>
            <a:r>
              <a:rPr lang="cs-CZ" sz="2400" dirty="0" smtClean="0"/>
              <a:t> </a:t>
            </a:r>
            <a:r>
              <a:rPr lang="cs-CZ" sz="2400" dirty="0" err="1" smtClean="0"/>
              <a:t>computed</a:t>
            </a:r>
            <a:r>
              <a:rPr lang="cs-CZ" sz="2400" dirty="0" smtClean="0"/>
              <a:t> </a:t>
            </a:r>
            <a:r>
              <a:rPr lang="cs-CZ" sz="2400" dirty="0" err="1" smtClean="0"/>
              <a:t>mean</a:t>
            </a:r>
            <a:r>
              <a:rPr lang="cs-CZ" sz="2400" dirty="0" smtClean="0"/>
              <a:t> IQ 130 </a:t>
            </a:r>
            <a:br>
              <a:rPr lang="cs-CZ" sz="2400" dirty="0" smtClean="0"/>
            </a:br>
            <a:r>
              <a:rPr lang="cs-CZ" sz="2400" dirty="0" smtClean="0"/>
              <a:t>and s = 15.</a:t>
            </a:r>
          </a:p>
          <a:p>
            <a:pPr lvl="1"/>
            <a:r>
              <a:rPr lang="cs-CZ" dirty="0" smtClean="0"/>
              <a:t>Point </a:t>
            </a:r>
            <a:r>
              <a:rPr lang="cs-CZ" dirty="0" err="1" smtClean="0"/>
              <a:t>parameter</a:t>
            </a:r>
            <a:r>
              <a:rPr lang="cs-CZ" dirty="0" smtClean="0"/>
              <a:t> </a:t>
            </a:r>
            <a:r>
              <a:rPr lang="cs-CZ" dirty="0" err="1" smtClean="0"/>
              <a:t>estimate</a:t>
            </a:r>
            <a:r>
              <a:rPr lang="cs-CZ" dirty="0" smtClean="0"/>
              <a:t> (</a:t>
            </a:r>
            <a:r>
              <a:rPr lang="cs-CZ" dirty="0" smtClean="0">
                <a:latin typeface="Symbol" pitchFamily="18" charset="2"/>
              </a:rPr>
              <a:t>m</a:t>
            </a:r>
            <a:r>
              <a:rPr lang="cs-CZ" dirty="0" smtClean="0"/>
              <a:t>)</a:t>
            </a:r>
            <a:r>
              <a:rPr lang="cs-CZ" dirty="0" smtClean="0">
                <a:latin typeface="Symbol" pitchFamily="18" charset="2"/>
              </a:rPr>
              <a:t> </a:t>
            </a:r>
            <a:r>
              <a:rPr lang="cs-CZ" dirty="0" err="1" smtClean="0"/>
              <a:t>is</a:t>
            </a:r>
            <a:r>
              <a:rPr lang="cs-CZ" dirty="0" smtClean="0"/>
              <a:t> 130</a:t>
            </a:r>
          </a:p>
          <a:p>
            <a:pPr lvl="1"/>
            <a:r>
              <a:rPr lang="cs-CZ" dirty="0" smtClean="0"/>
              <a:t>Interval </a:t>
            </a:r>
            <a:r>
              <a:rPr lang="cs-CZ" dirty="0" err="1" smtClean="0"/>
              <a:t>parameter</a:t>
            </a:r>
            <a:r>
              <a:rPr lang="cs-CZ" dirty="0" smtClean="0"/>
              <a:t> </a:t>
            </a:r>
            <a:r>
              <a:rPr lang="cs-CZ" dirty="0" err="1" smtClean="0"/>
              <a:t>estimate</a:t>
            </a:r>
            <a:r>
              <a:rPr lang="cs-CZ" dirty="0" smtClean="0"/>
              <a:t>:</a:t>
            </a:r>
          </a:p>
          <a:p>
            <a:pPr lvl="2"/>
            <a:r>
              <a:rPr lang="cs-CZ" dirty="0" err="1" smtClean="0"/>
              <a:t>We</a:t>
            </a:r>
            <a:r>
              <a:rPr lang="cs-CZ" dirty="0" smtClean="0"/>
              <a:t> don</a:t>
            </a:r>
            <a:r>
              <a:rPr lang="en-GB" dirty="0" smtClean="0"/>
              <a:t>’</a:t>
            </a:r>
            <a:r>
              <a:rPr lang="cs-CZ" dirty="0" smtClean="0"/>
              <a:t>t </a:t>
            </a:r>
            <a:r>
              <a:rPr lang="cs-CZ" dirty="0" err="1" smtClean="0"/>
              <a:t>know</a:t>
            </a:r>
            <a:r>
              <a:rPr lang="cs-CZ" dirty="0" smtClean="0"/>
              <a:t> </a:t>
            </a:r>
            <a:r>
              <a:rPr lang="cs-CZ" dirty="0" smtClean="0">
                <a:latin typeface="Symbol" pitchFamily="18" charset="2"/>
              </a:rPr>
              <a:t>s</a:t>
            </a:r>
            <a:r>
              <a:rPr lang="cs-CZ" dirty="0" smtClean="0"/>
              <a:t>, so </a:t>
            </a:r>
            <a:r>
              <a:rPr lang="cs-CZ" dirty="0" err="1" smtClean="0"/>
              <a:t>the</a:t>
            </a:r>
            <a:r>
              <a:rPr lang="cs-CZ" dirty="0" smtClean="0"/>
              <a:t> </a:t>
            </a:r>
            <a:r>
              <a:rPr lang="cs-CZ" dirty="0" err="1" smtClean="0"/>
              <a:t>sampling</a:t>
            </a:r>
            <a:r>
              <a:rPr lang="cs-CZ" dirty="0" smtClean="0"/>
              <a:t> </a:t>
            </a:r>
            <a:r>
              <a:rPr lang="cs-CZ" dirty="0" err="1" smtClean="0"/>
              <a:t>distribution</a:t>
            </a:r>
            <a:r>
              <a:rPr lang="cs-CZ" dirty="0" smtClean="0"/>
              <a:t> </a:t>
            </a:r>
            <a:r>
              <a:rPr lang="cs-CZ" dirty="0" err="1" smtClean="0"/>
              <a:t>of</a:t>
            </a:r>
            <a:r>
              <a:rPr lang="cs-CZ" dirty="0" smtClean="0"/>
              <a:t> </a:t>
            </a:r>
            <a:r>
              <a:rPr lang="cs-CZ" dirty="0" err="1" smtClean="0"/>
              <a:t>mean</a:t>
            </a:r>
            <a:r>
              <a:rPr lang="cs-CZ" dirty="0" smtClean="0"/>
              <a:t> </a:t>
            </a:r>
            <a:r>
              <a:rPr lang="cs-CZ" dirty="0" err="1" smtClean="0"/>
              <a:t>is</a:t>
            </a:r>
            <a:r>
              <a:rPr lang="cs-CZ" dirty="0" smtClean="0"/>
              <a:t> not </a:t>
            </a:r>
            <a:r>
              <a:rPr lang="cs-CZ" dirty="0" err="1" smtClean="0"/>
              <a:t>normal</a:t>
            </a:r>
            <a:r>
              <a:rPr lang="cs-CZ" dirty="0" smtClean="0"/>
              <a:t>, </a:t>
            </a:r>
            <a:r>
              <a:rPr lang="cs-CZ" b="1" dirty="0" smtClean="0"/>
              <a:t/>
            </a:r>
            <a:br>
              <a:rPr lang="cs-CZ" b="1" dirty="0" smtClean="0"/>
            </a:br>
            <a:r>
              <a:rPr lang="cs-CZ" dirty="0" smtClean="0"/>
              <a:t>but </a:t>
            </a:r>
            <a:r>
              <a:rPr lang="cs-CZ" b="1" dirty="0" smtClean="0"/>
              <a:t>Student</a:t>
            </a:r>
            <a:r>
              <a:rPr lang="en-GB" b="1" dirty="0" smtClean="0"/>
              <a:t>’</a:t>
            </a:r>
            <a:r>
              <a:rPr lang="cs-CZ" b="1" dirty="0" smtClean="0"/>
              <a:t>s t-</a:t>
            </a:r>
            <a:r>
              <a:rPr lang="cs-CZ" b="1" dirty="0" err="1" smtClean="0"/>
              <a:t>distribution</a:t>
            </a:r>
            <a:r>
              <a:rPr lang="cs-CZ" b="1" dirty="0" smtClean="0"/>
              <a:t> </a:t>
            </a:r>
            <a:r>
              <a:rPr lang="cs-CZ" b="1" dirty="0" err="1" smtClean="0"/>
              <a:t>with</a:t>
            </a:r>
            <a:r>
              <a:rPr lang="cs-CZ" b="1" dirty="0" smtClean="0"/>
              <a:t> </a:t>
            </a:r>
            <a:r>
              <a:rPr lang="cs-CZ" b="1" dirty="0" err="1" smtClean="0"/>
              <a:t>df</a:t>
            </a:r>
            <a:r>
              <a:rPr lang="cs-CZ" b="1" dirty="0" smtClean="0"/>
              <a:t> = N-1 = 99</a:t>
            </a:r>
            <a:endParaRPr lang="cs-CZ" dirty="0" smtClean="0"/>
          </a:p>
          <a:p>
            <a:pPr lvl="2"/>
            <a:r>
              <a:rPr lang="cs-CZ" dirty="0" err="1" smtClean="0"/>
              <a:t>The</a:t>
            </a:r>
            <a:r>
              <a:rPr lang="cs-CZ" dirty="0" smtClean="0"/>
              <a:t> </a:t>
            </a:r>
            <a:r>
              <a:rPr lang="cs-CZ" dirty="0" err="1" smtClean="0"/>
              <a:t>distribution</a:t>
            </a:r>
            <a:r>
              <a:rPr lang="cs-CZ" dirty="0" smtClean="0"/>
              <a:t> centre </a:t>
            </a:r>
            <a:r>
              <a:rPr lang="cs-CZ" dirty="0" err="1" smtClean="0"/>
              <a:t>will</a:t>
            </a:r>
            <a:r>
              <a:rPr lang="cs-CZ" dirty="0" smtClean="0"/>
              <a:t> </a:t>
            </a:r>
            <a:r>
              <a:rPr lang="cs-CZ" dirty="0" err="1" smtClean="0"/>
              <a:t>again</a:t>
            </a:r>
            <a:r>
              <a:rPr lang="cs-CZ" dirty="0" smtClean="0"/>
              <a:t> </a:t>
            </a:r>
            <a:r>
              <a:rPr lang="cs-CZ" dirty="0" err="1" smtClean="0"/>
              <a:t>be</a:t>
            </a:r>
            <a:r>
              <a:rPr lang="cs-CZ" dirty="0" smtClean="0"/>
              <a:t> </a:t>
            </a:r>
            <a:r>
              <a:rPr lang="cs-CZ" dirty="0" err="1" smtClean="0"/>
              <a:t>our</a:t>
            </a:r>
            <a:r>
              <a:rPr lang="cs-CZ" dirty="0" smtClean="0"/>
              <a:t> </a:t>
            </a:r>
            <a:r>
              <a:rPr lang="cs-CZ" b="1" dirty="0" smtClean="0"/>
              <a:t>point interval m = 130</a:t>
            </a:r>
            <a:r>
              <a:rPr lang="cs-CZ" dirty="0" smtClean="0"/>
              <a:t>.</a:t>
            </a:r>
          </a:p>
          <a:p>
            <a:pPr lvl="2"/>
            <a:r>
              <a:rPr lang="cs-CZ" b="1" dirty="0" smtClean="0"/>
              <a:t>Standard </a:t>
            </a:r>
            <a:r>
              <a:rPr lang="cs-CZ" b="1" dirty="0" err="1" smtClean="0"/>
              <a:t>error</a:t>
            </a:r>
            <a:r>
              <a:rPr lang="cs-CZ" b="1" dirty="0" smtClean="0"/>
              <a:t> </a:t>
            </a:r>
            <a:r>
              <a:rPr lang="cs-CZ" b="1" dirty="0" err="1" smtClean="0"/>
              <a:t>of</a:t>
            </a:r>
            <a:r>
              <a:rPr lang="cs-CZ" b="1" dirty="0" smtClean="0"/>
              <a:t> </a:t>
            </a:r>
            <a:r>
              <a:rPr lang="cs-CZ" b="1" dirty="0" err="1" smtClean="0"/>
              <a:t>mean</a:t>
            </a:r>
            <a:r>
              <a:rPr lang="cs-CZ" b="1" dirty="0" smtClean="0"/>
              <a:t> </a:t>
            </a:r>
            <a:r>
              <a:rPr lang="cs-CZ" dirty="0" err="1" smtClean="0"/>
              <a:t>is</a:t>
            </a:r>
            <a:r>
              <a:rPr lang="cs-CZ" b="1" dirty="0" smtClean="0"/>
              <a:t> </a:t>
            </a:r>
            <a:r>
              <a:rPr lang="cs-CZ" i="1" dirty="0" err="1" smtClean="0"/>
              <a:t>s</a:t>
            </a:r>
            <a:r>
              <a:rPr lang="cs-CZ" i="1" baseline="-25000" dirty="0" err="1" smtClean="0"/>
              <a:t>m</a:t>
            </a:r>
            <a:r>
              <a:rPr lang="cs-CZ" i="1" baseline="-25000" dirty="0" smtClean="0"/>
              <a:t> </a:t>
            </a:r>
            <a:r>
              <a:rPr lang="cs-CZ" dirty="0" smtClean="0"/>
              <a:t>= </a:t>
            </a:r>
            <a:r>
              <a:rPr lang="cs-CZ" i="1" dirty="0" smtClean="0"/>
              <a:t>s </a:t>
            </a:r>
            <a:r>
              <a:rPr lang="cs-CZ" dirty="0" smtClean="0"/>
              <a:t>/√</a:t>
            </a:r>
            <a:r>
              <a:rPr lang="cs-CZ" i="1" dirty="0" smtClean="0"/>
              <a:t>n  </a:t>
            </a:r>
            <a:r>
              <a:rPr lang="cs-CZ" dirty="0" smtClean="0"/>
              <a:t>= 15/ √ 100 = 1,5</a:t>
            </a:r>
          </a:p>
          <a:p>
            <a:pPr lvl="2"/>
            <a:r>
              <a:rPr lang="cs-CZ" dirty="0" err="1" smtClean="0"/>
              <a:t>We</a:t>
            </a:r>
            <a:r>
              <a:rPr lang="cs-CZ" dirty="0" smtClean="0"/>
              <a:t> </a:t>
            </a:r>
            <a:r>
              <a:rPr lang="cs-CZ" b="1" dirty="0" err="1" smtClean="0"/>
              <a:t>choose</a:t>
            </a:r>
            <a:r>
              <a:rPr lang="cs-CZ" b="1" dirty="0" smtClean="0"/>
              <a:t> </a:t>
            </a:r>
            <a:r>
              <a:rPr lang="cs-CZ" b="1" dirty="0" err="1" smtClean="0"/>
              <a:t>our</a:t>
            </a:r>
            <a:r>
              <a:rPr lang="cs-CZ" b="1" dirty="0" smtClean="0"/>
              <a:t> </a:t>
            </a:r>
            <a:r>
              <a:rPr lang="cs-CZ" b="1" dirty="0" err="1" smtClean="0"/>
              <a:t>confidence</a:t>
            </a:r>
            <a:r>
              <a:rPr lang="cs-CZ" b="1" dirty="0" smtClean="0"/>
              <a:t> </a:t>
            </a:r>
            <a:r>
              <a:rPr lang="cs-CZ" b="1" dirty="0" err="1" smtClean="0"/>
              <a:t>level</a:t>
            </a:r>
            <a:r>
              <a:rPr lang="cs-CZ" dirty="0" smtClean="0"/>
              <a:t>: </a:t>
            </a:r>
            <a:r>
              <a:rPr lang="cs-CZ" dirty="0"/>
              <a:t>1-</a:t>
            </a:r>
            <a:r>
              <a:rPr lang="cs-CZ" i="1" dirty="0">
                <a:latin typeface="Symbol" pitchFamily="18" charset="2"/>
              </a:rPr>
              <a:t>a </a:t>
            </a:r>
            <a:r>
              <a:rPr lang="cs-CZ" dirty="0"/>
              <a:t>= 95</a:t>
            </a:r>
            <a:r>
              <a:rPr lang="cs-CZ" dirty="0" smtClean="0"/>
              <a:t>%</a:t>
            </a:r>
          </a:p>
          <a:p>
            <a:pPr lvl="2"/>
            <a:r>
              <a:rPr lang="cs-CZ" dirty="0" err="1" smtClean="0"/>
              <a:t>Then</a:t>
            </a:r>
            <a:r>
              <a:rPr lang="cs-CZ" dirty="0" smtClean="0"/>
              <a:t> </a:t>
            </a:r>
            <a:r>
              <a:rPr lang="cs-CZ" dirty="0" err="1" smtClean="0"/>
              <a:t>we</a:t>
            </a:r>
            <a:r>
              <a:rPr lang="cs-CZ" dirty="0" smtClean="0"/>
              <a:t> </a:t>
            </a:r>
            <a:r>
              <a:rPr lang="cs-CZ" dirty="0" err="1" smtClean="0"/>
              <a:t>find</a:t>
            </a:r>
            <a:r>
              <a:rPr lang="cs-CZ" dirty="0" smtClean="0"/>
              <a:t> </a:t>
            </a:r>
            <a:r>
              <a:rPr lang="cs-CZ" b="1" dirty="0"/>
              <a:t>t</a:t>
            </a:r>
            <a:r>
              <a:rPr lang="cs-CZ" b="1" dirty="0" smtClean="0"/>
              <a:t>-</a:t>
            </a:r>
            <a:r>
              <a:rPr lang="cs-CZ" b="1" dirty="0" err="1" smtClean="0"/>
              <a:t>score</a:t>
            </a:r>
            <a:r>
              <a:rPr lang="cs-CZ" b="1" dirty="0" smtClean="0"/>
              <a:t> </a:t>
            </a:r>
            <a:r>
              <a:rPr lang="cs-CZ" b="1" dirty="0" err="1" smtClean="0"/>
              <a:t>between</a:t>
            </a:r>
            <a:r>
              <a:rPr lang="cs-CZ" b="1" dirty="0" smtClean="0"/>
              <a:t> </a:t>
            </a:r>
            <a:r>
              <a:rPr lang="cs-CZ" b="1" dirty="0" err="1" smtClean="0"/>
              <a:t>which</a:t>
            </a:r>
            <a:r>
              <a:rPr lang="cs-CZ" b="1" dirty="0" smtClean="0"/>
              <a:t> </a:t>
            </a:r>
            <a:r>
              <a:rPr lang="cs-CZ" b="1" dirty="0" err="1" smtClean="0"/>
              <a:t>lies</a:t>
            </a:r>
            <a:r>
              <a:rPr lang="cs-CZ" b="1" dirty="0" smtClean="0"/>
              <a:t> 1-</a:t>
            </a:r>
            <a:r>
              <a:rPr lang="cs-CZ" b="1" dirty="0" smtClean="0">
                <a:latin typeface="Symbol" pitchFamily="18" charset="2"/>
              </a:rPr>
              <a:t>a </a:t>
            </a:r>
            <a:r>
              <a:rPr lang="cs-CZ" b="1" dirty="0" smtClean="0"/>
              <a:t>% </a:t>
            </a:r>
            <a:r>
              <a:rPr lang="cs-CZ" b="1" dirty="0" err="1" smtClean="0"/>
              <a:t>of</a:t>
            </a:r>
            <a:r>
              <a:rPr lang="cs-CZ" b="1" dirty="0" smtClean="0"/>
              <a:t> t-</a:t>
            </a:r>
            <a:r>
              <a:rPr lang="cs-CZ" b="1" dirty="0" err="1" smtClean="0"/>
              <a:t>distribution</a:t>
            </a:r>
            <a:r>
              <a:rPr lang="cs-CZ" dirty="0" smtClean="0"/>
              <a:t>:</a:t>
            </a:r>
            <a:br>
              <a:rPr lang="cs-CZ" dirty="0" smtClean="0"/>
            </a:br>
            <a:r>
              <a:rPr lang="cs-CZ" dirty="0" smtClean="0"/>
              <a:t>95% </a:t>
            </a:r>
            <a:r>
              <a:rPr lang="cs-CZ" dirty="0" err="1" smtClean="0"/>
              <a:t>of</a:t>
            </a:r>
            <a:r>
              <a:rPr lang="cs-CZ" dirty="0" smtClean="0"/>
              <a:t> t-</a:t>
            </a:r>
            <a:r>
              <a:rPr lang="cs-CZ" dirty="0" err="1" smtClean="0"/>
              <a:t>distribution</a:t>
            </a:r>
            <a:r>
              <a:rPr lang="cs-CZ" dirty="0" smtClean="0"/>
              <a:t> </a:t>
            </a:r>
            <a:r>
              <a:rPr lang="cs-CZ" dirty="0" err="1" smtClean="0"/>
              <a:t>with</a:t>
            </a:r>
            <a:r>
              <a:rPr lang="cs-CZ" dirty="0" smtClean="0"/>
              <a:t> </a:t>
            </a:r>
            <a:r>
              <a:rPr lang="cs-CZ" dirty="0" err="1" smtClean="0"/>
              <a:t>df</a:t>
            </a:r>
            <a:r>
              <a:rPr lang="cs-CZ" dirty="0" smtClean="0"/>
              <a:t>=99 </a:t>
            </a:r>
            <a:r>
              <a:rPr lang="cs-CZ" dirty="0" err="1" smtClean="0"/>
              <a:t>lies</a:t>
            </a:r>
            <a:r>
              <a:rPr lang="cs-CZ" dirty="0" smtClean="0"/>
              <a:t> </a:t>
            </a:r>
            <a:r>
              <a:rPr lang="cs-CZ" dirty="0" err="1" smtClean="0"/>
              <a:t>between</a:t>
            </a:r>
            <a:r>
              <a:rPr lang="cs-CZ" dirty="0" smtClean="0"/>
              <a:t> t-</a:t>
            </a:r>
            <a:r>
              <a:rPr lang="cs-CZ" dirty="0" err="1" smtClean="0"/>
              <a:t>scores</a:t>
            </a:r>
            <a:r>
              <a:rPr lang="cs-CZ" dirty="0" smtClean="0"/>
              <a:t> -1.98 and 1.98</a:t>
            </a:r>
            <a:br>
              <a:rPr lang="cs-CZ" dirty="0" smtClean="0"/>
            </a:br>
            <a:r>
              <a:rPr lang="cs-CZ" dirty="0" smtClean="0"/>
              <a:t>in </a:t>
            </a:r>
            <a:r>
              <a:rPr lang="cs-CZ" dirty="0" err="1" smtClean="0"/>
              <a:t>other</a:t>
            </a:r>
            <a:r>
              <a:rPr lang="cs-CZ" dirty="0" smtClean="0"/>
              <a:t> </a:t>
            </a:r>
            <a:r>
              <a:rPr lang="cs-CZ" dirty="0" err="1" smtClean="0"/>
              <a:t>words</a:t>
            </a:r>
            <a:r>
              <a:rPr lang="cs-CZ" dirty="0" smtClean="0"/>
              <a:t>: </a:t>
            </a:r>
            <a:r>
              <a:rPr lang="cs-CZ" baseline="-25000" dirty="0" smtClean="0"/>
              <a:t>1-</a:t>
            </a:r>
            <a:r>
              <a:rPr lang="cs-CZ" i="1" baseline="-25000" dirty="0" smtClean="0">
                <a:latin typeface="Symbol" pitchFamily="18" charset="2"/>
              </a:rPr>
              <a:t>a</a:t>
            </a:r>
            <a:r>
              <a:rPr lang="cs-CZ" baseline="-25000" dirty="0" smtClean="0"/>
              <a:t>/2</a:t>
            </a:r>
            <a:r>
              <a:rPr lang="cs-CZ" i="1" dirty="0" smtClean="0"/>
              <a:t>t </a:t>
            </a:r>
            <a:r>
              <a:rPr lang="cs-CZ" dirty="0" smtClean="0"/>
              <a:t>(</a:t>
            </a:r>
            <a:r>
              <a:rPr lang="cs-CZ" i="1" dirty="0" err="1" smtClean="0"/>
              <a:t>df</a:t>
            </a:r>
            <a:r>
              <a:rPr lang="cs-CZ" dirty="0" smtClean="0"/>
              <a:t>) = </a:t>
            </a:r>
            <a:r>
              <a:rPr lang="cs-CZ" baseline="-25000" dirty="0" smtClean="0"/>
              <a:t>0,975</a:t>
            </a:r>
            <a:r>
              <a:rPr lang="cs-CZ" i="1" dirty="0" smtClean="0"/>
              <a:t>t </a:t>
            </a:r>
            <a:r>
              <a:rPr lang="cs-CZ" dirty="0" smtClean="0"/>
              <a:t>(99) = 1.98 </a:t>
            </a:r>
          </a:p>
          <a:p>
            <a:pPr lvl="2"/>
            <a:r>
              <a:rPr lang="cs-CZ" dirty="0" smtClean="0"/>
              <a:t>Excel: </a:t>
            </a:r>
            <a:r>
              <a:rPr lang="cs-CZ" b="1" dirty="0" smtClean="0"/>
              <a:t>=T.INV(</a:t>
            </a:r>
            <a:r>
              <a:rPr lang="cs-CZ" b="1" dirty="0" err="1" smtClean="0"/>
              <a:t>p;df</a:t>
            </a:r>
            <a:r>
              <a:rPr lang="cs-CZ" b="1" dirty="0" smtClean="0"/>
              <a:t>), </a:t>
            </a:r>
            <a:r>
              <a:rPr lang="cs-CZ" b="1" dirty="0" err="1" smtClean="0"/>
              <a:t>here</a:t>
            </a:r>
            <a:r>
              <a:rPr lang="cs-CZ" b="1" dirty="0" smtClean="0"/>
              <a:t> =T.INV(0.975;99)</a:t>
            </a:r>
          </a:p>
          <a:p>
            <a:pPr lvl="2"/>
            <a:r>
              <a:rPr lang="cs-CZ" dirty="0" err="1" smtClean="0"/>
              <a:t>Confidence</a:t>
            </a:r>
            <a:r>
              <a:rPr lang="cs-CZ" dirty="0" smtClean="0"/>
              <a:t> interval: </a:t>
            </a:r>
            <a:r>
              <a:rPr lang="cs-CZ" b="1" dirty="0"/>
              <a:t>(</a:t>
            </a:r>
            <a:r>
              <a:rPr lang="cs-CZ" b="1" i="1" dirty="0"/>
              <a:t>m −</a:t>
            </a:r>
            <a:r>
              <a:rPr lang="cs-CZ" b="1" dirty="0"/>
              <a:t> </a:t>
            </a:r>
            <a:r>
              <a:rPr lang="cs-CZ" b="1" dirty="0" smtClean="0"/>
              <a:t>1.98</a:t>
            </a:r>
            <a:r>
              <a:rPr lang="cs-CZ" b="1" i="1" dirty="0" smtClean="0"/>
              <a:t>s</a:t>
            </a:r>
            <a:r>
              <a:rPr lang="cs-CZ" b="1" i="1" baseline="-25000" dirty="0" smtClean="0"/>
              <a:t>m</a:t>
            </a:r>
            <a:r>
              <a:rPr lang="cs-CZ" b="1" dirty="0"/>
              <a:t>; </a:t>
            </a:r>
            <a:r>
              <a:rPr lang="cs-CZ" b="1" i="1" dirty="0"/>
              <a:t>m </a:t>
            </a:r>
            <a:r>
              <a:rPr lang="cs-CZ" b="1" dirty="0"/>
              <a:t>+ </a:t>
            </a:r>
            <a:r>
              <a:rPr lang="cs-CZ" b="1" dirty="0" smtClean="0"/>
              <a:t>1,98</a:t>
            </a:r>
            <a:r>
              <a:rPr lang="cs-CZ" b="1" i="1" dirty="0" smtClean="0"/>
              <a:t>s</a:t>
            </a:r>
            <a:r>
              <a:rPr lang="cs-CZ" b="1" i="1" baseline="-25000" dirty="0" smtClean="0"/>
              <a:t>m</a:t>
            </a:r>
            <a:r>
              <a:rPr lang="cs-CZ" b="1" dirty="0"/>
              <a:t>)</a:t>
            </a:r>
            <a:r>
              <a:rPr lang="cs-CZ" sz="1500" dirty="0" smtClean="0"/>
              <a:t> </a:t>
            </a:r>
            <a:r>
              <a:rPr lang="cs-CZ" dirty="0" smtClean="0"/>
              <a:t>= (130 – 1.98*15; 130 + 1.98*15) = (127.0 ; 133.0)</a:t>
            </a:r>
          </a:p>
          <a:p>
            <a:pPr lvl="2"/>
            <a:r>
              <a:rPr lang="cs-CZ" b="1" dirty="0" err="1" smtClean="0"/>
              <a:t>That</a:t>
            </a:r>
            <a:r>
              <a:rPr lang="cs-CZ" b="1" dirty="0" smtClean="0"/>
              <a:t> </a:t>
            </a:r>
            <a:r>
              <a:rPr lang="cs-CZ" b="1" dirty="0" err="1" smtClean="0"/>
              <a:t>is</a:t>
            </a:r>
            <a:r>
              <a:rPr lang="cs-CZ" b="1" dirty="0" smtClean="0"/>
              <a:t>: </a:t>
            </a:r>
            <a:r>
              <a:rPr lang="cs-CZ" b="1" dirty="0" err="1" smtClean="0"/>
              <a:t>with</a:t>
            </a:r>
            <a:r>
              <a:rPr lang="cs-CZ" b="1" dirty="0" smtClean="0"/>
              <a:t> 95% probability 127.0 </a:t>
            </a:r>
            <a:r>
              <a:rPr lang="cs-CZ" b="1" dirty="0" smtClean="0">
                <a:sym typeface="Symbol" pitchFamily="18" charset="2"/>
              </a:rPr>
              <a:t> </a:t>
            </a:r>
            <a:r>
              <a:rPr lang="cs-CZ" b="1" i="1" dirty="0" smtClean="0">
                <a:latin typeface="Symbol" pitchFamily="18" charset="2"/>
                <a:sym typeface="Symbol" pitchFamily="18" charset="2"/>
              </a:rPr>
              <a:t>m</a:t>
            </a:r>
            <a:r>
              <a:rPr lang="cs-CZ" b="1" dirty="0" smtClean="0">
                <a:sym typeface="Symbol" pitchFamily="18" charset="2"/>
              </a:rPr>
              <a:t>  133.0</a:t>
            </a:r>
            <a:endParaRPr lang="cs-CZ" b="1" dirty="0" smtClean="0"/>
          </a:p>
          <a:p>
            <a:pPr lvl="2"/>
            <a:endParaRPr lang="en-GB" dirty="0"/>
          </a:p>
        </p:txBody>
      </p:sp>
    </p:spTree>
    <p:extLst>
      <p:ext uri="{BB962C8B-B14F-4D97-AF65-F5344CB8AC3E}">
        <p14:creationId xmlns:p14="http://schemas.microsoft.com/office/powerpoint/2010/main" val="7130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94443"/>
          </a:xfrm>
        </p:spPr>
        <p:txBody>
          <a:bodyPr>
            <a:normAutofit/>
          </a:bodyPr>
          <a:lstStyle/>
          <a:p>
            <a:pPr algn="ctr"/>
            <a:r>
              <a:rPr lang="en-GB" sz="4000" dirty="0" smtClean="0"/>
              <a:t>Sampling distribution of relative frequencies </a:t>
            </a:r>
            <a:r>
              <a:rPr lang="en-GB" sz="4000" i="1" dirty="0" smtClean="0"/>
              <a:t>p</a:t>
            </a:r>
            <a:endParaRPr lang="en-GB" sz="4000" i="1" dirty="0"/>
          </a:p>
        </p:txBody>
      </p:sp>
      <p:sp>
        <p:nvSpPr>
          <p:cNvPr id="3" name="Zástupný symbol pro obsah 2"/>
          <p:cNvSpPr>
            <a:spLocks noGrp="1"/>
          </p:cNvSpPr>
          <p:nvPr>
            <p:ph idx="1"/>
          </p:nvPr>
        </p:nvSpPr>
        <p:spPr>
          <a:xfrm>
            <a:off x="838200" y="1528011"/>
            <a:ext cx="10515600" cy="4648952"/>
          </a:xfrm>
        </p:spPr>
        <p:txBody>
          <a:bodyPr>
            <a:normAutofit/>
          </a:bodyPr>
          <a:lstStyle/>
          <a:p>
            <a:r>
              <a:rPr lang="cs-CZ" sz="2400" dirty="0" smtClean="0"/>
              <a:t>…</a:t>
            </a:r>
            <a:r>
              <a:rPr lang="cs-CZ" sz="2400" dirty="0" err="1" smtClean="0"/>
              <a:t>is</a:t>
            </a:r>
            <a:r>
              <a:rPr lang="cs-CZ" sz="2400" dirty="0" smtClean="0"/>
              <a:t> </a:t>
            </a:r>
            <a:r>
              <a:rPr lang="cs-CZ" sz="2400" dirty="0" err="1" smtClean="0"/>
              <a:t>approximately</a:t>
            </a:r>
            <a:r>
              <a:rPr lang="cs-CZ" sz="2400" dirty="0" smtClean="0"/>
              <a:t> </a:t>
            </a:r>
            <a:r>
              <a:rPr lang="cs-CZ" sz="2400" dirty="0" err="1" smtClean="0"/>
              <a:t>normal</a:t>
            </a:r>
            <a:r>
              <a:rPr lang="cs-CZ" sz="2400" dirty="0" smtClean="0"/>
              <a:t> </a:t>
            </a:r>
            <a:r>
              <a:rPr lang="cs-CZ" sz="2400" dirty="0" err="1" smtClean="0"/>
              <a:t>with</a:t>
            </a:r>
            <a:r>
              <a:rPr lang="cs-CZ" sz="2400" dirty="0" smtClean="0"/>
              <a:t> </a:t>
            </a:r>
            <a:r>
              <a:rPr lang="cs-CZ" sz="2400" dirty="0" err="1" smtClean="0"/>
              <a:t>mean</a:t>
            </a:r>
            <a:r>
              <a:rPr lang="cs-CZ" sz="2400" dirty="0" smtClean="0"/>
              <a:t> </a:t>
            </a:r>
            <a:r>
              <a:rPr lang="cs-CZ" sz="2400" i="1" dirty="0" smtClean="0"/>
              <a:t>p </a:t>
            </a:r>
            <a:r>
              <a:rPr lang="cs-CZ" sz="2400" dirty="0" smtClean="0"/>
              <a:t>and standard </a:t>
            </a:r>
            <a:r>
              <a:rPr lang="cs-CZ" sz="2400" dirty="0" err="1" smtClean="0"/>
              <a:t>error</a:t>
            </a:r>
            <a:r>
              <a:rPr lang="cs-CZ" sz="2400" dirty="0" smtClean="0"/>
              <a:t> </a:t>
            </a:r>
          </a:p>
          <a:p>
            <a:r>
              <a:rPr lang="cs-CZ" sz="2400" dirty="0" smtClean="0"/>
              <a:t>(1-</a:t>
            </a:r>
            <a:r>
              <a:rPr lang="cs-CZ" sz="2400" i="1" dirty="0" smtClean="0">
                <a:latin typeface="Symbol" pitchFamily="18" charset="2"/>
              </a:rPr>
              <a:t>a</a:t>
            </a:r>
            <a:r>
              <a:rPr lang="cs-CZ" sz="2400" dirty="0" smtClean="0"/>
              <a:t>)% </a:t>
            </a:r>
            <a:r>
              <a:rPr lang="cs-CZ" sz="2400" dirty="0" err="1" smtClean="0"/>
              <a:t>confidence</a:t>
            </a:r>
            <a:r>
              <a:rPr lang="cs-CZ" sz="2400" dirty="0" smtClean="0"/>
              <a:t> interval </a:t>
            </a:r>
            <a:r>
              <a:rPr lang="cs-CZ" sz="2400" dirty="0" err="1" smtClean="0"/>
              <a:t>thus</a:t>
            </a:r>
            <a:r>
              <a:rPr lang="cs-CZ" sz="2400" dirty="0" smtClean="0"/>
              <a:t> </a:t>
            </a:r>
            <a:r>
              <a:rPr lang="cs-CZ" sz="2400" dirty="0" err="1" smtClean="0"/>
              <a:t>is</a:t>
            </a:r>
            <a:r>
              <a:rPr lang="cs-CZ" sz="2400" dirty="0" smtClean="0"/>
              <a:t>:</a:t>
            </a:r>
            <a:br>
              <a:rPr lang="cs-CZ" sz="2400" dirty="0" smtClean="0"/>
            </a:br>
            <a:r>
              <a:rPr lang="cs-CZ" sz="2400" dirty="0" smtClean="0"/>
              <a:t/>
            </a:r>
            <a:br>
              <a:rPr lang="cs-CZ" sz="2400" dirty="0" smtClean="0"/>
            </a:br>
            <a:endParaRPr lang="en-GB" sz="2400" dirty="0"/>
          </a:p>
        </p:txBody>
      </p:sp>
      <p:pic>
        <p:nvPicPr>
          <p:cNvPr id="4" name="Obrázek 3"/>
          <p:cNvPicPr>
            <a:picLocks noChangeAspect="1"/>
          </p:cNvPicPr>
          <p:nvPr/>
        </p:nvPicPr>
        <p:blipFill>
          <a:blip r:embed="rId2"/>
          <a:stretch>
            <a:fillRect/>
          </a:stretch>
        </p:blipFill>
        <p:spPr>
          <a:xfrm>
            <a:off x="8467836" y="1443789"/>
            <a:ext cx="2040906" cy="597822"/>
          </a:xfrm>
          <a:prstGeom prst="rect">
            <a:avLst/>
          </a:prstGeom>
        </p:spPr>
      </p:pic>
      <p:pic>
        <p:nvPicPr>
          <p:cNvPr id="5" name="Obrázek 4"/>
          <p:cNvPicPr>
            <a:picLocks noChangeAspect="1"/>
          </p:cNvPicPr>
          <p:nvPr/>
        </p:nvPicPr>
        <p:blipFill>
          <a:blip r:embed="rId3"/>
          <a:stretch>
            <a:fillRect/>
          </a:stretch>
        </p:blipFill>
        <p:spPr>
          <a:xfrm>
            <a:off x="1184170" y="2438273"/>
            <a:ext cx="6214186" cy="513600"/>
          </a:xfrm>
          <a:prstGeom prst="rect">
            <a:avLst/>
          </a:prstGeom>
        </p:spPr>
      </p:pic>
    </p:spTree>
    <p:extLst>
      <p:ext uri="{BB962C8B-B14F-4D97-AF65-F5344CB8AC3E}">
        <p14:creationId xmlns:p14="http://schemas.microsoft.com/office/powerpoint/2010/main" val="3981616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359568"/>
            <a:ext cx="10515600" cy="4817395"/>
          </a:xfrm>
        </p:spPr>
        <p:txBody>
          <a:bodyPr>
            <a:normAutofit/>
          </a:bodyPr>
          <a:lstStyle/>
          <a:p>
            <a:r>
              <a:rPr lang="cs-CZ" sz="2400" dirty="0" err="1" smtClean="0"/>
              <a:t>We</a:t>
            </a:r>
            <a:r>
              <a:rPr lang="cs-CZ" sz="2400" dirty="0" smtClean="0"/>
              <a:t> don</a:t>
            </a:r>
            <a:r>
              <a:rPr lang="en-GB" sz="2400" dirty="0" smtClean="0"/>
              <a:t>’</a:t>
            </a:r>
            <a:r>
              <a:rPr lang="cs-CZ" sz="2400" dirty="0" smtClean="0"/>
              <a:t>t </a:t>
            </a:r>
            <a:r>
              <a:rPr lang="cs-CZ" sz="2400" dirty="0" err="1" smtClean="0"/>
              <a:t>know</a:t>
            </a:r>
            <a:r>
              <a:rPr lang="cs-CZ" sz="2400" dirty="0" smtClean="0"/>
              <a:t> </a:t>
            </a:r>
            <a:r>
              <a:rPr lang="cs-CZ" sz="2400" dirty="0" err="1" smtClean="0"/>
              <a:t>sampling</a:t>
            </a:r>
            <a:r>
              <a:rPr lang="cs-CZ" sz="2400" dirty="0" smtClean="0"/>
              <a:t> </a:t>
            </a:r>
            <a:r>
              <a:rPr lang="cs-CZ" sz="2400" dirty="0" err="1" smtClean="0"/>
              <a:t>distribution</a:t>
            </a:r>
            <a:r>
              <a:rPr lang="cs-CZ" sz="2400" dirty="0" smtClean="0"/>
              <a:t> </a:t>
            </a:r>
            <a:r>
              <a:rPr lang="cs-CZ" sz="2400" dirty="0" err="1" smtClean="0"/>
              <a:t>of</a:t>
            </a:r>
            <a:r>
              <a:rPr lang="cs-CZ" sz="2400" dirty="0" smtClean="0"/>
              <a:t> </a:t>
            </a:r>
            <a:r>
              <a:rPr lang="cs-CZ" sz="2400" dirty="0" err="1" smtClean="0"/>
              <a:t>correlation</a:t>
            </a:r>
            <a:r>
              <a:rPr lang="cs-CZ" sz="2400" dirty="0" smtClean="0"/>
              <a:t>…</a:t>
            </a:r>
          </a:p>
          <a:p>
            <a:r>
              <a:rPr lang="cs-CZ" sz="2400" dirty="0" smtClean="0"/>
              <a:t>…but </a:t>
            </a:r>
            <a:r>
              <a:rPr lang="cs-CZ" sz="2400" dirty="0" err="1" smtClean="0"/>
              <a:t>we</a:t>
            </a:r>
            <a:r>
              <a:rPr lang="cs-CZ" sz="2400" dirty="0" smtClean="0"/>
              <a:t> </a:t>
            </a:r>
            <a:r>
              <a:rPr lang="cs-CZ" sz="2400" dirty="0" err="1" smtClean="0"/>
              <a:t>know</a:t>
            </a:r>
            <a:r>
              <a:rPr lang="cs-CZ" sz="2400" dirty="0" smtClean="0"/>
              <a:t> </a:t>
            </a:r>
            <a:r>
              <a:rPr lang="cs-CZ" sz="2400" dirty="0" err="1" smtClean="0"/>
              <a:t>sampling</a:t>
            </a:r>
            <a:r>
              <a:rPr lang="cs-CZ" sz="2400" dirty="0" smtClean="0"/>
              <a:t> </a:t>
            </a:r>
            <a:r>
              <a:rPr lang="cs-CZ" sz="2400" dirty="0" err="1" smtClean="0"/>
              <a:t>distribution</a:t>
            </a:r>
            <a:r>
              <a:rPr lang="cs-CZ" sz="2400" dirty="0" smtClean="0"/>
              <a:t> </a:t>
            </a:r>
            <a:r>
              <a:rPr lang="cs-CZ" sz="2400" dirty="0" err="1" smtClean="0"/>
              <a:t>of</a:t>
            </a:r>
            <a:r>
              <a:rPr lang="cs-CZ" sz="2400" dirty="0" smtClean="0"/>
              <a:t> </a:t>
            </a:r>
            <a:r>
              <a:rPr lang="cs-CZ" sz="2400" dirty="0" err="1" smtClean="0"/>
              <a:t>correlation</a:t>
            </a:r>
            <a:r>
              <a:rPr lang="cs-CZ" sz="2400" dirty="0" smtClean="0"/>
              <a:t> </a:t>
            </a:r>
            <a:r>
              <a:rPr lang="cs-CZ" sz="2400" dirty="0" err="1" smtClean="0"/>
              <a:t>after</a:t>
            </a:r>
            <a:r>
              <a:rPr lang="cs-CZ" sz="2400" dirty="0" smtClean="0"/>
              <a:t> </a:t>
            </a:r>
            <a:r>
              <a:rPr lang="cs-CZ" sz="2400" dirty="0" err="1" smtClean="0"/>
              <a:t>Fisher</a:t>
            </a:r>
            <a:r>
              <a:rPr lang="cs-CZ" sz="2400" dirty="0" smtClean="0"/>
              <a:t> </a:t>
            </a:r>
            <a:r>
              <a:rPr lang="cs-CZ" sz="2400" dirty="0" err="1" smtClean="0"/>
              <a:t>transformation</a:t>
            </a:r>
            <a:r>
              <a:rPr lang="cs-CZ" sz="2400" dirty="0" smtClean="0"/>
              <a:t>:</a:t>
            </a:r>
            <a:br>
              <a:rPr lang="cs-CZ" sz="2400" dirty="0" smtClean="0"/>
            </a:br>
            <a:r>
              <a:rPr lang="cs-CZ" sz="2400" dirty="0" smtClean="0"/>
              <a:t>in Excel: </a:t>
            </a:r>
            <a:r>
              <a:rPr lang="cs-CZ" sz="2400" i="1" dirty="0" smtClean="0"/>
              <a:t>Z </a:t>
            </a:r>
            <a:r>
              <a:rPr lang="cs-CZ" sz="2400" dirty="0" smtClean="0"/>
              <a:t>= FISHER(r)</a:t>
            </a:r>
          </a:p>
          <a:p>
            <a:r>
              <a:rPr lang="cs-CZ" sz="2400" dirty="0" err="1" smtClean="0"/>
              <a:t>Sampling</a:t>
            </a:r>
            <a:r>
              <a:rPr lang="cs-CZ" sz="2400" dirty="0" smtClean="0"/>
              <a:t> </a:t>
            </a:r>
            <a:r>
              <a:rPr lang="cs-CZ" sz="2400" dirty="0" err="1" smtClean="0"/>
              <a:t>distribution</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Fisher</a:t>
            </a:r>
            <a:r>
              <a:rPr lang="cs-CZ" sz="2400" dirty="0" smtClean="0"/>
              <a:t> </a:t>
            </a:r>
            <a:r>
              <a:rPr lang="cs-CZ" sz="2400" i="1" dirty="0" smtClean="0"/>
              <a:t>Z </a:t>
            </a:r>
            <a:r>
              <a:rPr lang="cs-CZ" sz="2400" dirty="0" err="1" smtClean="0"/>
              <a:t>is</a:t>
            </a:r>
            <a:r>
              <a:rPr lang="cs-CZ" sz="2400" dirty="0" smtClean="0"/>
              <a:t> </a:t>
            </a:r>
            <a:r>
              <a:rPr lang="cs-CZ" sz="2400" dirty="0" err="1" smtClean="0"/>
              <a:t>approximately</a:t>
            </a:r>
            <a:r>
              <a:rPr lang="cs-CZ" sz="2400" dirty="0" smtClean="0"/>
              <a:t> </a:t>
            </a:r>
            <a:r>
              <a:rPr lang="cs-CZ" sz="2400" dirty="0" err="1" smtClean="0"/>
              <a:t>normal</a:t>
            </a:r>
            <a:r>
              <a:rPr lang="cs-CZ" sz="2400" dirty="0" smtClean="0"/>
              <a:t> </a:t>
            </a:r>
            <a:r>
              <a:rPr lang="cs-CZ" sz="2400" dirty="0" err="1" smtClean="0"/>
              <a:t>with</a:t>
            </a:r>
            <a:r>
              <a:rPr lang="cs-CZ" sz="2400" dirty="0" smtClean="0"/>
              <a:t> </a:t>
            </a:r>
            <a:r>
              <a:rPr lang="cs-CZ" sz="2400" dirty="0" err="1" smtClean="0"/>
              <a:t>mean</a:t>
            </a:r>
            <a:r>
              <a:rPr lang="cs-CZ" sz="2400" dirty="0" smtClean="0"/>
              <a:t> </a:t>
            </a:r>
            <a:r>
              <a:rPr lang="cs-CZ" sz="2400" i="1" dirty="0" smtClean="0"/>
              <a:t>Z </a:t>
            </a:r>
            <a:br>
              <a:rPr lang="cs-CZ" sz="2400" i="1" dirty="0" smtClean="0"/>
            </a:br>
            <a:r>
              <a:rPr lang="cs-CZ" sz="2400" dirty="0" smtClean="0"/>
              <a:t>and standard </a:t>
            </a:r>
            <a:r>
              <a:rPr lang="cs-CZ" sz="2400" dirty="0" err="1" smtClean="0"/>
              <a:t>error</a:t>
            </a:r>
            <a:r>
              <a:rPr lang="cs-CZ" sz="2400" dirty="0" smtClean="0"/>
              <a:t> </a:t>
            </a:r>
            <a:r>
              <a:rPr lang="cs-CZ" sz="2400" i="1" dirty="0" err="1" smtClean="0">
                <a:solidFill>
                  <a:schemeClr val="tx1"/>
                </a:solidFill>
                <a:latin typeface="+mn-lt"/>
                <a:ea typeface="+mn-ea"/>
                <a:cs typeface="+mn-cs"/>
              </a:rPr>
              <a:t>s</a:t>
            </a:r>
            <a:r>
              <a:rPr lang="cs-CZ" sz="2400" i="1" baseline="-25000" dirty="0" err="1" smtClean="0">
                <a:solidFill>
                  <a:schemeClr val="tx1"/>
                </a:solidFill>
                <a:latin typeface="+mn-lt"/>
                <a:ea typeface="+mn-ea"/>
                <a:cs typeface="+mn-cs"/>
              </a:rPr>
              <a:t>Z</a:t>
            </a:r>
            <a:r>
              <a:rPr lang="cs-CZ" sz="2400" dirty="0" smtClean="0">
                <a:solidFill>
                  <a:schemeClr val="tx1"/>
                </a:solidFill>
                <a:latin typeface="+mn-lt"/>
                <a:ea typeface="+mn-ea"/>
                <a:cs typeface="+mn-cs"/>
              </a:rPr>
              <a:t>=1/√(n-3)</a:t>
            </a:r>
          </a:p>
          <a:p>
            <a:pPr>
              <a:spcBef>
                <a:spcPts val="1800"/>
              </a:spcBef>
            </a:pPr>
            <a:r>
              <a:rPr lang="cs-CZ" sz="2400" dirty="0" smtClean="0"/>
              <a:t>(1</a:t>
            </a:r>
            <a:r>
              <a:rPr lang="cs-CZ" sz="2400" dirty="0">
                <a:cs typeface="Calibri"/>
              </a:rPr>
              <a:t>−</a:t>
            </a:r>
            <a:r>
              <a:rPr lang="cs-CZ" sz="2400" i="1" dirty="0" smtClean="0">
                <a:latin typeface="Symbol" pitchFamily="18" charset="2"/>
              </a:rPr>
              <a:t>a</a:t>
            </a:r>
            <a:r>
              <a:rPr lang="cs-CZ" sz="2400" dirty="0" smtClean="0"/>
              <a:t>)% CI </a:t>
            </a:r>
            <a:r>
              <a:rPr lang="cs-CZ" sz="2400" dirty="0" err="1" smtClean="0"/>
              <a:t>for</a:t>
            </a:r>
            <a:r>
              <a:rPr lang="cs-CZ" sz="2400" dirty="0" smtClean="0"/>
              <a:t> </a:t>
            </a:r>
            <a:r>
              <a:rPr lang="cs-CZ" sz="2400" i="1" dirty="0" smtClean="0"/>
              <a:t>Z</a:t>
            </a:r>
            <a:r>
              <a:rPr lang="cs-CZ" sz="2400" dirty="0" smtClean="0"/>
              <a:t>: </a:t>
            </a:r>
          </a:p>
          <a:p>
            <a:pPr>
              <a:spcBef>
                <a:spcPts val="1800"/>
              </a:spcBef>
            </a:pPr>
            <a:r>
              <a:rPr lang="cs-CZ" sz="2400" dirty="0" err="1" smtClean="0"/>
              <a:t>Then</a:t>
            </a:r>
            <a:r>
              <a:rPr lang="cs-CZ" sz="2400" dirty="0" smtClean="0"/>
              <a:t>, </a:t>
            </a:r>
            <a:r>
              <a:rPr lang="cs-CZ" sz="2400" dirty="0" err="1" smtClean="0"/>
              <a:t>we</a:t>
            </a:r>
            <a:r>
              <a:rPr lang="cs-CZ" sz="2400" dirty="0" smtClean="0"/>
              <a:t> </a:t>
            </a:r>
            <a:r>
              <a:rPr lang="cs-CZ" sz="2400" dirty="0" err="1" smtClean="0"/>
              <a:t>need</a:t>
            </a:r>
            <a:r>
              <a:rPr lang="cs-CZ" sz="2400" dirty="0" smtClean="0"/>
              <a:t> to </a:t>
            </a:r>
            <a:r>
              <a:rPr lang="cs-CZ" sz="2400" dirty="0" err="1" smtClean="0"/>
              <a:t>transform</a:t>
            </a:r>
            <a:r>
              <a:rPr lang="cs-CZ" sz="2400" dirty="0" smtClean="0"/>
              <a:t> </a:t>
            </a:r>
            <a:r>
              <a:rPr lang="cs-CZ" sz="2400" dirty="0" err="1" smtClean="0"/>
              <a:t>Fisher</a:t>
            </a:r>
            <a:r>
              <a:rPr lang="cs-CZ" sz="2400" dirty="0" smtClean="0"/>
              <a:t> </a:t>
            </a:r>
            <a:r>
              <a:rPr lang="cs-CZ" sz="2400" i="1" dirty="0" smtClean="0"/>
              <a:t>Z </a:t>
            </a:r>
            <a:r>
              <a:rPr lang="cs-CZ" sz="2400" dirty="0" err="1" smtClean="0"/>
              <a:t>back</a:t>
            </a:r>
            <a:r>
              <a:rPr lang="cs-CZ" sz="2400" dirty="0" smtClean="0"/>
              <a:t> to </a:t>
            </a:r>
            <a:r>
              <a:rPr lang="cs-CZ" sz="2400" dirty="0" err="1" smtClean="0"/>
              <a:t>Pearson</a:t>
            </a:r>
            <a:r>
              <a:rPr lang="en-GB" sz="2400" dirty="0" smtClean="0"/>
              <a:t>’</a:t>
            </a:r>
            <a:r>
              <a:rPr lang="cs-CZ" sz="2400" dirty="0" smtClean="0"/>
              <a:t>s </a:t>
            </a:r>
            <a:r>
              <a:rPr lang="cs-CZ" sz="2400" i="1" dirty="0" smtClean="0"/>
              <a:t>r:</a:t>
            </a:r>
            <a:br>
              <a:rPr lang="cs-CZ" sz="2400" i="1" dirty="0" smtClean="0"/>
            </a:br>
            <a:r>
              <a:rPr lang="cs-CZ" sz="2400" dirty="0" smtClean="0"/>
              <a:t>in Excel: =FISHERINV(z)</a:t>
            </a:r>
            <a:br>
              <a:rPr lang="cs-CZ" sz="2400" dirty="0" smtClean="0"/>
            </a:br>
            <a:endParaRPr lang="cs-CZ" sz="2400" i="1" dirty="0" smtClean="0"/>
          </a:p>
        </p:txBody>
      </p:sp>
      <p:sp>
        <p:nvSpPr>
          <p:cNvPr id="4" name="Nadpis 1"/>
          <p:cNvSpPr>
            <a:spLocks noGrp="1"/>
          </p:cNvSpPr>
          <p:nvPr>
            <p:ph type="title"/>
          </p:nvPr>
        </p:nvSpPr>
        <p:spPr>
          <a:xfrm>
            <a:off x="838200" y="365125"/>
            <a:ext cx="10515600" cy="994443"/>
          </a:xfrm>
        </p:spPr>
        <p:txBody>
          <a:bodyPr>
            <a:normAutofit/>
          </a:bodyPr>
          <a:lstStyle/>
          <a:p>
            <a:pPr algn="ctr"/>
            <a:r>
              <a:rPr lang="en-GB" sz="4000" dirty="0" smtClean="0"/>
              <a:t>Sampling distribution of Pearson’</a:t>
            </a:r>
            <a:r>
              <a:rPr lang="cs-CZ" sz="4000" dirty="0" smtClean="0"/>
              <a:t>s</a:t>
            </a:r>
            <a:r>
              <a:rPr lang="en-GB" sz="4000" dirty="0" smtClean="0"/>
              <a:t> correlation </a:t>
            </a:r>
            <a:r>
              <a:rPr lang="cs-CZ" sz="4000" i="1" dirty="0" smtClean="0"/>
              <a:t>r</a:t>
            </a:r>
            <a:endParaRPr lang="en-GB" sz="4000" i="1" dirty="0"/>
          </a:p>
        </p:txBody>
      </p:sp>
      <p:pic>
        <p:nvPicPr>
          <p:cNvPr id="5" name="Obrázek 4"/>
          <p:cNvPicPr>
            <a:picLocks noChangeAspect="1"/>
          </p:cNvPicPr>
          <p:nvPr/>
        </p:nvPicPr>
        <p:blipFill>
          <a:blip r:embed="rId2"/>
          <a:stretch>
            <a:fillRect/>
          </a:stretch>
        </p:blipFill>
        <p:spPr>
          <a:xfrm>
            <a:off x="3261513" y="3416969"/>
            <a:ext cx="4432960" cy="625642"/>
          </a:xfrm>
          <a:prstGeom prst="rect">
            <a:avLst/>
          </a:prstGeom>
        </p:spPr>
      </p:pic>
      <p:pic>
        <p:nvPicPr>
          <p:cNvPr id="6" name="Obrázek 5"/>
          <p:cNvPicPr>
            <a:picLocks noChangeAspect="1"/>
          </p:cNvPicPr>
          <p:nvPr/>
        </p:nvPicPr>
        <p:blipFill>
          <a:blip r:embed="rId3"/>
          <a:stretch>
            <a:fillRect/>
          </a:stretch>
        </p:blipFill>
        <p:spPr>
          <a:xfrm>
            <a:off x="1118790" y="4910645"/>
            <a:ext cx="7331536" cy="453680"/>
          </a:xfrm>
          <a:prstGeom prst="rect">
            <a:avLst/>
          </a:prstGeom>
        </p:spPr>
      </p:pic>
    </p:spTree>
    <p:extLst>
      <p:ext uri="{BB962C8B-B14F-4D97-AF65-F5344CB8AC3E}">
        <p14:creationId xmlns:p14="http://schemas.microsoft.com/office/powerpoint/2010/main" val="2432094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10532"/>
          </a:xfrm>
        </p:spPr>
        <p:txBody>
          <a:bodyPr>
            <a:normAutofit/>
          </a:bodyPr>
          <a:lstStyle/>
          <a:p>
            <a:pPr algn="ctr"/>
            <a:r>
              <a:rPr lang="cs-CZ" sz="4000" dirty="0" err="1" smtClean="0"/>
              <a:t>Confidence</a:t>
            </a:r>
            <a:r>
              <a:rPr lang="cs-CZ" sz="4000" dirty="0" smtClean="0"/>
              <a:t> interval </a:t>
            </a:r>
            <a:r>
              <a:rPr lang="cs-CZ" sz="4000" dirty="0" err="1" smtClean="0"/>
              <a:t>for</a:t>
            </a:r>
            <a:r>
              <a:rPr lang="cs-CZ" sz="4000" dirty="0" smtClean="0"/>
              <a:t> </a:t>
            </a:r>
            <a:r>
              <a:rPr lang="cs-CZ" sz="4000" dirty="0" err="1" smtClean="0"/>
              <a:t>correlation</a:t>
            </a:r>
            <a:endParaRPr lang="cs-CZ" sz="4000" dirty="0"/>
          </a:p>
        </p:txBody>
      </p:sp>
      <p:sp>
        <p:nvSpPr>
          <p:cNvPr id="3" name="Zástupný symbol pro obsah 2"/>
          <p:cNvSpPr>
            <a:spLocks noGrp="1"/>
          </p:cNvSpPr>
          <p:nvPr>
            <p:ph idx="1"/>
          </p:nvPr>
        </p:nvSpPr>
        <p:spPr>
          <a:xfrm>
            <a:off x="838200" y="1175658"/>
            <a:ext cx="10515600" cy="5246913"/>
          </a:xfrm>
        </p:spPr>
        <p:txBody>
          <a:bodyPr>
            <a:normAutofit/>
          </a:bodyPr>
          <a:lstStyle/>
          <a:p>
            <a:pPr marL="0" indent="0">
              <a:buNone/>
            </a:pPr>
            <a:r>
              <a:rPr lang="cs-CZ" sz="2400" dirty="0" smtClean="0"/>
              <a:t>On a sample </a:t>
            </a:r>
            <a:r>
              <a:rPr lang="cs-CZ" sz="2400" dirty="0" err="1" smtClean="0"/>
              <a:t>of</a:t>
            </a:r>
            <a:r>
              <a:rPr lang="cs-CZ" sz="2400" dirty="0" smtClean="0"/>
              <a:t> 20 </a:t>
            </a:r>
            <a:r>
              <a:rPr lang="cs-CZ" sz="2400" dirty="0" err="1" smtClean="0"/>
              <a:t>children</a:t>
            </a:r>
            <a:r>
              <a:rPr lang="cs-CZ" sz="2400" dirty="0" smtClean="0"/>
              <a:t> </a:t>
            </a:r>
            <a:r>
              <a:rPr lang="cs-CZ" sz="2400" dirty="0" err="1" smtClean="0"/>
              <a:t>we</a:t>
            </a:r>
            <a:r>
              <a:rPr lang="cs-CZ" sz="2400" dirty="0" smtClean="0"/>
              <a:t> </a:t>
            </a:r>
            <a:r>
              <a:rPr lang="cs-CZ" sz="2400" dirty="0" err="1" smtClean="0"/>
              <a:t>found</a:t>
            </a:r>
            <a:r>
              <a:rPr lang="cs-CZ" sz="2400" dirty="0" smtClean="0"/>
              <a:t> </a:t>
            </a:r>
            <a:r>
              <a:rPr lang="cs-CZ" sz="2400" dirty="0" err="1" smtClean="0"/>
              <a:t>correlation</a:t>
            </a:r>
            <a:r>
              <a:rPr lang="cs-CZ" sz="2400" dirty="0" smtClean="0"/>
              <a:t> </a:t>
            </a:r>
            <a:r>
              <a:rPr lang="cs-CZ" sz="2400" dirty="0" err="1" smtClean="0"/>
              <a:t>between</a:t>
            </a:r>
            <a:r>
              <a:rPr lang="cs-CZ" sz="2400" dirty="0" smtClean="0"/>
              <a:t> </a:t>
            </a:r>
            <a:r>
              <a:rPr lang="cs-CZ" sz="2400" dirty="0" err="1" smtClean="0"/>
              <a:t>number</a:t>
            </a:r>
            <a:r>
              <a:rPr lang="cs-CZ" sz="2400" dirty="0" smtClean="0"/>
              <a:t> </a:t>
            </a:r>
            <a:r>
              <a:rPr lang="cs-CZ" sz="2400" dirty="0" err="1" smtClean="0"/>
              <a:t>of</a:t>
            </a:r>
            <a:r>
              <a:rPr lang="cs-CZ" sz="2400" dirty="0" smtClean="0"/>
              <a:t> </a:t>
            </a:r>
            <a:r>
              <a:rPr lang="cs-CZ" sz="2400" dirty="0" err="1" smtClean="0"/>
              <a:t>hours</a:t>
            </a:r>
            <a:r>
              <a:rPr lang="cs-CZ" sz="2400" dirty="0" smtClean="0"/>
              <a:t> </a:t>
            </a:r>
            <a:r>
              <a:rPr lang="cs-CZ" sz="2400" dirty="0" err="1" smtClean="0"/>
              <a:t>spend</a:t>
            </a:r>
            <a:r>
              <a:rPr lang="cs-CZ" sz="2400" dirty="0" smtClean="0"/>
              <a:t> by </a:t>
            </a:r>
            <a:r>
              <a:rPr lang="cs-CZ" sz="2400" dirty="0" err="1" smtClean="0"/>
              <a:t>reading</a:t>
            </a:r>
            <a:r>
              <a:rPr lang="cs-CZ" sz="2400" dirty="0" smtClean="0"/>
              <a:t> per </a:t>
            </a:r>
            <a:r>
              <a:rPr lang="cs-CZ" sz="2400" dirty="0" err="1" smtClean="0"/>
              <a:t>week</a:t>
            </a:r>
            <a:r>
              <a:rPr lang="cs-CZ" sz="2400" dirty="0" smtClean="0"/>
              <a:t> and </a:t>
            </a:r>
            <a:r>
              <a:rPr lang="cs-CZ" sz="2400" dirty="0" err="1" smtClean="0"/>
              <a:t>score</a:t>
            </a:r>
            <a:r>
              <a:rPr lang="cs-CZ" sz="2400" dirty="0" smtClean="0"/>
              <a:t> in a </a:t>
            </a:r>
            <a:r>
              <a:rPr lang="cs-CZ" sz="2400" dirty="0" err="1" smtClean="0"/>
              <a:t>creativity</a:t>
            </a:r>
            <a:r>
              <a:rPr lang="cs-CZ" sz="2400" dirty="0" smtClean="0"/>
              <a:t> test r=0.45. </a:t>
            </a:r>
            <a:r>
              <a:rPr lang="cs-CZ" sz="2400" dirty="0" err="1" smtClean="0"/>
              <a:t>Compute</a:t>
            </a:r>
            <a:r>
              <a:rPr lang="cs-CZ" sz="2400" dirty="0" smtClean="0"/>
              <a:t> 90% </a:t>
            </a:r>
            <a:r>
              <a:rPr lang="cs-CZ" sz="2400" dirty="0" err="1" smtClean="0"/>
              <a:t>confidence</a:t>
            </a:r>
            <a:r>
              <a:rPr lang="cs-CZ" sz="2400" dirty="0" smtClean="0"/>
              <a:t> interval </a:t>
            </a:r>
            <a:r>
              <a:rPr lang="cs-CZ" sz="2400" dirty="0" err="1" smtClean="0"/>
              <a:t>for</a:t>
            </a:r>
            <a:r>
              <a:rPr lang="cs-CZ" sz="2400" dirty="0" smtClean="0"/>
              <a:t> </a:t>
            </a:r>
            <a:r>
              <a:rPr lang="cs-CZ" sz="2400" dirty="0" err="1" smtClean="0"/>
              <a:t>the</a:t>
            </a:r>
            <a:r>
              <a:rPr lang="cs-CZ" sz="2400" dirty="0" smtClean="0"/>
              <a:t> </a:t>
            </a:r>
            <a:r>
              <a:rPr lang="cs-CZ" sz="2400" dirty="0" err="1" smtClean="0"/>
              <a:t>correlation</a:t>
            </a:r>
            <a:r>
              <a:rPr lang="cs-CZ" sz="2400" dirty="0" smtClean="0"/>
              <a:t>.</a:t>
            </a:r>
          </a:p>
          <a:p>
            <a:r>
              <a:rPr lang="cs-CZ" sz="2000" dirty="0" err="1" smtClean="0"/>
              <a:t>Transform</a:t>
            </a:r>
            <a:r>
              <a:rPr lang="cs-CZ" sz="2000" dirty="0" smtClean="0"/>
              <a:t> </a:t>
            </a:r>
            <a:r>
              <a:rPr lang="cs-CZ" sz="2000" dirty="0" err="1" smtClean="0"/>
              <a:t>Pearson</a:t>
            </a:r>
            <a:r>
              <a:rPr lang="en-GB" sz="2000" dirty="0" smtClean="0"/>
              <a:t>’</a:t>
            </a:r>
            <a:r>
              <a:rPr lang="cs-CZ" sz="2000" dirty="0" smtClean="0"/>
              <a:t>s </a:t>
            </a:r>
            <a:r>
              <a:rPr lang="cs-CZ" sz="2000" dirty="0" err="1" smtClean="0"/>
              <a:t>correlation</a:t>
            </a:r>
            <a:r>
              <a:rPr lang="cs-CZ" sz="2000" dirty="0" smtClean="0"/>
              <a:t> to </a:t>
            </a:r>
            <a:r>
              <a:rPr lang="cs-CZ" sz="2000" dirty="0" err="1" smtClean="0"/>
              <a:t>Fisher</a:t>
            </a:r>
            <a:r>
              <a:rPr lang="cs-CZ" sz="2000" dirty="0" smtClean="0"/>
              <a:t> Z in Excel: =FISHER(0.45) = 0.48</a:t>
            </a:r>
          </a:p>
          <a:p>
            <a:r>
              <a:rPr lang="cs-CZ" sz="2000" dirty="0" err="1" smtClean="0"/>
              <a:t>Sampling</a:t>
            </a:r>
            <a:r>
              <a:rPr lang="cs-CZ" sz="2000" dirty="0" smtClean="0"/>
              <a:t> </a:t>
            </a:r>
            <a:r>
              <a:rPr lang="cs-CZ" sz="2000" dirty="0" err="1" smtClean="0"/>
              <a:t>distribution</a:t>
            </a:r>
            <a:r>
              <a:rPr lang="cs-CZ" sz="2000" dirty="0" smtClean="0"/>
              <a:t> </a:t>
            </a:r>
            <a:r>
              <a:rPr lang="cs-CZ" sz="2000" dirty="0" err="1" smtClean="0"/>
              <a:t>of</a:t>
            </a:r>
            <a:r>
              <a:rPr lang="cs-CZ" sz="2000" dirty="0" smtClean="0"/>
              <a:t> </a:t>
            </a:r>
            <a:r>
              <a:rPr lang="cs-CZ" sz="2000" dirty="0" err="1" smtClean="0"/>
              <a:t>Fisher</a:t>
            </a:r>
            <a:r>
              <a:rPr lang="cs-CZ" sz="2000" dirty="0" smtClean="0"/>
              <a:t> Z </a:t>
            </a:r>
            <a:r>
              <a:rPr lang="cs-CZ" sz="2000" dirty="0" err="1" smtClean="0"/>
              <a:t>is</a:t>
            </a:r>
            <a:r>
              <a:rPr lang="cs-CZ" sz="2000" dirty="0" smtClean="0"/>
              <a:t> </a:t>
            </a:r>
            <a:r>
              <a:rPr lang="cs-CZ" sz="2000" dirty="0" err="1" smtClean="0"/>
              <a:t>approximately</a:t>
            </a:r>
            <a:r>
              <a:rPr lang="cs-CZ" sz="2000" dirty="0" smtClean="0"/>
              <a:t> </a:t>
            </a:r>
            <a:r>
              <a:rPr lang="cs-CZ" sz="2000" dirty="0" err="1" smtClean="0"/>
              <a:t>normal</a:t>
            </a:r>
            <a:endParaRPr lang="cs-CZ" sz="2000" dirty="0" smtClean="0"/>
          </a:p>
          <a:p>
            <a:r>
              <a:rPr lang="cs-CZ" sz="2000" dirty="0" err="1" smtClean="0"/>
              <a:t>Compute</a:t>
            </a:r>
            <a:r>
              <a:rPr lang="cs-CZ" sz="2000" dirty="0" smtClean="0"/>
              <a:t> standard </a:t>
            </a:r>
            <a:r>
              <a:rPr lang="cs-CZ" sz="2000" dirty="0" err="1" smtClean="0"/>
              <a:t>error</a:t>
            </a:r>
            <a:r>
              <a:rPr lang="cs-CZ" sz="2000" dirty="0" smtClean="0"/>
              <a:t> </a:t>
            </a:r>
            <a:r>
              <a:rPr lang="cs-CZ" sz="2000" dirty="0" err="1" smtClean="0"/>
              <a:t>for</a:t>
            </a:r>
            <a:r>
              <a:rPr lang="cs-CZ" sz="2000" dirty="0" smtClean="0"/>
              <a:t> </a:t>
            </a:r>
            <a:r>
              <a:rPr lang="cs-CZ" sz="2000" dirty="0" err="1" smtClean="0"/>
              <a:t>Fisher</a:t>
            </a:r>
            <a:r>
              <a:rPr lang="cs-CZ" sz="2000" dirty="0" smtClean="0"/>
              <a:t> Z: </a:t>
            </a:r>
            <a:r>
              <a:rPr lang="cs-CZ" sz="2000" i="1" dirty="0" err="1" smtClean="0"/>
              <a:t>s</a:t>
            </a:r>
            <a:r>
              <a:rPr lang="cs-CZ" sz="2000" i="1" baseline="-25000" dirty="0" err="1" smtClean="0"/>
              <a:t>Z</a:t>
            </a:r>
            <a:r>
              <a:rPr lang="cs-CZ" sz="2000" i="1" baseline="-25000" dirty="0" smtClean="0"/>
              <a:t> </a:t>
            </a:r>
            <a:r>
              <a:rPr lang="cs-CZ" sz="2000" dirty="0" smtClean="0"/>
              <a:t>= 1</a:t>
            </a:r>
            <a:r>
              <a:rPr lang="cs-CZ" sz="2000" dirty="0"/>
              <a:t>/√</a:t>
            </a:r>
            <a:r>
              <a:rPr lang="cs-CZ" sz="2000" dirty="0" smtClean="0"/>
              <a:t>(20-3) = 0.24</a:t>
            </a:r>
          </a:p>
          <a:p>
            <a:r>
              <a:rPr lang="cs-CZ" sz="2000" dirty="0" err="1" smtClean="0"/>
              <a:t>Compute</a:t>
            </a:r>
            <a:r>
              <a:rPr lang="cs-CZ" sz="2000" dirty="0" smtClean="0"/>
              <a:t> </a:t>
            </a:r>
            <a:r>
              <a:rPr lang="cs-CZ" sz="2000" dirty="0" err="1" smtClean="0"/>
              <a:t>border</a:t>
            </a:r>
            <a:r>
              <a:rPr lang="cs-CZ" sz="2000" dirty="0" smtClean="0"/>
              <a:t> z-</a:t>
            </a:r>
            <a:r>
              <a:rPr lang="cs-CZ" sz="2000" dirty="0" err="1" smtClean="0"/>
              <a:t>scores</a:t>
            </a:r>
            <a:r>
              <a:rPr lang="cs-CZ" sz="2000" dirty="0" smtClean="0"/>
              <a:t> </a:t>
            </a:r>
            <a:r>
              <a:rPr lang="cs-CZ" sz="2000" dirty="0" err="1" smtClean="0"/>
              <a:t>for</a:t>
            </a:r>
            <a:r>
              <a:rPr lang="cs-CZ" sz="2000" dirty="0" smtClean="0"/>
              <a:t> 90% </a:t>
            </a:r>
            <a:r>
              <a:rPr lang="cs-CZ" sz="2000" dirty="0" err="1" smtClean="0"/>
              <a:t>confidence</a:t>
            </a:r>
            <a:r>
              <a:rPr lang="cs-CZ" sz="2000" dirty="0" smtClean="0"/>
              <a:t> interval:</a:t>
            </a:r>
            <a:br>
              <a:rPr lang="cs-CZ" sz="2000" dirty="0" smtClean="0"/>
            </a:br>
            <a:r>
              <a:rPr lang="cs-CZ" sz="2000" dirty="0" smtClean="0"/>
              <a:t>=NORM.S.INV(1-0.1/2) =NORM.S.INV(0.95) = 1.64</a:t>
            </a:r>
          </a:p>
          <a:p>
            <a:r>
              <a:rPr lang="cs-CZ" sz="2000" dirty="0" smtClean="0"/>
              <a:t>90% CI </a:t>
            </a:r>
            <a:r>
              <a:rPr lang="cs-CZ" sz="2000" dirty="0" err="1" smtClean="0"/>
              <a:t>for</a:t>
            </a:r>
            <a:r>
              <a:rPr lang="cs-CZ" sz="2000" dirty="0" smtClean="0"/>
              <a:t> </a:t>
            </a:r>
            <a:r>
              <a:rPr lang="cs-CZ" sz="2000" dirty="0" err="1" smtClean="0"/>
              <a:t>Fisher</a:t>
            </a:r>
            <a:r>
              <a:rPr lang="cs-CZ" sz="2000" dirty="0" smtClean="0"/>
              <a:t> Z: (0.48 – 1.64*0.24; </a:t>
            </a:r>
            <a:r>
              <a:rPr lang="cs-CZ" sz="2000" dirty="0"/>
              <a:t>0.48 </a:t>
            </a:r>
            <a:r>
              <a:rPr lang="cs-CZ" sz="2000" dirty="0" smtClean="0"/>
              <a:t>+ 1.64*0.24) = (0.09; 0.88)</a:t>
            </a:r>
          </a:p>
          <a:p>
            <a:r>
              <a:rPr lang="cs-CZ" sz="2000" dirty="0" err="1" smtClean="0"/>
              <a:t>Tranform</a:t>
            </a:r>
            <a:r>
              <a:rPr lang="cs-CZ" sz="2000" dirty="0" smtClean="0"/>
              <a:t> </a:t>
            </a:r>
            <a:r>
              <a:rPr lang="cs-CZ" sz="2000" dirty="0" err="1" smtClean="0"/>
              <a:t>the</a:t>
            </a:r>
            <a:r>
              <a:rPr lang="cs-CZ" sz="2000" dirty="0" smtClean="0"/>
              <a:t> </a:t>
            </a:r>
            <a:r>
              <a:rPr lang="cs-CZ" sz="2000" dirty="0" err="1" smtClean="0"/>
              <a:t>results</a:t>
            </a:r>
            <a:r>
              <a:rPr lang="cs-CZ" sz="2000" dirty="0" smtClean="0"/>
              <a:t> </a:t>
            </a:r>
            <a:r>
              <a:rPr lang="cs-CZ" sz="2000" dirty="0" err="1" smtClean="0"/>
              <a:t>back</a:t>
            </a:r>
            <a:r>
              <a:rPr lang="cs-CZ" sz="2000" dirty="0" smtClean="0"/>
              <a:t> to </a:t>
            </a:r>
            <a:r>
              <a:rPr lang="cs-CZ" sz="2000" dirty="0" err="1"/>
              <a:t>Pearson</a:t>
            </a:r>
            <a:r>
              <a:rPr lang="en-GB" sz="2000" dirty="0"/>
              <a:t>’</a:t>
            </a:r>
            <a:r>
              <a:rPr lang="cs-CZ" sz="2000" dirty="0"/>
              <a:t>s </a:t>
            </a:r>
            <a:r>
              <a:rPr lang="cs-CZ" sz="2000" dirty="0" smtClean="0"/>
              <a:t>r:</a:t>
            </a:r>
            <a:br>
              <a:rPr lang="cs-CZ" sz="2000" dirty="0" smtClean="0"/>
            </a:br>
            <a:r>
              <a:rPr lang="cs-CZ" sz="2000" dirty="0" smtClean="0"/>
              <a:t>90% CI </a:t>
            </a:r>
            <a:r>
              <a:rPr lang="cs-CZ" sz="2000" dirty="0" err="1" smtClean="0"/>
              <a:t>for</a:t>
            </a:r>
            <a:r>
              <a:rPr lang="cs-CZ" sz="2000" dirty="0" smtClean="0"/>
              <a:t> </a:t>
            </a:r>
            <a:r>
              <a:rPr lang="cs-CZ" sz="2000" dirty="0" err="1"/>
              <a:t>Pearson</a:t>
            </a:r>
            <a:r>
              <a:rPr lang="en-GB" sz="2000" dirty="0"/>
              <a:t>’</a:t>
            </a:r>
            <a:r>
              <a:rPr lang="cs-CZ" sz="2000" dirty="0"/>
              <a:t>s </a:t>
            </a:r>
            <a:r>
              <a:rPr lang="cs-CZ" sz="2000" dirty="0" smtClean="0"/>
              <a:t>r: (=FISHERINV(0.09); =FISHERINV(0.88)) = (0.09; 0.71)</a:t>
            </a:r>
            <a:endParaRPr lang="cs-CZ" sz="2000" dirty="0"/>
          </a:p>
        </p:txBody>
      </p:sp>
    </p:spTree>
    <p:extLst>
      <p:ext uri="{BB962C8B-B14F-4D97-AF65-F5344CB8AC3E}">
        <p14:creationId xmlns:p14="http://schemas.microsoft.com/office/powerpoint/2010/main" val="13476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86159"/>
          </a:xfrm>
        </p:spPr>
        <p:txBody>
          <a:bodyPr>
            <a:normAutofit/>
          </a:bodyPr>
          <a:lstStyle/>
          <a:p>
            <a:pPr algn="ctr"/>
            <a:r>
              <a:rPr lang="en-GB" sz="4000" dirty="0" smtClean="0"/>
              <a:t>General procedure for computing CIs</a:t>
            </a:r>
            <a:endParaRPr lang="en-GB" sz="4000" dirty="0"/>
          </a:p>
        </p:txBody>
      </p:sp>
      <p:sp>
        <p:nvSpPr>
          <p:cNvPr id="3" name="Zástupný symbol pro obsah 2"/>
          <p:cNvSpPr>
            <a:spLocks noGrp="1"/>
          </p:cNvSpPr>
          <p:nvPr>
            <p:ph idx="1"/>
          </p:nvPr>
        </p:nvSpPr>
        <p:spPr>
          <a:xfrm>
            <a:off x="838200" y="1347536"/>
            <a:ext cx="10515600" cy="5113421"/>
          </a:xfrm>
        </p:spPr>
        <p:txBody>
          <a:bodyPr>
            <a:normAutofit/>
          </a:bodyPr>
          <a:lstStyle/>
          <a:p>
            <a:pPr marL="457200" indent="-457200">
              <a:spcAft>
                <a:spcPts val="300"/>
              </a:spcAft>
              <a:buFont typeface="+mj-lt"/>
              <a:buAutoNum type="arabicPeriod"/>
            </a:pPr>
            <a:r>
              <a:rPr lang="cs-CZ" sz="2400" b="1" dirty="0" smtClean="0"/>
              <a:t>Determine </a:t>
            </a:r>
            <a:r>
              <a:rPr lang="cs-CZ" sz="2400" b="1" dirty="0" err="1" smtClean="0"/>
              <a:t>sampling</a:t>
            </a:r>
            <a:r>
              <a:rPr lang="cs-CZ" sz="2400" b="1" dirty="0" smtClean="0"/>
              <a:t> </a:t>
            </a:r>
            <a:r>
              <a:rPr lang="cs-CZ" sz="2400" b="1" dirty="0" err="1" smtClean="0"/>
              <a:t>distribution</a:t>
            </a:r>
            <a:r>
              <a:rPr lang="cs-CZ" sz="2400" b="1" dirty="0" smtClean="0"/>
              <a:t> </a:t>
            </a:r>
            <a:r>
              <a:rPr lang="cs-CZ" sz="2400" b="1" dirty="0" err="1" smtClean="0"/>
              <a:t>of</a:t>
            </a:r>
            <a:r>
              <a:rPr lang="cs-CZ" sz="2400" b="1" dirty="0" smtClean="0"/>
              <a:t> </a:t>
            </a:r>
            <a:r>
              <a:rPr lang="cs-CZ" sz="2400" b="1" dirty="0" err="1" smtClean="0"/>
              <a:t>given</a:t>
            </a:r>
            <a:r>
              <a:rPr lang="cs-CZ" sz="2400" b="1" dirty="0" smtClean="0"/>
              <a:t> </a:t>
            </a:r>
            <a:r>
              <a:rPr lang="cs-CZ" sz="2400" b="1" dirty="0" err="1" smtClean="0"/>
              <a:t>statistics</a:t>
            </a:r>
            <a:r>
              <a:rPr lang="cs-CZ" sz="2400" b="1" dirty="0" smtClean="0"/>
              <a:t>:</a:t>
            </a:r>
          </a:p>
          <a:p>
            <a:pPr lvl="1">
              <a:spcAft>
                <a:spcPts val="300"/>
              </a:spcAft>
            </a:pPr>
            <a:r>
              <a:rPr lang="cs-CZ" sz="2000" dirty="0" err="1" smtClean="0"/>
              <a:t>for</a:t>
            </a:r>
            <a:r>
              <a:rPr lang="cs-CZ" sz="2000" dirty="0" smtClean="0"/>
              <a:t> </a:t>
            </a:r>
            <a:r>
              <a:rPr lang="cs-CZ" sz="2000" dirty="0" err="1" smtClean="0"/>
              <a:t>mean</a:t>
            </a:r>
            <a:r>
              <a:rPr lang="cs-CZ" sz="2000" dirty="0" smtClean="0"/>
              <a:t> </a:t>
            </a:r>
            <a:r>
              <a:rPr lang="cs-CZ" sz="2000" dirty="0" err="1" smtClean="0"/>
              <a:t>with</a:t>
            </a:r>
            <a:r>
              <a:rPr lang="cs-CZ" sz="2000" dirty="0" smtClean="0"/>
              <a:t> </a:t>
            </a:r>
            <a:r>
              <a:rPr lang="cs-CZ" sz="2000" dirty="0" err="1" smtClean="0"/>
              <a:t>known</a:t>
            </a:r>
            <a:r>
              <a:rPr lang="cs-CZ" sz="2000" dirty="0" smtClean="0"/>
              <a:t> </a:t>
            </a:r>
            <a:r>
              <a:rPr lang="cs-CZ" sz="2000" i="1" dirty="0" smtClean="0">
                <a:latin typeface="Symbol" pitchFamily="18" charset="2"/>
              </a:rPr>
              <a:t>s </a:t>
            </a:r>
            <a:r>
              <a:rPr lang="cs-CZ" sz="2000" dirty="0" smtClean="0"/>
              <a:t>: </a:t>
            </a:r>
            <a:r>
              <a:rPr lang="cs-CZ" sz="2000" dirty="0" err="1" smtClean="0"/>
              <a:t>normal</a:t>
            </a:r>
            <a:r>
              <a:rPr lang="cs-CZ" sz="2000" dirty="0" smtClean="0"/>
              <a:t> </a:t>
            </a:r>
            <a:r>
              <a:rPr lang="cs-CZ" sz="2000" dirty="0" err="1" smtClean="0"/>
              <a:t>distribution</a:t>
            </a:r>
            <a:r>
              <a:rPr lang="cs-CZ" sz="2000" dirty="0" smtClean="0"/>
              <a:t> (z-</a:t>
            </a:r>
            <a:r>
              <a:rPr lang="cs-CZ" sz="2000" dirty="0" err="1" smtClean="0"/>
              <a:t>scores</a:t>
            </a:r>
            <a:r>
              <a:rPr lang="cs-CZ" sz="2000" dirty="0" smtClean="0"/>
              <a:t>)</a:t>
            </a:r>
          </a:p>
          <a:p>
            <a:pPr lvl="1">
              <a:spcAft>
                <a:spcPts val="300"/>
              </a:spcAft>
            </a:pPr>
            <a:r>
              <a:rPr lang="cs-CZ" sz="2000" dirty="0" err="1" smtClean="0"/>
              <a:t>for</a:t>
            </a:r>
            <a:r>
              <a:rPr lang="cs-CZ" sz="2000" dirty="0" smtClean="0"/>
              <a:t> </a:t>
            </a:r>
            <a:r>
              <a:rPr lang="cs-CZ" sz="2000" dirty="0" err="1" smtClean="0"/>
              <a:t>mean</a:t>
            </a:r>
            <a:r>
              <a:rPr lang="cs-CZ" sz="2000" dirty="0" smtClean="0"/>
              <a:t> </a:t>
            </a:r>
            <a:r>
              <a:rPr lang="cs-CZ" sz="2000" dirty="0" err="1" smtClean="0"/>
              <a:t>with</a:t>
            </a:r>
            <a:r>
              <a:rPr lang="cs-CZ" sz="2000" dirty="0" smtClean="0"/>
              <a:t> </a:t>
            </a:r>
            <a:r>
              <a:rPr lang="cs-CZ" sz="2000" dirty="0" err="1" smtClean="0"/>
              <a:t>unknown</a:t>
            </a:r>
            <a:r>
              <a:rPr lang="cs-CZ" sz="2000" dirty="0" smtClean="0"/>
              <a:t> </a:t>
            </a:r>
            <a:r>
              <a:rPr lang="cs-CZ" sz="2000" i="1" dirty="0" smtClean="0">
                <a:latin typeface="Symbol" pitchFamily="18" charset="2"/>
              </a:rPr>
              <a:t>s </a:t>
            </a:r>
            <a:r>
              <a:rPr lang="cs-CZ" sz="2000" dirty="0" smtClean="0"/>
              <a:t>: Student</a:t>
            </a:r>
            <a:r>
              <a:rPr lang="en-GB" sz="2000" dirty="0" smtClean="0"/>
              <a:t>’</a:t>
            </a:r>
            <a:r>
              <a:rPr lang="cs-CZ" sz="2000" dirty="0" smtClean="0"/>
              <a:t>s </a:t>
            </a:r>
            <a:r>
              <a:rPr lang="en-GB" sz="2000" dirty="0" smtClean="0"/>
              <a:t>t</a:t>
            </a:r>
            <a:r>
              <a:rPr lang="cs-CZ" sz="2000" dirty="0" smtClean="0"/>
              <a:t>-</a:t>
            </a:r>
            <a:r>
              <a:rPr lang="cs-CZ" sz="2000" dirty="0" err="1" smtClean="0"/>
              <a:t>distribution</a:t>
            </a:r>
            <a:r>
              <a:rPr lang="cs-CZ" sz="2000" dirty="0" smtClean="0"/>
              <a:t> (t-</a:t>
            </a:r>
            <a:r>
              <a:rPr lang="cs-CZ" sz="2000" dirty="0" err="1" smtClean="0"/>
              <a:t>scores</a:t>
            </a:r>
            <a:r>
              <a:rPr lang="cs-CZ" sz="2000" dirty="0" smtClean="0"/>
              <a:t>) </a:t>
            </a:r>
            <a:r>
              <a:rPr lang="cs-CZ" sz="2000" dirty="0" err="1" smtClean="0"/>
              <a:t>with</a:t>
            </a:r>
            <a:r>
              <a:rPr lang="cs-CZ" sz="2000" dirty="0" smtClean="0"/>
              <a:t> </a:t>
            </a:r>
            <a:r>
              <a:rPr lang="cs-CZ" sz="2000" dirty="0" err="1" smtClean="0"/>
              <a:t>df</a:t>
            </a:r>
            <a:r>
              <a:rPr lang="cs-CZ" sz="2000" dirty="0" smtClean="0"/>
              <a:t>=N-1</a:t>
            </a:r>
          </a:p>
          <a:p>
            <a:pPr lvl="1">
              <a:spcAft>
                <a:spcPts val="300"/>
              </a:spcAft>
            </a:pPr>
            <a:r>
              <a:rPr lang="cs-CZ" sz="2000" dirty="0" err="1" smtClean="0"/>
              <a:t>for</a:t>
            </a:r>
            <a:r>
              <a:rPr lang="cs-CZ" sz="2000" dirty="0" smtClean="0"/>
              <a:t> </a:t>
            </a:r>
            <a:r>
              <a:rPr lang="cs-CZ" sz="2000" dirty="0" err="1" smtClean="0"/>
              <a:t>relative</a:t>
            </a:r>
            <a:r>
              <a:rPr lang="cs-CZ" sz="2000" dirty="0" smtClean="0"/>
              <a:t> </a:t>
            </a:r>
            <a:r>
              <a:rPr lang="cs-CZ" sz="2000" dirty="0" err="1" smtClean="0"/>
              <a:t>frequency</a:t>
            </a:r>
            <a:r>
              <a:rPr lang="cs-CZ" sz="2000" dirty="0" smtClean="0"/>
              <a:t>: </a:t>
            </a:r>
            <a:r>
              <a:rPr lang="cs-CZ" sz="2000" dirty="0" err="1" smtClean="0"/>
              <a:t>normal</a:t>
            </a:r>
            <a:r>
              <a:rPr lang="cs-CZ" sz="2000" dirty="0" smtClean="0"/>
              <a:t> </a:t>
            </a:r>
            <a:r>
              <a:rPr lang="cs-CZ" sz="2000" dirty="0" err="1" smtClean="0"/>
              <a:t>distribution</a:t>
            </a:r>
            <a:r>
              <a:rPr lang="cs-CZ" sz="2000" dirty="0" smtClean="0"/>
              <a:t> (z-</a:t>
            </a:r>
            <a:r>
              <a:rPr lang="cs-CZ" sz="2000" dirty="0" err="1" smtClean="0"/>
              <a:t>scores</a:t>
            </a:r>
            <a:r>
              <a:rPr lang="cs-CZ" sz="2000" dirty="0" smtClean="0"/>
              <a:t>)</a:t>
            </a:r>
          </a:p>
          <a:p>
            <a:pPr lvl="1">
              <a:spcAft>
                <a:spcPts val="300"/>
              </a:spcAft>
            </a:pPr>
            <a:r>
              <a:rPr lang="cs-CZ" sz="2000" dirty="0" err="1" smtClean="0"/>
              <a:t>for</a:t>
            </a:r>
            <a:r>
              <a:rPr lang="cs-CZ" sz="2000" dirty="0" smtClean="0"/>
              <a:t> </a:t>
            </a:r>
            <a:r>
              <a:rPr lang="cs-CZ" sz="2000" dirty="0" err="1" smtClean="0"/>
              <a:t>Pearson</a:t>
            </a:r>
            <a:r>
              <a:rPr lang="en-GB" sz="2000" dirty="0" smtClean="0"/>
              <a:t>’</a:t>
            </a:r>
            <a:r>
              <a:rPr lang="cs-CZ" sz="2000" dirty="0" smtClean="0"/>
              <a:t>s </a:t>
            </a:r>
            <a:r>
              <a:rPr lang="cs-CZ" sz="2000" dirty="0" err="1" smtClean="0"/>
              <a:t>correlation</a:t>
            </a:r>
            <a:r>
              <a:rPr lang="cs-CZ" sz="2000" dirty="0" smtClean="0"/>
              <a:t>: </a:t>
            </a:r>
            <a:r>
              <a:rPr lang="cs-CZ" sz="2000" dirty="0" err="1" smtClean="0"/>
              <a:t>normal</a:t>
            </a:r>
            <a:r>
              <a:rPr lang="cs-CZ" sz="2000" dirty="0" smtClean="0"/>
              <a:t> </a:t>
            </a:r>
            <a:r>
              <a:rPr lang="cs-CZ" sz="2000" dirty="0" err="1" smtClean="0"/>
              <a:t>after</a:t>
            </a:r>
            <a:r>
              <a:rPr lang="cs-CZ" sz="2000" dirty="0" smtClean="0"/>
              <a:t> </a:t>
            </a:r>
            <a:r>
              <a:rPr lang="cs-CZ" sz="2000" dirty="0" err="1" smtClean="0"/>
              <a:t>Fisher</a:t>
            </a:r>
            <a:r>
              <a:rPr lang="cs-CZ" sz="2000" dirty="0" smtClean="0"/>
              <a:t> </a:t>
            </a:r>
            <a:r>
              <a:rPr lang="cs-CZ" sz="2000" dirty="0" err="1" smtClean="0"/>
              <a:t>transformation</a:t>
            </a:r>
            <a:r>
              <a:rPr lang="cs-CZ" sz="2000" dirty="0" smtClean="0"/>
              <a:t> (</a:t>
            </a:r>
            <a:r>
              <a:rPr lang="cs-CZ" sz="2000" dirty="0" err="1" smtClean="0"/>
              <a:t>then</a:t>
            </a:r>
            <a:r>
              <a:rPr lang="cs-CZ" sz="2000" dirty="0" smtClean="0"/>
              <a:t> z-</a:t>
            </a:r>
            <a:r>
              <a:rPr lang="cs-CZ" sz="2000" dirty="0" err="1" smtClean="0"/>
              <a:t>scores</a:t>
            </a:r>
            <a:r>
              <a:rPr lang="cs-CZ" sz="2000" dirty="0" smtClean="0"/>
              <a:t>)</a:t>
            </a:r>
            <a:endParaRPr lang="cs-CZ" sz="2400" dirty="0" smtClean="0"/>
          </a:p>
          <a:p>
            <a:pPr marL="457200" indent="-457200">
              <a:spcAft>
                <a:spcPts val="300"/>
              </a:spcAft>
              <a:buFont typeface="+mj-lt"/>
              <a:buAutoNum type="arabicPeriod"/>
            </a:pPr>
            <a:r>
              <a:rPr lang="cs-CZ" sz="2400" b="1" dirty="0" err="1" smtClean="0"/>
              <a:t>If</a:t>
            </a:r>
            <a:r>
              <a:rPr lang="cs-CZ" sz="2400" b="1" dirty="0" smtClean="0"/>
              <a:t> </a:t>
            </a:r>
            <a:r>
              <a:rPr lang="cs-CZ" sz="2400" b="1" dirty="0" err="1" smtClean="0"/>
              <a:t>needed</a:t>
            </a:r>
            <a:r>
              <a:rPr lang="cs-CZ" sz="2400" b="1" dirty="0" smtClean="0"/>
              <a:t>, </a:t>
            </a:r>
            <a:r>
              <a:rPr lang="cs-CZ" sz="2400" b="1" dirty="0" err="1" smtClean="0"/>
              <a:t>transform</a:t>
            </a:r>
            <a:r>
              <a:rPr lang="cs-CZ" sz="2400" b="1" dirty="0" smtClean="0"/>
              <a:t> </a:t>
            </a:r>
            <a:r>
              <a:rPr lang="cs-CZ" sz="2400" b="1" dirty="0" err="1" smtClean="0"/>
              <a:t>the</a:t>
            </a:r>
            <a:r>
              <a:rPr lang="cs-CZ" sz="2400" b="1" dirty="0" smtClean="0"/>
              <a:t> </a:t>
            </a:r>
            <a:r>
              <a:rPr lang="cs-CZ" sz="2400" b="1" dirty="0" err="1" smtClean="0"/>
              <a:t>statistics</a:t>
            </a:r>
            <a:r>
              <a:rPr lang="cs-CZ" sz="2400" b="1" dirty="0" smtClean="0"/>
              <a:t>:</a:t>
            </a:r>
          </a:p>
          <a:p>
            <a:pPr lvl="1">
              <a:spcAft>
                <a:spcPts val="300"/>
              </a:spcAft>
            </a:pPr>
            <a:r>
              <a:rPr lang="cs-CZ" sz="2000" dirty="0" err="1" smtClean="0"/>
              <a:t>from</a:t>
            </a:r>
            <a:r>
              <a:rPr lang="cs-CZ" sz="2000" dirty="0" smtClean="0"/>
              <a:t> </a:t>
            </a:r>
            <a:r>
              <a:rPr lang="cs-CZ" sz="2000" dirty="0" err="1" smtClean="0"/>
              <a:t>the</a:t>
            </a:r>
            <a:r>
              <a:rPr lang="cs-CZ" sz="2000" dirty="0" smtClean="0"/>
              <a:t> </a:t>
            </a:r>
            <a:r>
              <a:rPr lang="cs-CZ" sz="2000" dirty="0" err="1" smtClean="0"/>
              <a:t>above</a:t>
            </a:r>
            <a:r>
              <a:rPr lang="cs-CZ" sz="2000" dirty="0" smtClean="0"/>
              <a:t> </a:t>
            </a:r>
            <a:r>
              <a:rPr lang="cs-CZ" sz="2000" dirty="0" err="1" smtClean="0"/>
              <a:t>only</a:t>
            </a:r>
            <a:r>
              <a:rPr lang="cs-CZ" sz="2000" dirty="0" smtClean="0"/>
              <a:t> </a:t>
            </a:r>
            <a:r>
              <a:rPr lang="cs-CZ" sz="2000" dirty="0" err="1" smtClean="0"/>
              <a:t>for</a:t>
            </a:r>
            <a:r>
              <a:rPr lang="cs-CZ" sz="2000" dirty="0" smtClean="0"/>
              <a:t> </a:t>
            </a:r>
            <a:r>
              <a:rPr lang="cs-CZ" sz="2000" dirty="0" err="1" smtClean="0"/>
              <a:t>correlation</a:t>
            </a:r>
            <a:r>
              <a:rPr lang="cs-CZ" sz="2000" dirty="0" smtClean="0"/>
              <a:t>, Excel: =FISHER(r)</a:t>
            </a:r>
          </a:p>
          <a:p>
            <a:pPr marL="457200" indent="-457200">
              <a:spcAft>
                <a:spcPts val="300"/>
              </a:spcAft>
              <a:buFont typeface="+mj-lt"/>
              <a:buAutoNum type="arabicPeriod"/>
            </a:pPr>
            <a:r>
              <a:rPr lang="cs-CZ" sz="2400" b="1" dirty="0" smtClean="0"/>
              <a:t>Determine standard </a:t>
            </a:r>
            <a:r>
              <a:rPr lang="en-GB" sz="2400" b="1" dirty="0" smtClean="0"/>
              <a:t>error for given sampling distribution</a:t>
            </a:r>
            <a:r>
              <a:rPr lang="cs-CZ" sz="2400" b="1" dirty="0" smtClean="0"/>
              <a:t>:</a:t>
            </a:r>
          </a:p>
          <a:p>
            <a:pPr lvl="1">
              <a:spcAft>
                <a:spcPts val="300"/>
              </a:spcAft>
            </a:pPr>
            <a:r>
              <a:rPr lang="cs-CZ" sz="2000" dirty="0" err="1" smtClean="0"/>
              <a:t>for</a:t>
            </a:r>
            <a:r>
              <a:rPr lang="cs-CZ" sz="2000" dirty="0" smtClean="0"/>
              <a:t> </a:t>
            </a:r>
            <a:r>
              <a:rPr lang="cs-CZ" sz="2000" dirty="0" err="1" smtClean="0"/>
              <a:t>mean</a:t>
            </a:r>
            <a:r>
              <a:rPr lang="cs-CZ" sz="2000" dirty="0" smtClean="0"/>
              <a:t> </a:t>
            </a:r>
            <a:r>
              <a:rPr lang="cs-CZ" sz="2000" dirty="0" err="1" smtClean="0"/>
              <a:t>with</a:t>
            </a:r>
            <a:r>
              <a:rPr lang="cs-CZ" sz="2000" dirty="0" smtClean="0"/>
              <a:t> </a:t>
            </a:r>
            <a:r>
              <a:rPr lang="cs-CZ" sz="2000" dirty="0" err="1" smtClean="0"/>
              <a:t>known</a:t>
            </a:r>
            <a:r>
              <a:rPr lang="cs-CZ" sz="2000" dirty="0" smtClean="0"/>
              <a:t> </a:t>
            </a:r>
            <a:r>
              <a:rPr lang="cs-CZ" sz="2000" i="1" dirty="0" smtClean="0">
                <a:latin typeface="Symbol" pitchFamily="18" charset="2"/>
              </a:rPr>
              <a:t>s </a:t>
            </a:r>
            <a:r>
              <a:rPr lang="cs-CZ" sz="2000" dirty="0" smtClean="0"/>
              <a:t>: </a:t>
            </a:r>
            <a:r>
              <a:rPr lang="cs-CZ" sz="2000" i="1" dirty="0" err="1" smtClean="0"/>
              <a:t>s</a:t>
            </a:r>
            <a:r>
              <a:rPr lang="cs-CZ" sz="2000" i="1" baseline="-25000" dirty="0" err="1" smtClean="0"/>
              <a:t>m</a:t>
            </a:r>
            <a:r>
              <a:rPr lang="cs-CZ" sz="2000" i="1" baseline="-25000" dirty="0" smtClean="0"/>
              <a:t> </a:t>
            </a:r>
            <a:r>
              <a:rPr lang="cs-CZ" sz="2000" dirty="0" smtClean="0"/>
              <a:t>= </a:t>
            </a:r>
            <a:r>
              <a:rPr lang="cs-CZ" sz="2000" i="1" dirty="0" smtClean="0">
                <a:latin typeface="Symbol" pitchFamily="18" charset="2"/>
              </a:rPr>
              <a:t>s</a:t>
            </a:r>
            <a:r>
              <a:rPr lang="cs-CZ" sz="2000" i="1" dirty="0" smtClean="0"/>
              <a:t> </a:t>
            </a:r>
            <a:r>
              <a:rPr lang="cs-CZ" sz="2000" dirty="0" smtClean="0"/>
              <a:t>/√</a:t>
            </a:r>
            <a:r>
              <a:rPr lang="cs-CZ" sz="2000" i="1" dirty="0" smtClean="0"/>
              <a:t>N</a:t>
            </a:r>
            <a:endParaRPr lang="cs-CZ" sz="2000" dirty="0" smtClean="0"/>
          </a:p>
          <a:p>
            <a:pPr lvl="1">
              <a:spcAft>
                <a:spcPts val="300"/>
              </a:spcAft>
            </a:pPr>
            <a:r>
              <a:rPr lang="cs-CZ" sz="2000" dirty="0" err="1" smtClean="0"/>
              <a:t>for</a:t>
            </a:r>
            <a:r>
              <a:rPr lang="cs-CZ" sz="2000" dirty="0" smtClean="0"/>
              <a:t> </a:t>
            </a:r>
            <a:r>
              <a:rPr lang="cs-CZ" sz="2000" dirty="0" err="1" smtClean="0"/>
              <a:t>mean</a:t>
            </a:r>
            <a:r>
              <a:rPr lang="cs-CZ" sz="2000" dirty="0" smtClean="0"/>
              <a:t> </a:t>
            </a:r>
            <a:r>
              <a:rPr lang="cs-CZ" sz="2000" dirty="0" err="1" smtClean="0"/>
              <a:t>with</a:t>
            </a:r>
            <a:r>
              <a:rPr lang="cs-CZ" sz="2000" dirty="0" smtClean="0"/>
              <a:t> </a:t>
            </a:r>
            <a:r>
              <a:rPr lang="cs-CZ" sz="2000" dirty="0" err="1" smtClean="0"/>
              <a:t>unknown</a:t>
            </a:r>
            <a:r>
              <a:rPr lang="cs-CZ" sz="2000" dirty="0" smtClean="0"/>
              <a:t> </a:t>
            </a:r>
            <a:r>
              <a:rPr lang="cs-CZ" sz="2000" i="1" dirty="0" smtClean="0">
                <a:latin typeface="Symbol" pitchFamily="18" charset="2"/>
              </a:rPr>
              <a:t>s </a:t>
            </a:r>
            <a:r>
              <a:rPr lang="cs-CZ" sz="2000" dirty="0" smtClean="0"/>
              <a:t>: </a:t>
            </a:r>
            <a:r>
              <a:rPr lang="cs-CZ" sz="2000" i="1" dirty="0" err="1" smtClean="0"/>
              <a:t>s</a:t>
            </a:r>
            <a:r>
              <a:rPr lang="cs-CZ" sz="2000" i="1" baseline="-25000" dirty="0" err="1" smtClean="0"/>
              <a:t>m</a:t>
            </a:r>
            <a:r>
              <a:rPr lang="cs-CZ" sz="2000" i="1" baseline="-25000" dirty="0" smtClean="0"/>
              <a:t> </a:t>
            </a:r>
            <a:r>
              <a:rPr lang="cs-CZ" sz="2000" dirty="0" smtClean="0"/>
              <a:t>= </a:t>
            </a:r>
            <a:r>
              <a:rPr lang="cs-CZ" sz="2000" i="1" dirty="0" smtClean="0"/>
              <a:t>s </a:t>
            </a:r>
            <a:r>
              <a:rPr lang="cs-CZ" sz="2000" dirty="0" smtClean="0"/>
              <a:t>/√</a:t>
            </a:r>
            <a:r>
              <a:rPr lang="cs-CZ" sz="2000" i="1" dirty="0" smtClean="0"/>
              <a:t>N</a:t>
            </a:r>
            <a:endParaRPr lang="cs-CZ" sz="2000" dirty="0" smtClean="0"/>
          </a:p>
          <a:p>
            <a:pPr lvl="1">
              <a:spcAft>
                <a:spcPts val="300"/>
              </a:spcAft>
            </a:pPr>
            <a:r>
              <a:rPr lang="cs-CZ" sz="2000" dirty="0" err="1" smtClean="0"/>
              <a:t>for</a:t>
            </a:r>
            <a:r>
              <a:rPr lang="cs-CZ" sz="2000" dirty="0" smtClean="0"/>
              <a:t> </a:t>
            </a:r>
            <a:r>
              <a:rPr lang="cs-CZ" sz="2000" dirty="0" err="1" smtClean="0"/>
              <a:t>relative</a:t>
            </a:r>
            <a:r>
              <a:rPr lang="cs-CZ" sz="2000" dirty="0" smtClean="0"/>
              <a:t> </a:t>
            </a:r>
            <a:r>
              <a:rPr lang="cs-CZ" sz="2000" dirty="0" err="1" smtClean="0"/>
              <a:t>frequency</a:t>
            </a:r>
            <a:r>
              <a:rPr lang="cs-CZ" sz="2000" dirty="0" smtClean="0"/>
              <a:t>: </a:t>
            </a:r>
            <a:r>
              <a:rPr lang="cs-CZ" sz="2000" i="1" dirty="0" smtClean="0"/>
              <a:t>s</a:t>
            </a:r>
            <a:r>
              <a:rPr lang="cs-CZ" sz="2000" i="1" baseline="-25000" dirty="0"/>
              <a:t>p</a:t>
            </a:r>
            <a:r>
              <a:rPr lang="cs-CZ" sz="2000" i="1" baseline="-25000" dirty="0" smtClean="0"/>
              <a:t> </a:t>
            </a:r>
            <a:r>
              <a:rPr lang="cs-CZ" sz="2000" dirty="0" smtClean="0"/>
              <a:t>= √</a:t>
            </a:r>
            <a:r>
              <a:rPr lang="cs-CZ" sz="2000" i="1" dirty="0" smtClean="0"/>
              <a:t>(p(1-p)/N)</a:t>
            </a:r>
            <a:endParaRPr lang="cs-CZ" sz="2000" dirty="0" smtClean="0"/>
          </a:p>
          <a:p>
            <a:pPr lvl="1">
              <a:spcAft>
                <a:spcPts val="300"/>
              </a:spcAft>
            </a:pPr>
            <a:r>
              <a:rPr lang="cs-CZ" sz="2000" dirty="0" err="1" smtClean="0"/>
              <a:t>for</a:t>
            </a:r>
            <a:r>
              <a:rPr lang="cs-CZ" sz="2000" dirty="0" smtClean="0"/>
              <a:t> </a:t>
            </a:r>
            <a:r>
              <a:rPr lang="cs-CZ" sz="2000" dirty="0" err="1" smtClean="0"/>
              <a:t>Fisher</a:t>
            </a:r>
            <a:r>
              <a:rPr lang="cs-CZ" sz="2000" dirty="0" smtClean="0"/>
              <a:t> Z: </a:t>
            </a:r>
            <a:r>
              <a:rPr lang="cs-CZ" sz="2000" i="1" dirty="0" err="1" smtClean="0"/>
              <a:t>s</a:t>
            </a:r>
            <a:r>
              <a:rPr lang="cs-CZ" sz="2000" i="1" baseline="-25000" dirty="0" err="1"/>
              <a:t>Z</a:t>
            </a:r>
            <a:r>
              <a:rPr lang="cs-CZ" sz="2000" i="1" baseline="-25000" dirty="0" smtClean="0"/>
              <a:t> </a:t>
            </a:r>
            <a:r>
              <a:rPr lang="cs-CZ" sz="2000" dirty="0" smtClean="0"/>
              <a:t>= 1</a:t>
            </a:r>
            <a:r>
              <a:rPr lang="cs-CZ" sz="2000" i="1" dirty="0" smtClean="0"/>
              <a:t> </a:t>
            </a:r>
            <a:r>
              <a:rPr lang="cs-CZ" sz="2000" dirty="0" smtClean="0"/>
              <a:t>/√(</a:t>
            </a:r>
            <a:r>
              <a:rPr lang="cs-CZ" sz="2000" i="1" dirty="0" smtClean="0"/>
              <a:t>N-3)</a:t>
            </a:r>
            <a:endParaRPr lang="cs-CZ" sz="2000" dirty="0" smtClean="0"/>
          </a:p>
        </p:txBody>
      </p:sp>
    </p:spTree>
    <p:extLst>
      <p:ext uri="{BB962C8B-B14F-4D97-AF65-F5344CB8AC3E}">
        <p14:creationId xmlns:p14="http://schemas.microsoft.com/office/powerpoint/2010/main" val="28162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251284"/>
            <a:ext cx="11217442" cy="5173579"/>
          </a:xfrm>
        </p:spPr>
        <p:txBody>
          <a:bodyPr/>
          <a:lstStyle/>
          <a:p>
            <a:pPr marL="0" indent="0">
              <a:buNone/>
            </a:pPr>
            <a:r>
              <a:rPr lang="en-GB" sz="2400" b="1" dirty="0" smtClean="0"/>
              <a:t>4. Determine point estimate for given sampling distribution:</a:t>
            </a:r>
          </a:p>
          <a:p>
            <a:pPr lvl="1"/>
            <a:r>
              <a:rPr lang="en-GB" sz="2000" dirty="0" smtClean="0"/>
              <a:t>m, p, r</a:t>
            </a:r>
          </a:p>
          <a:p>
            <a:pPr marL="0" indent="0">
              <a:buNone/>
            </a:pPr>
            <a:r>
              <a:rPr lang="en-GB" sz="2400" b="1" dirty="0" smtClean="0"/>
              <a:t>5. Choose confidence level – typically 95% or 99% (theoretically any):</a:t>
            </a:r>
          </a:p>
          <a:p>
            <a:pPr lvl="1"/>
            <a:r>
              <a:rPr lang="en-GB" sz="2000" dirty="0" smtClean="0"/>
              <a:t>for 95%: </a:t>
            </a:r>
            <a:r>
              <a:rPr lang="en-GB" sz="2000" dirty="0" smtClean="0">
                <a:latin typeface="Symbol" pitchFamily="18" charset="2"/>
              </a:rPr>
              <a:t>a</a:t>
            </a:r>
            <a:r>
              <a:rPr lang="en-GB" sz="2000" dirty="0" smtClean="0"/>
              <a:t> = 0.05 = 5% error probability</a:t>
            </a:r>
            <a:br>
              <a:rPr lang="en-GB" sz="2000" dirty="0" smtClean="0"/>
            </a:br>
            <a:r>
              <a:rPr lang="en-GB" sz="2000" dirty="0" smtClean="0"/>
              <a:t>	            1 – </a:t>
            </a:r>
            <a:r>
              <a:rPr lang="en-GB" sz="2000" dirty="0" smtClean="0">
                <a:latin typeface="Symbol" pitchFamily="18" charset="2"/>
              </a:rPr>
              <a:t>a</a:t>
            </a:r>
            <a:r>
              <a:rPr lang="en-GB" sz="2000" dirty="0" smtClean="0"/>
              <a:t> = 1 – 0.05 = 0.95 = 95%, </a:t>
            </a:r>
            <a:br>
              <a:rPr lang="en-GB" sz="2000" dirty="0" smtClean="0"/>
            </a:br>
            <a:r>
              <a:rPr lang="en-GB" sz="2000" dirty="0" smtClean="0"/>
              <a:t>	            1 – </a:t>
            </a:r>
            <a:r>
              <a:rPr lang="en-GB" sz="2000" dirty="0" smtClean="0">
                <a:latin typeface="Symbol" pitchFamily="18" charset="2"/>
              </a:rPr>
              <a:t>a</a:t>
            </a:r>
            <a:r>
              <a:rPr lang="en-GB" sz="2000" dirty="0" smtClean="0"/>
              <a:t>/2 = 1 – 0.025 = 0.975</a:t>
            </a:r>
          </a:p>
          <a:p>
            <a:pPr marL="0" indent="0">
              <a:buNone/>
            </a:pPr>
            <a:r>
              <a:rPr lang="en-GB" sz="2400" b="1" dirty="0" smtClean="0"/>
              <a:t>6. Find boundary scores between which lies (</a:t>
            </a:r>
            <a:r>
              <a:rPr lang="en-GB" sz="2400" dirty="0" smtClean="0"/>
              <a:t>1 – </a:t>
            </a:r>
            <a:r>
              <a:rPr lang="en-GB" sz="2400" dirty="0" smtClean="0">
                <a:latin typeface="Symbol" pitchFamily="18" charset="2"/>
              </a:rPr>
              <a:t>a</a:t>
            </a:r>
            <a:r>
              <a:rPr lang="en-GB" sz="2400" b="1" dirty="0" smtClean="0"/>
              <a:t>) % of given distribution:</a:t>
            </a:r>
          </a:p>
          <a:p>
            <a:pPr lvl="1"/>
            <a:r>
              <a:rPr lang="en-GB" sz="2000" dirty="0" smtClean="0"/>
              <a:t>for normal distribution (in Excel): =NORM.S.INV(1 – </a:t>
            </a:r>
            <a:r>
              <a:rPr lang="en-GB" sz="2000" dirty="0" smtClean="0">
                <a:latin typeface="Symbol" pitchFamily="18" charset="2"/>
              </a:rPr>
              <a:t>a</a:t>
            </a:r>
            <a:r>
              <a:rPr lang="en-GB" sz="2000" dirty="0" smtClean="0"/>
              <a:t>/2)</a:t>
            </a:r>
          </a:p>
          <a:p>
            <a:pPr lvl="1"/>
            <a:r>
              <a:rPr lang="en-GB" sz="2000" dirty="0" smtClean="0"/>
              <a:t>for t-distribution (in Excel): =T.INV(1 – </a:t>
            </a:r>
            <a:r>
              <a:rPr lang="en-GB" sz="2000" dirty="0" smtClean="0">
                <a:latin typeface="Symbol" pitchFamily="18" charset="2"/>
              </a:rPr>
              <a:t>a</a:t>
            </a:r>
            <a:r>
              <a:rPr lang="en-GB" sz="2000" dirty="0" smtClean="0"/>
              <a:t>/2; </a:t>
            </a:r>
            <a:r>
              <a:rPr lang="en-GB" sz="2000" dirty="0" err="1" smtClean="0"/>
              <a:t>df</a:t>
            </a:r>
            <a:r>
              <a:rPr lang="en-GB" sz="2000" dirty="0" smtClean="0"/>
              <a:t>)</a:t>
            </a:r>
          </a:p>
          <a:p>
            <a:pPr marL="0" indent="0">
              <a:buNone/>
            </a:pPr>
            <a:r>
              <a:rPr lang="en-GB" sz="2400" b="1" dirty="0" smtClean="0"/>
              <a:t>5. Compute confidence interval:</a:t>
            </a:r>
          </a:p>
          <a:p>
            <a:pPr lvl="1"/>
            <a:r>
              <a:rPr lang="en-GB" sz="2000" dirty="0" smtClean="0"/>
              <a:t>CI = point estimate ± boundary score*standard error</a:t>
            </a:r>
          </a:p>
          <a:p>
            <a:pPr lvl="1"/>
            <a:r>
              <a:rPr lang="en-GB" sz="2000" dirty="0" smtClean="0"/>
              <a:t>normal distribution: CI = point estimate ± </a:t>
            </a:r>
            <a:r>
              <a:rPr lang="en-GB" sz="2000" baseline="-25000" dirty="0" smtClean="0"/>
              <a:t>1-</a:t>
            </a:r>
            <a:r>
              <a:rPr lang="en-GB" sz="2000" baseline="-25000" dirty="0" smtClean="0">
                <a:latin typeface="Symbol" pitchFamily="18" charset="2"/>
              </a:rPr>
              <a:t>a</a:t>
            </a:r>
            <a:r>
              <a:rPr lang="en-GB" sz="2000" baseline="-25000" dirty="0" smtClean="0"/>
              <a:t>/2</a:t>
            </a:r>
            <a:r>
              <a:rPr lang="en-GB" sz="2000" dirty="0" smtClean="0"/>
              <a:t>z*standard error</a:t>
            </a:r>
          </a:p>
          <a:p>
            <a:pPr lvl="1"/>
            <a:r>
              <a:rPr lang="en-GB" sz="2000" dirty="0" smtClean="0"/>
              <a:t>t-distribution: CI = point estimate ± </a:t>
            </a:r>
            <a:r>
              <a:rPr lang="en-GB" sz="2000" baseline="-25000" dirty="0" smtClean="0"/>
              <a:t>1-</a:t>
            </a:r>
            <a:r>
              <a:rPr lang="en-GB" sz="2000" baseline="-25000" dirty="0" smtClean="0">
                <a:latin typeface="Symbol" pitchFamily="18" charset="2"/>
              </a:rPr>
              <a:t>a</a:t>
            </a:r>
            <a:r>
              <a:rPr lang="en-GB" sz="2000" baseline="-25000" dirty="0" smtClean="0"/>
              <a:t>/2</a:t>
            </a:r>
            <a:r>
              <a:rPr lang="en-GB" sz="2000" dirty="0" smtClean="0"/>
              <a:t>t(</a:t>
            </a:r>
            <a:r>
              <a:rPr lang="en-GB" sz="2000" dirty="0" err="1" smtClean="0"/>
              <a:t>df</a:t>
            </a:r>
            <a:r>
              <a:rPr lang="en-GB" sz="2000" dirty="0" smtClean="0"/>
              <a:t>)*standard error</a:t>
            </a:r>
          </a:p>
          <a:p>
            <a:pPr lvl="1"/>
            <a:endParaRPr lang="en-GB" sz="2000" dirty="0" smtClean="0"/>
          </a:p>
          <a:p>
            <a:pPr lvl="1"/>
            <a:endParaRPr lang="en-GB" dirty="0" smtClean="0"/>
          </a:p>
        </p:txBody>
      </p:sp>
      <p:sp>
        <p:nvSpPr>
          <p:cNvPr id="4" name="Nadpis 1"/>
          <p:cNvSpPr>
            <a:spLocks noGrp="1"/>
          </p:cNvSpPr>
          <p:nvPr>
            <p:ph type="title"/>
          </p:nvPr>
        </p:nvSpPr>
        <p:spPr>
          <a:xfrm>
            <a:off x="838200" y="365125"/>
            <a:ext cx="10515600" cy="886159"/>
          </a:xfrm>
        </p:spPr>
        <p:txBody>
          <a:bodyPr>
            <a:normAutofit/>
          </a:bodyPr>
          <a:lstStyle/>
          <a:p>
            <a:pPr algn="ctr"/>
            <a:r>
              <a:rPr lang="en-GB" sz="4000" dirty="0" smtClean="0"/>
              <a:t>General procedure for computing CIs</a:t>
            </a:r>
            <a:endParaRPr lang="en-GB" sz="4000" dirty="0"/>
          </a:p>
        </p:txBody>
      </p:sp>
    </p:spTree>
    <p:extLst>
      <p:ext uri="{BB962C8B-B14F-4D97-AF65-F5344CB8AC3E}">
        <p14:creationId xmlns:p14="http://schemas.microsoft.com/office/powerpoint/2010/main" val="13656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ovéPole 3"/>
              <p:cNvSpPr txBox="1"/>
              <p:nvPr/>
            </p:nvSpPr>
            <p:spPr>
              <a:xfrm>
                <a:off x="411548" y="505986"/>
                <a:ext cx="1322879" cy="7387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rPr>
                          </m:ctrlPr>
                        </m:fPr>
                        <m:num>
                          <m:nary>
                            <m:naryPr>
                              <m:chr m:val="∑"/>
                              <m:subHide m:val="on"/>
                              <m:supHide m:val="on"/>
                              <m:ctrlPr>
                                <a:rPr lang="cs-CZ" sz="2400" i="1" smtClean="0">
                                  <a:latin typeface="Cambria Math" panose="02040503050406030204" pitchFamily="18" charset="0"/>
                                </a:rPr>
                              </m:ctrlPr>
                            </m:naryPr>
                            <m:sub/>
                            <m:sup/>
                            <m:e>
                              <m:sSup>
                                <m:sSupPr>
                                  <m:ctrlPr>
                                    <a:rPr lang="cs-CZ" sz="2400" i="1" smtClean="0">
                                      <a:latin typeface="Cambria Math" panose="02040503050406030204" pitchFamily="18" charset="0"/>
                                    </a:rPr>
                                  </m:ctrlPr>
                                </m:sSupPr>
                                <m:e>
                                  <m:r>
                                    <a:rPr lang="cs-CZ" sz="2400" i="1" smtClean="0">
                                      <a:latin typeface="Cambria Math" panose="02040503050406030204" pitchFamily="18" charset="0"/>
                                    </a:rPr>
                                    <m:t>𝑥</m:t>
                                  </m:r>
                                </m:e>
                                <m:sup>
                                  <m:r>
                                    <a:rPr lang="cs-CZ" sz="2400" i="1" smtClean="0">
                                      <a:latin typeface="Cambria Math" panose="02040503050406030204" pitchFamily="18" charset="0"/>
                                    </a:rPr>
                                    <m:t>2</m:t>
                                  </m:r>
                                </m:sup>
                              </m:sSup>
                            </m:e>
                          </m:nary>
                        </m:num>
                        <m:den>
                          <m:r>
                            <a:rPr lang="cs-CZ" sz="2400" b="0" i="1" smtClean="0">
                              <a:latin typeface="Cambria Math" panose="02040503050406030204" pitchFamily="18" charset="0"/>
                            </a:rPr>
                            <m:t>𝑁</m:t>
                          </m:r>
                        </m:den>
                      </m:f>
                    </m:oMath>
                  </m:oMathPara>
                </a14:m>
                <a:endParaRPr lang="cs-CZ"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411548" y="505986"/>
                <a:ext cx="1322879" cy="738728"/>
              </a:xfrm>
              <a:prstGeom prst="rect">
                <a:avLst/>
              </a:prstGeom>
              <a:blipFill rotWithShape="0">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1955441" y="471947"/>
                <a:ext cx="905761" cy="738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rPr>
                          </m:ctrlPr>
                        </m:fPr>
                        <m:num>
                          <m:nary>
                            <m:naryPr>
                              <m:chr m:val="∑"/>
                              <m:subHide m:val="on"/>
                              <m:supHide m:val="on"/>
                              <m:ctrlPr>
                                <a:rPr lang="cs-CZ" sz="2400" i="1" smtClean="0">
                                  <a:latin typeface="Cambria Math" panose="02040503050406030204" pitchFamily="18" charset="0"/>
                                </a:rPr>
                              </m:ctrlPr>
                            </m:naryPr>
                            <m:sub/>
                            <m:sup/>
                            <m:e>
                              <m:sSup>
                                <m:sSupPr>
                                  <m:ctrlPr>
                                    <a:rPr lang="cs-CZ" sz="2400" i="1" smtClean="0">
                                      <a:latin typeface="Cambria Math" panose="02040503050406030204" pitchFamily="18" charset="0"/>
                                    </a:rPr>
                                  </m:ctrlPr>
                                </m:sSupPr>
                                <m:e>
                                  <m:r>
                                    <a:rPr lang="cs-CZ" sz="2400" i="1" smtClean="0">
                                      <a:latin typeface="Cambria Math" panose="02040503050406030204" pitchFamily="18" charset="0"/>
                                    </a:rPr>
                                    <m:t>𝑥</m:t>
                                  </m:r>
                                </m:e>
                                <m:sup>
                                  <m:r>
                                    <a:rPr lang="cs-CZ" sz="2400" i="1" smtClean="0">
                                      <a:latin typeface="Cambria Math" panose="02040503050406030204" pitchFamily="18" charset="0"/>
                                    </a:rPr>
                                    <m:t>2</m:t>
                                  </m:r>
                                </m:sup>
                              </m:sSup>
                            </m:e>
                          </m:nary>
                        </m:num>
                        <m:den>
                          <m:r>
                            <a:rPr lang="cs-CZ" sz="2400" b="0" i="1" smtClean="0">
                              <a:latin typeface="Cambria Math" panose="02040503050406030204" pitchFamily="18" charset="0"/>
                            </a:rPr>
                            <m:t>𝑁</m:t>
                          </m:r>
                          <m:r>
                            <a:rPr lang="cs-CZ" sz="2400" b="0" i="1" smtClean="0">
                              <a:latin typeface="Cambria Math" panose="02040503050406030204" pitchFamily="18" charset="0"/>
                            </a:rPr>
                            <m:t> −1</m:t>
                          </m:r>
                        </m:den>
                      </m:f>
                    </m:oMath>
                  </m:oMathPara>
                </a14:m>
                <a:endParaRPr lang="cs-CZ" sz="24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1955441" y="471947"/>
                <a:ext cx="905761" cy="738857"/>
              </a:xfrm>
              <a:prstGeom prst="rect">
                <a:avLst/>
              </a:prstGeom>
              <a:blipFill rotWithShape="0">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3303229" y="529550"/>
                <a:ext cx="1671355" cy="691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𝑧</m:t>
                          </m:r>
                        </m:e>
                        <m:sub>
                          <m:r>
                            <a:rPr lang="cs-CZ" sz="2400" b="0" i="1" smtClean="0">
                              <a:latin typeface="Cambria Math" panose="02040503050406030204" pitchFamily="18" charset="0"/>
                            </a:rPr>
                            <m:t>𝑖</m:t>
                          </m:r>
                        </m:sub>
                      </m:sSub>
                      <m:r>
                        <a:rPr lang="cs-CZ" sz="2400" b="0" i="1" smtClean="0">
                          <a:latin typeface="Cambria Math" panose="02040503050406030204" pitchFamily="18" charset="0"/>
                        </a:rPr>
                        <m:t>= </m:t>
                      </m:r>
                      <m:f>
                        <m:fPr>
                          <m:ctrlPr>
                            <a:rPr lang="cs-CZ" sz="2400" b="0" i="1" smtClean="0">
                              <a:latin typeface="Cambria Math" panose="02040503050406030204" pitchFamily="18" charset="0"/>
                            </a:rPr>
                          </m:ctrlPr>
                        </m:fPr>
                        <m:num>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𝑥</m:t>
                              </m:r>
                            </m:e>
                            <m:sub>
                              <m:r>
                                <a:rPr lang="cs-CZ" sz="2400" b="0" i="1" smtClean="0">
                                  <a:latin typeface="Cambria Math" panose="02040503050406030204" pitchFamily="18" charset="0"/>
                                </a:rPr>
                                <m:t>𝑖</m:t>
                              </m:r>
                            </m:sub>
                          </m:sSub>
                          <m:r>
                            <a:rPr lang="cs-CZ" sz="2400" b="0" i="1" smtClean="0">
                              <a:latin typeface="Cambria Math" panose="02040503050406030204" pitchFamily="18" charset="0"/>
                            </a:rPr>
                            <m:t>−</m:t>
                          </m:r>
                          <m:r>
                            <a:rPr lang="cs-CZ" sz="2400" b="0" i="1" smtClean="0">
                              <a:latin typeface="Cambria Math" panose="02040503050406030204" pitchFamily="18" charset="0"/>
                            </a:rPr>
                            <m:t>𝑀</m:t>
                          </m:r>
                        </m:num>
                        <m:den>
                          <m:r>
                            <a:rPr lang="cs-CZ" sz="2400" b="0" i="1" smtClean="0">
                              <a:latin typeface="Cambria Math" panose="02040503050406030204" pitchFamily="18" charset="0"/>
                            </a:rPr>
                            <m:t>𝑆𝐷</m:t>
                          </m:r>
                        </m:den>
                      </m:f>
                    </m:oMath>
                  </m:oMathPara>
                </a14:m>
                <a:endParaRPr lang="cs-CZ"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303229" y="529550"/>
                <a:ext cx="1671355" cy="691600"/>
              </a:xfrm>
              <a:prstGeom prst="rect">
                <a:avLst/>
              </a:prstGeom>
              <a:blipFill rotWithShape="0">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5416611" y="656709"/>
                <a:ext cx="20040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𝑇</m:t>
                          </m:r>
                        </m:e>
                        <m:sub>
                          <m:r>
                            <a:rPr lang="cs-CZ" sz="2400" b="0" i="1" smtClean="0">
                              <a:latin typeface="Cambria Math" panose="02040503050406030204" pitchFamily="18" charset="0"/>
                            </a:rPr>
                            <m:t>𝑖</m:t>
                          </m:r>
                        </m:sub>
                      </m:sSub>
                      <m:r>
                        <a:rPr lang="cs-CZ" sz="2400" b="0" i="1" smtClean="0">
                          <a:latin typeface="Cambria Math" panose="02040503050406030204" pitchFamily="18" charset="0"/>
                        </a:rPr>
                        <m:t>=50+10</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𝑧</m:t>
                          </m:r>
                        </m:e>
                        <m:sub>
                          <m:r>
                            <a:rPr lang="cs-CZ" sz="2400" b="0" i="1" smtClean="0">
                              <a:latin typeface="Cambria Math" panose="02040503050406030204" pitchFamily="18" charset="0"/>
                            </a:rPr>
                            <m:t>𝑖</m:t>
                          </m:r>
                        </m:sub>
                      </m:sSub>
                    </m:oMath>
                  </m:oMathPara>
                </a14:m>
                <a:endParaRPr lang="cs-CZ" sz="24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5416611" y="656709"/>
                <a:ext cx="2004075" cy="369332"/>
              </a:xfrm>
              <a:prstGeom prst="rect">
                <a:avLst/>
              </a:prstGeom>
              <a:blipFill rotWithShape="0">
                <a:blip r:embed="rId6"/>
                <a:stretch>
                  <a:fillRect l="-3354" r="-1220" b="-16667"/>
                </a:stretch>
              </a:blipFill>
            </p:spPr>
            <p:txBody>
              <a:bodyPr/>
              <a:lstStyle/>
              <a:p>
                <a:r>
                  <a:rPr lang="cs-CZ">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4152317537"/>
              </p:ext>
            </p:extLst>
          </p:nvPr>
        </p:nvGraphicFramePr>
        <p:xfrm>
          <a:off x="607654" y="1413534"/>
          <a:ext cx="2589420" cy="890562"/>
        </p:xfrm>
        <a:graphic>
          <a:graphicData uri="http://schemas.openxmlformats.org/presentationml/2006/ole">
            <mc:AlternateContent xmlns:mc="http://schemas.openxmlformats.org/markup-compatibility/2006">
              <mc:Choice xmlns:v="urn:schemas-microsoft-com:vml" Requires="v">
                <p:oleObj spid="_x0000_s6209" name="Rovnice" r:id="rId7" imgW="1130040" imgH="431640" progId="Equation.3">
                  <p:embed/>
                </p:oleObj>
              </mc:Choice>
              <mc:Fallback>
                <p:oleObj name="Rovnice" r:id="rId7" imgW="1130040" imgH="431640" progId="Equation.3">
                  <p:embed/>
                  <p:pic>
                    <p:nvPicPr>
                      <p:cNvPr id="0" name=""/>
                      <p:cNvPicPr>
                        <a:picLocks noChangeAspect="1" noChangeArrowheads="1"/>
                      </p:cNvPicPr>
                      <p:nvPr/>
                    </p:nvPicPr>
                    <p:blipFill>
                      <a:blip r:embed="rId8"/>
                      <a:srcRect/>
                      <a:stretch>
                        <a:fillRect/>
                      </a:stretch>
                    </p:blipFill>
                    <p:spPr bwMode="auto">
                      <a:xfrm>
                        <a:off x="607654" y="1413534"/>
                        <a:ext cx="2589420" cy="890562"/>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495059774"/>
              </p:ext>
            </p:extLst>
          </p:nvPr>
        </p:nvGraphicFramePr>
        <p:xfrm>
          <a:off x="3382352" y="1341136"/>
          <a:ext cx="6072591" cy="1035358"/>
        </p:xfrm>
        <a:graphic>
          <a:graphicData uri="http://schemas.openxmlformats.org/presentationml/2006/ole">
            <mc:AlternateContent xmlns:mc="http://schemas.openxmlformats.org/markup-compatibility/2006">
              <mc:Choice xmlns:v="urn:schemas-microsoft-com:vml" Requires="v">
                <p:oleObj spid="_x0000_s6210" name="Rovnice" r:id="rId9" imgW="2755800" imgH="469800" progId="Equation.3">
                  <p:embed/>
                </p:oleObj>
              </mc:Choice>
              <mc:Fallback>
                <p:oleObj name="Rovnice" r:id="rId9" imgW="2755800" imgH="469800" progId="Equation.3">
                  <p:embed/>
                  <p:pic>
                    <p:nvPicPr>
                      <p:cNvPr id="0" name=""/>
                      <p:cNvPicPr>
                        <a:picLocks noChangeAspect="1" noChangeArrowheads="1"/>
                      </p:cNvPicPr>
                      <p:nvPr/>
                    </p:nvPicPr>
                    <p:blipFill>
                      <a:blip r:embed="rId10"/>
                      <a:srcRect/>
                      <a:stretch>
                        <a:fillRect/>
                      </a:stretch>
                    </p:blipFill>
                    <p:spPr bwMode="auto">
                      <a:xfrm>
                        <a:off x="3382352" y="1341136"/>
                        <a:ext cx="6072591" cy="1035358"/>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66764101"/>
              </p:ext>
            </p:extLst>
          </p:nvPr>
        </p:nvGraphicFramePr>
        <p:xfrm>
          <a:off x="607654" y="2472916"/>
          <a:ext cx="2038566" cy="1220978"/>
        </p:xfrm>
        <a:graphic>
          <a:graphicData uri="http://schemas.openxmlformats.org/presentationml/2006/ole">
            <mc:AlternateContent xmlns:mc="http://schemas.openxmlformats.org/markup-compatibility/2006">
              <mc:Choice xmlns:v="urn:schemas-microsoft-com:vml" Requires="v">
                <p:oleObj spid="_x0000_s6211" name="Rovnice" r:id="rId11" imgW="901440" imgH="609480" progId="Equation.3">
                  <p:embed/>
                </p:oleObj>
              </mc:Choice>
              <mc:Fallback>
                <p:oleObj name="Rovnice" r:id="rId11" imgW="901440" imgH="609480" progId="Equation.3">
                  <p:embed/>
                  <p:pic>
                    <p:nvPicPr>
                      <p:cNvPr id="0" name=""/>
                      <p:cNvPicPr>
                        <a:picLocks noChangeAspect="1" noChangeArrowheads="1"/>
                      </p:cNvPicPr>
                      <p:nvPr/>
                    </p:nvPicPr>
                    <p:blipFill>
                      <a:blip r:embed="rId12"/>
                      <a:srcRect/>
                      <a:stretch>
                        <a:fillRect/>
                      </a:stretch>
                    </p:blipFill>
                    <p:spPr bwMode="auto">
                      <a:xfrm>
                        <a:off x="607654" y="2472916"/>
                        <a:ext cx="2038566" cy="1220978"/>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12" name="TextovéPole 11"/>
              <p:cNvSpPr txBox="1"/>
              <p:nvPr/>
            </p:nvSpPr>
            <p:spPr>
              <a:xfrm>
                <a:off x="3197074" y="2864051"/>
                <a:ext cx="202260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0" i="1" smtClean="0">
                          <a:latin typeface="Cambria Math" panose="02040503050406030204" pitchFamily="18" charset="0"/>
                        </a:rPr>
                        <m:t>𝑏</m:t>
                      </m:r>
                      <m:r>
                        <a:rPr lang="cs-CZ" sz="2400" b="0" i="1" smtClean="0">
                          <a:latin typeface="Cambria Math" panose="02040503050406030204" pitchFamily="18" charset="0"/>
                        </a:rPr>
                        <m:t>= </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𝑟</m:t>
                          </m:r>
                        </m:e>
                        <m:sub>
                          <m:r>
                            <a:rPr lang="cs-CZ" sz="2400" b="0" i="1" smtClean="0">
                              <a:latin typeface="Cambria Math" panose="02040503050406030204" pitchFamily="18" charset="0"/>
                            </a:rPr>
                            <m:t>𝑥𝑦</m:t>
                          </m:r>
                        </m:sub>
                      </m:sSub>
                      <m:d>
                        <m:dPr>
                          <m:ctrlPr>
                            <a:rPr lang="cs-CZ" sz="2400" b="0" i="1" smtClean="0">
                              <a:latin typeface="Cambria Math" panose="02040503050406030204" pitchFamily="18" charset="0"/>
                            </a:rPr>
                          </m:ctrlPr>
                        </m:dPr>
                        <m:e>
                          <m:f>
                            <m:fPr>
                              <m:ctrlPr>
                                <a:rPr lang="cs-CZ" sz="2400" b="0" i="1" smtClean="0">
                                  <a:latin typeface="Cambria Math" panose="02040503050406030204" pitchFamily="18" charset="0"/>
                                </a:rPr>
                              </m:ctrlPr>
                            </m:fPr>
                            <m:num>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𝑆𝐷</m:t>
                                  </m:r>
                                </m:e>
                                <m:sub>
                                  <m:r>
                                    <a:rPr lang="cs-CZ" sz="2400" b="0" i="1" smtClean="0">
                                      <a:latin typeface="Cambria Math" panose="02040503050406030204" pitchFamily="18" charset="0"/>
                                    </a:rPr>
                                    <m:t>𝑦</m:t>
                                  </m:r>
                                </m:sub>
                              </m:sSub>
                            </m:num>
                            <m:den>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𝑆𝐷</m:t>
                                  </m:r>
                                </m:e>
                                <m:sub>
                                  <m:r>
                                    <a:rPr lang="cs-CZ" sz="2400" b="0" i="1" smtClean="0">
                                      <a:latin typeface="Cambria Math" panose="02040503050406030204" pitchFamily="18" charset="0"/>
                                    </a:rPr>
                                    <m:t>𝑥</m:t>
                                  </m:r>
                                </m:sub>
                              </m:sSub>
                            </m:den>
                          </m:f>
                        </m:e>
                      </m:d>
                    </m:oMath>
                  </m:oMathPara>
                </a14:m>
                <a:endParaRPr lang="cs-CZ" sz="2400"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3197074" y="2864051"/>
                <a:ext cx="2022605" cy="829843"/>
              </a:xfrm>
              <a:prstGeom prst="rect">
                <a:avLst/>
              </a:prstGeom>
              <a:blipFill rotWithShape="0">
                <a:blip r:embed="rId1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5770533" y="3083405"/>
                <a:ext cx="2054217"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0" i="1" smtClean="0">
                          <a:latin typeface="Cambria Math" panose="02040503050406030204" pitchFamily="18" charset="0"/>
                        </a:rPr>
                        <m:t>𝑎</m:t>
                      </m:r>
                      <m:r>
                        <a:rPr lang="cs-CZ" sz="2400" b="0" i="1" smtClean="0">
                          <a:latin typeface="Cambria Math" panose="02040503050406030204" pitchFamily="18" charset="0"/>
                        </a:rPr>
                        <m:t>= </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𝑀</m:t>
                          </m:r>
                        </m:e>
                        <m:sub>
                          <m:r>
                            <a:rPr lang="cs-CZ" sz="2400" b="0" i="1" smtClean="0">
                              <a:latin typeface="Cambria Math" panose="02040503050406030204" pitchFamily="18" charset="0"/>
                            </a:rPr>
                            <m:t>𝑦</m:t>
                          </m:r>
                        </m:sub>
                      </m:sSub>
                      <m:r>
                        <a:rPr lang="cs-CZ" sz="2400" b="0" i="1" smtClean="0">
                          <a:latin typeface="Cambria Math" panose="02040503050406030204" pitchFamily="18" charset="0"/>
                        </a:rPr>
                        <m:t>−</m:t>
                      </m:r>
                      <m:r>
                        <a:rPr lang="cs-CZ" sz="2400" b="0" i="1" smtClean="0">
                          <a:latin typeface="Cambria Math" panose="02040503050406030204" pitchFamily="18" charset="0"/>
                        </a:rPr>
                        <m:t>𝑏</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𝑀</m:t>
                          </m:r>
                        </m:e>
                        <m:sub>
                          <m:r>
                            <a:rPr lang="cs-CZ" sz="2400" b="0" i="1" smtClean="0">
                              <a:latin typeface="Cambria Math" panose="02040503050406030204" pitchFamily="18" charset="0"/>
                            </a:rPr>
                            <m:t>𝑥</m:t>
                          </m:r>
                        </m:sub>
                      </m:sSub>
                    </m:oMath>
                  </m:oMathPara>
                </a14:m>
                <a:endParaRPr lang="cs-CZ" sz="2400"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5770533" y="3083405"/>
                <a:ext cx="2054217" cy="398507"/>
              </a:xfrm>
              <a:prstGeom prst="rect">
                <a:avLst/>
              </a:prstGeom>
              <a:blipFill rotWithShape="0">
                <a:blip r:embed="rId14"/>
                <a:stretch>
                  <a:fillRect l="-1780" b="-20000"/>
                </a:stretch>
              </a:blipFill>
            </p:spPr>
            <p:txBody>
              <a:bodyPr/>
              <a:lstStyle/>
              <a:p>
                <a:r>
                  <a:rPr lang="cs-CZ">
                    <a:noFill/>
                  </a:rPr>
                  <a:t> </a:t>
                </a:r>
              </a:p>
            </p:txBody>
          </p:sp>
        </mc:Fallback>
      </mc:AlternateContent>
      <p:graphicFrame>
        <p:nvGraphicFramePr>
          <p:cNvPr id="14" name="Object 6"/>
          <p:cNvGraphicFramePr>
            <a:graphicFrameLocks noChangeAspect="1"/>
          </p:cNvGraphicFramePr>
          <p:nvPr>
            <p:extLst>
              <p:ext uri="{D42A27DB-BD31-4B8C-83A1-F6EECF244321}">
                <p14:modId xmlns:p14="http://schemas.microsoft.com/office/powerpoint/2010/main" val="1895677482"/>
              </p:ext>
            </p:extLst>
          </p:nvPr>
        </p:nvGraphicFramePr>
        <p:xfrm>
          <a:off x="345006" y="3964997"/>
          <a:ext cx="2234672" cy="793410"/>
        </p:xfrm>
        <a:graphic>
          <a:graphicData uri="http://schemas.openxmlformats.org/presentationml/2006/ole">
            <mc:AlternateContent xmlns:mc="http://schemas.openxmlformats.org/markup-compatibility/2006">
              <mc:Choice xmlns:v="urn:schemas-microsoft-com:vml" Requires="v">
                <p:oleObj spid="_x0000_s6212" name="Rovnice" r:id="rId15" imgW="1218671" imgH="431613" progId="Equation.3">
                  <p:embed/>
                </p:oleObj>
              </mc:Choice>
              <mc:Fallback>
                <p:oleObj name="Rovnice" r:id="rId15" imgW="1218671" imgH="43161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006" y="3964997"/>
                        <a:ext cx="2234672" cy="793410"/>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972220230"/>
              </p:ext>
            </p:extLst>
          </p:nvPr>
        </p:nvGraphicFramePr>
        <p:xfrm>
          <a:off x="2997476" y="3970904"/>
          <a:ext cx="1977108" cy="754787"/>
        </p:xfrm>
        <a:graphic>
          <a:graphicData uri="http://schemas.openxmlformats.org/presentationml/2006/ole">
            <mc:AlternateContent xmlns:mc="http://schemas.openxmlformats.org/markup-compatibility/2006">
              <mc:Choice xmlns:v="urn:schemas-microsoft-com:vml" Requires="v">
                <p:oleObj spid="_x0000_s6213" name="Rovnice" r:id="rId17" imgW="1129810" imgH="431613" progId="Equation.3">
                  <p:embed/>
                </p:oleObj>
              </mc:Choice>
              <mc:Fallback>
                <p:oleObj name="Rovnice" r:id="rId17" imgW="1129810" imgH="4316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97476" y="3970904"/>
                        <a:ext cx="1977108" cy="754787"/>
                      </a:xfrm>
                      <a:prstGeom prst="rect">
                        <a:avLst/>
                      </a:prstGeom>
                      <a:noFill/>
                      <a:ln>
                        <a:noFill/>
                      </a:ln>
                      <a:effectLst/>
                      <a:extLst/>
                    </p:spPr>
                  </p:pic>
                </p:oleObj>
              </mc:Fallback>
            </mc:AlternateContent>
          </a:graphicData>
        </a:graphic>
      </p:graphicFrame>
      <p:graphicFrame>
        <p:nvGraphicFramePr>
          <p:cNvPr id="16" name="Object 8"/>
          <p:cNvGraphicFramePr>
            <a:graphicFrameLocks noChangeAspect="1"/>
          </p:cNvGraphicFramePr>
          <p:nvPr>
            <p:extLst>
              <p:ext uri="{D42A27DB-BD31-4B8C-83A1-F6EECF244321}">
                <p14:modId xmlns:p14="http://schemas.microsoft.com/office/powerpoint/2010/main" val="1139043080"/>
              </p:ext>
            </p:extLst>
          </p:nvPr>
        </p:nvGraphicFramePr>
        <p:xfrm>
          <a:off x="5392382" y="3964997"/>
          <a:ext cx="1905661" cy="737453"/>
        </p:xfrm>
        <a:graphic>
          <a:graphicData uri="http://schemas.openxmlformats.org/presentationml/2006/ole">
            <mc:AlternateContent xmlns:mc="http://schemas.openxmlformats.org/markup-compatibility/2006">
              <mc:Choice xmlns:v="urn:schemas-microsoft-com:vml" Requires="v">
                <p:oleObj spid="_x0000_s6214" name="Rovnice" r:id="rId19" imgW="1117440" imgH="431640" progId="Equation.3">
                  <p:embed/>
                </p:oleObj>
              </mc:Choice>
              <mc:Fallback>
                <p:oleObj name="Rovnice" r:id="rId19" imgW="1117440" imgH="431640" progId="Equation.3">
                  <p:embed/>
                  <p:pic>
                    <p:nvPicPr>
                      <p:cNvPr id="0" name=""/>
                      <p:cNvPicPr>
                        <a:picLocks noChangeAspect="1" noChangeArrowheads="1"/>
                      </p:cNvPicPr>
                      <p:nvPr/>
                    </p:nvPicPr>
                    <p:blipFill>
                      <a:blip r:embed="rId20"/>
                      <a:srcRect/>
                      <a:stretch>
                        <a:fillRect/>
                      </a:stretch>
                    </p:blipFill>
                    <p:spPr bwMode="auto">
                      <a:xfrm>
                        <a:off x="5392382" y="3964997"/>
                        <a:ext cx="1905661" cy="737453"/>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17" name="TextovéPole 16"/>
              <p:cNvSpPr txBox="1"/>
              <p:nvPr/>
            </p:nvSpPr>
            <p:spPr>
              <a:xfrm>
                <a:off x="9371768" y="3723770"/>
                <a:ext cx="2678128" cy="4068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cs-CZ" sz="2400" i="1" smtClean="0">
                              <a:latin typeface="Cambria Math" panose="02040503050406030204" pitchFamily="18" charset="0"/>
                            </a:rPr>
                          </m:ctrlPr>
                        </m:sSubSupPr>
                        <m:e>
                          <m:r>
                            <a:rPr lang="cs-CZ" sz="2400" b="0" i="1" smtClean="0">
                              <a:latin typeface="Cambria Math" panose="02040503050406030204" pitchFamily="18" charset="0"/>
                            </a:rPr>
                            <m:t>𝑠</m:t>
                          </m:r>
                        </m:e>
                        <m:sub>
                          <m:r>
                            <a:rPr lang="cs-CZ" sz="2400" b="0" i="1" smtClean="0">
                              <a:latin typeface="Cambria Math" panose="02040503050406030204" pitchFamily="18" charset="0"/>
                            </a:rPr>
                            <m:t>𝑦</m:t>
                          </m:r>
                        </m:sub>
                        <m:sup>
                          <m:r>
                            <a:rPr lang="cs-CZ" sz="2400" b="0" i="1" smtClean="0">
                              <a:latin typeface="Cambria Math" panose="02040503050406030204" pitchFamily="18" charset="0"/>
                            </a:rPr>
                            <m:t>2</m:t>
                          </m:r>
                        </m:sup>
                      </m:sSubSup>
                      <m:r>
                        <a:rPr lang="cs-CZ" sz="2400" b="0" i="1" smtClean="0">
                          <a:latin typeface="Cambria Math" panose="02040503050406030204" pitchFamily="18" charset="0"/>
                        </a:rPr>
                        <m:t>= </m:t>
                      </m:r>
                      <m:sSubSup>
                        <m:sSubSupPr>
                          <m:ctrlPr>
                            <a:rPr lang="cs-CZ" sz="2400" b="0" i="1" smtClean="0">
                              <a:latin typeface="Cambria Math" panose="02040503050406030204" pitchFamily="18" charset="0"/>
                            </a:rPr>
                          </m:ctrlPr>
                        </m:sSubSupPr>
                        <m:e>
                          <m:r>
                            <a:rPr lang="cs-CZ" sz="2400" b="0" i="1" smtClean="0">
                              <a:latin typeface="Cambria Math" panose="02040503050406030204" pitchFamily="18" charset="0"/>
                            </a:rPr>
                            <m:t>𝑠</m:t>
                          </m:r>
                        </m:e>
                        <m:sub>
                          <m:r>
                            <a:rPr lang="cs-CZ" sz="2400" b="0" i="1" smtClean="0">
                              <a:latin typeface="Cambria Math" panose="02040503050406030204" pitchFamily="18" charset="0"/>
                            </a:rPr>
                            <m:t>𝑟𝑒𝑔</m:t>
                          </m:r>
                        </m:sub>
                        <m:sup>
                          <m:r>
                            <a:rPr lang="cs-CZ" sz="2400" b="0" i="1" smtClean="0">
                              <a:latin typeface="Cambria Math" panose="02040503050406030204" pitchFamily="18" charset="0"/>
                            </a:rPr>
                            <m:t>2</m:t>
                          </m:r>
                        </m:sup>
                      </m:sSubSup>
                      <m:r>
                        <a:rPr lang="cs-CZ" sz="2400" b="0" i="1" smtClean="0">
                          <a:latin typeface="Cambria Math" panose="02040503050406030204" pitchFamily="18" charset="0"/>
                        </a:rPr>
                        <m:t>+ </m:t>
                      </m:r>
                      <m:sSubSup>
                        <m:sSubSupPr>
                          <m:ctrlPr>
                            <a:rPr lang="cs-CZ" sz="2400" b="0" i="1" smtClean="0">
                              <a:latin typeface="Cambria Math" panose="02040503050406030204" pitchFamily="18" charset="0"/>
                            </a:rPr>
                          </m:ctrlPr>
                        </m:sSubSupPr>
                        <m:e>
                          <m:r>
                            <a:rPr lang="cs-CZ" sz="2400" b="0" i="1" smtClean="0">
                              <a:latin typeface="Cambria Math" panose="02040503050406030204" pitchFamily="18" charset="0"/>
                            </a:rPr>
                            <m:t>𝑠</m:t>
                          </m:r>
                        </m:e>
                        <m:sub>
                          <m:r>
                            <a:rPr lang="cs-CZ" sz="2400" b="0" i="1" smtClean="0">
                              <a:latin typeface="Cambria Math" panose="02040503050406030204" pitchFamily="18" charset="0"/>
                            </a:rPr>
                            <m:t>𝑟𝑒𝑠</m:t>
                          </m:r>
                        </m:sub>
                        <m:sup>
                          <m:r>
                            <a:rPr lang="cs-CZ" sz="2400" b="0" i="1" smtClean="0">
                              <a:latin typeface="Cambria Math" panose="02040503050406030204" pitchFamily="18" charset="0"/>
                            </a:rPr>
                            <m:t>2</m:t>
                          </m:r>
                        </m:sup>
                      </m:sSubSup>
                    </m:oMath>
                  </m:oMathPara>
                </a14:m>
                <a:endParaRPr lang="cs-CZ" sz="2400"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9371768" y="3723770"/>
                <a:ext cx="2678128" cy="406843"/>
              </a:xfrm>
              <a:prstGeom prst="rect">
                <a:avLst/>
              </a:prstGeom>
              <a:blipFill rotWithShape="0">
                <a:blip r:embed="rId21"/>
                <a:stretch>
                  <a:fillRect b="-1940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7694477" y="3927192"/>
                <a:ext cx="1507079" cy="8690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cs-CZ" sz="2400" i="1" smtClean="0">
                              <a:latin typeface="Cambria Math" panose="02040503050406030204" pitchFamily="18" charset="0"/>
                            </a:rPr>
                          </m:ctrlPr>
                        </m:sSupPr>
                        <m:e>
                          <m:r>
                            <a:rPr lang="cs-CZ" sz="2400" b="0" i="1" smtClean="0">
                              <a:latin typeface="Cambria Math" panose="02040503050406030204" pitchFamily="18" charset="0"/>
                            </a:rPr>
                            <m:t>𝑅</m:t>
                          </m:r>
                        </m:e>
                        <m:sup>
                          <m:r>
                            <a:rPr lang="cs-CZ" sz="2400" b="0" i="1" smtClean="0">
                              <a:latin typeface="Cambria Math" panose="02040503050406030204" pitchFamily="18" charset="0"/>
                            </a:rPr>
                            <m:t>2</m:t>
                          </m:r>
                        </m:sup>
                      </m:sSup>
                      <m:r>
                        <a:rPr lang="cs-CZ" sz="2400" b="0" i="1" smtClean="0">
                          <a:latin typeface="Cambria Math" panose="02040503050406030204" pitchFamily="18" charset="0"/>
                        </a:rPr>
                        <m:t>=  </m:t>
                      </m:r>
                      <m:f>
                        <m:fPr>
                          <m:ctrlPr>
                            <a:rPr lang="cs-CZ" sz="2400" b="0" i="1" smtClean="0">
                              <a:latin typeface="Cambria Math" panose="02040503050406030204" pitchFamily="18" charset="0"/>
                            </a:rPr>
                          </m:ctrlPr>
                        </m:fPr>
                        <m:num>
                          <m:sSubSup>
                            <m:sSubSupPr>
                              <m:ctrlPr>
                                <a:rPr lang="cs-CZ" sz="2400" b="0" i="1" smtClean="0">
                                  <a:latin typeface="Cambria Math" panose="02040503050406030204" pitchFamily="18" charset="0"/>
                                </a:rPr>
                              </m:ctrlPr>
                            </m:sSubSupPr>
                            <m:e>
                              <m:r>
                                <a:rPr lang="cs-CZ" sz="2400" b="0" i="1" smtClean="0">
                                  <a:latin typeface="Cambria Math" panose="02040503050406030204" pitchFamily="18" charset="0"/>
                                </a:rPr>
                                <m:t>𝑆</m:t>
                              </m:r>
                            </m:e>
                            <m:sub>
                              <m:r>
                                <a:rPr lang="cs-CZ" sz="2400" b="0" i="1" smtClean="0">
                                  <a:latin typeface="Cambria Math" panose="02040503050406030204" pitchFamily="18" charset="0"/>
                                </a:rPr>
                                <m:t>𝑟𝑒𝑔</m:t>
                              </m:r>
                            </m:sub>
                            <m:sup>
                              <m:r>
                                <a:rPr lang="cs-CZ" sz="2400" b="0" i="1" smtClean="0">
                                  <a:latin typeface="Cambria Math" panose="02040503050406030204" pitchFamily="18" charset="0"/>
                                </a:rPr>
                                <m:t>2</m:t>
                              </m:r>
                            </m:sup>
                          </m:sSubSup>
                        </m:num>
                        <m:den>
                          <m:sSubSup>
                            <m:sSubSupPr>
                              <m:ctrlPr>
                                <a:rPr lang="cs-CZ" sz="2400" b="0" i="1" smtClean="0">
                                  <a:latin typeface="Cambria Math" panose="02040503050406030204" pitchFamily="18" charset="0"/>
                                </a:rPr>
                              </m:ctrlPr>
                            </m:sSubSupPr>
                            <m:e>
                              <m:r>
                                <a:rPr lang="cs-CZ" sz="2400" b="0" i="1" smtClean="0">
                                  <a:latin typeface="Cambria Math" panose="02040503050406030204" pitchFamily="18" charset="0"/>
                                </a:rPr>
                                <m:t>𝑠</m:t>
                              </m:r>
                            </m:e>
                            <m:sub>
                              <m:r>
                                <a:rPr lang="cs-CZ" sz="2400" b="0" i="1" smtClean="0">
                                  <a:latin typeface="Cambria Math" panose="02040503050406030204" pitchFamily="18" charset="0"/>
                                </a:rPr>
                                <m:t>𝑦</m:t>
                              </m:r>
                            </m:sub>
                            <m:sup>
                              <m:r>
                                <a:rPr lang="cs-CZ" sz="2400" b="0" i="1" smtClean="0">
                                  <a:latin typeface="Cambria Math" panose="02040503050406030204" pitchFamily="18" charset="0"/>
                                </a:rPr>
                                <m:t>2</m:t>
                              </m:r>
                            </m:sup>
                          </m:sSubSup>
                        </m:den>
                      </m:f>
                    </m:oMath>
                  </m:oMathPara>
                </a14:m>
                <a:endParaRPr lang="cs-CZ" sz="2400"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7694477" y="3927192"/>
                <a:ext cx="1507079" cy="869020"/>
              </a:xfrm>
              <a:prstGeom prst="rect">
                <a:avLst/>
              </a:prstGeom>
              <a:blipFill rotWithShape="0">
                <a:blip r:embed="rId2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p:cNvSpPr txBox="1"/>
              <p:nvPr/>
            </p:nvSpPr>
            <p:spPr>
              <a:xfrm>
                <a:off x="9538118" y="4499477"/>
                <a:ext cx="2511778" cy="4059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cs-CZ" sz="2400" i="1" smtClean="0">
                              <a:latin typeface="Cambria Math" panose="02040503050406030204" pitchFamily="18" charset="0"/>
                            </a:rPr>
                          </m:ctrlPr>
                        </m:sSubSupPr>
                        <m:e>
                          <m:r>
                            <a:rPr lang="cs-CZ" sz="2400" b="0" i="1" smtClean="0">
                              <a:latin typeface="Cambria Math" panose="02040503050406030204" pitchFamily="18" charset="0"/>
                            </a:rPr>
                            <m:t>𝑠</m:t>
                          </m:r>
                        </m:e>
                        <m:sub>
                          <m:r>
                            <a:rPr lang="cs-CZ" sz="2400" b="0" i="1" smtClean="0">
                              <a:latin typeface="Cambria Math" panose="02040503050406030204" pitchFamily="18" charset="0"/>
                            </a:rPr>
                            <m:t>𝑟𝑒𝑠</m:t>
                          </m:r>
                        </m:sub>
                        <m:sup>
                          <m:r>
                            <a:rPr lang="cs-CZ" sz="2400" b="0" i="1" smtClean="0">
                              <a:latin typeface="Cambria Math" panose="02040503050406030204" pitchFamily="18" charset="0"/>
                            </a:rPr>
                            <m:t>2</m:t>
                          </m:r>
                        </m:sup>
                      </m:sSubSup>
                      <m:r>
                        <a:rPr lang="cs-CZ" sz="2400" b="0" i="0" smtClean="0">
                          <a:latin typeface="Cambria Math" panose="02040503050406030204" pitchFamily="18" charset="0"/>
                        </a:rPr>
                        <m:t>= </m:t>
                      </m:r>
                      <m:sSubSup>
                        <m:sSubSupPr>
                          <m:ctrlPr>
                            <a:rPr lang="cs-CZ" sz="2400" b="0" i="1" smtClean="0">
                              <a:latin typeface="Cambria Math" panose="02040503050406030204" pitchFamily="18" charset="0"/>
                            </a:rPr>
                          </m:ctrlPr>
                        </m:sSubSupPr>
                        <m:e>
                          <m:r>
                            <a:rPr lang="cs-CZ" sz="2400" b="0" i="1" smtClean="0">
                              <a:latin typeface="Cambria Math" panose="02040503050406030204" pitchFamily="18" charset="0"/>
                            </a:rPr>
                            <m:t>𝑠</m:t>
                          </m:r>
                        </m:e>
                        <m:sub>
                          <m:r>
                            <a:rPr lang="cs-CZ" sz="2400" b="0" i="1" smtClean="0">
                              <a:latin typeface="Cambria Math" panose="02040503050406030204" pitchFamily="18" charset="0"/>
                            </a:rPr>
                            <m:t>𝑦</m:t>
                          </m:r>
                          <m:r>
                            <a:rPr lang="cs-CZ" sz="2400" b="0" i="1" smtClean="0">
                              <a:latin typeface="Cambria Math" panose="02040503050406030204" pitchFamily="18" charset="0"/>
                            </a:rPr>
                            <m:t> </m:t>
                          </m:r>
                        </m:sub>
                        <m:sup>
                          <m:r>
                            <a:rPr lang="cs-CZ" sz="2400" b="0" i="1" smtClean="0">
                              <a:latin typeface="Cambria Math" panose="02040503050406030204" pitchFamily="18" charset="0"/>
                            </a:rPr>
                            <m:t>2</m:t>
                          </m:r>
                        </m:sup>
                      </m:sSubSup>
                      <m:r>
                        <a:rPr lang="cs-CZ" sz="2400" b="0" i="1" smtClean="0">
                          <a:latin typeface="Cambria Math" panose="02040503050406030204" pitchFamily="18" charset="0"/>
                        </a:rPr>
                        <m:t>(1−</m:t>
                      </m:r>
                      <m:sSup>
                        <m:sSupPr>
                          <m:ctrlPr>
                            <a:rPr lang="cs-CZ" sz="2400" b="0" i="1" smtClean="0">
                              <a:latin typeface="Cambria Math" panose="02040503050406030204" pitchFamily="18" charset="0"/>
                            </a:rPr>
                          </m:ctrlPr>
                        </m:sSupPr>
                        <m:e>
                          <m:r>
                            <a:rPr lang="cs-CZ" sz="2400" b="0" i="1" smtClean="0">
                              <a:latin typeface="Cambria Math" panose="02040503050406030204" pitchFamily="18" charset="0"/>
                            </a:rPr>
                            <m:t>𝑅</m:t>
                          </m:r>
                        </m:e>
                        <m:sup>
                          <m:r>
                            <a:rPr lang="cs-CZ" sz="2400" b="0" i="1" smtClean="0">
                              <a:latin typeface="Cambria Math" panose="02040503050406030204" pitchFamily="18" charset="0"/>
                            </a:rPr>
                            <m:t>2</m:t>
                          </m:r>
                        </m:sup>
                      </m:sSup>
                      <m:r>
                        <a:rPr lang="cs-CZ" sz="2400" b="0" i="1" smtClean="0">
                          <a:latin typeface="Cambria Math" panose="02040503050406030204" pitchFamily="18" charset="0"/>
                        </a:rPr>
                        <m:t>)</m:t>
                      </m:r>
                    </m:oMath>
                  </m:oMathPara>
                </a14:m>
                <a:endParaRPr lang="cs-CZ" sz="2400"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9538118" y="4499477"/>
                <a:ext cx="2511778" cy="405945"/>
              </a:xfrm>
              <a:prstGeom prst="rect">
                <a:avLst/>
              </a:prstGeom>
              <a:blipFill rotWithShape="0">
                <a:blip r:embed="rId23"/>
                <a:stretch>
                  <a:fillRect l="-1214" r="-3883" b="-25373"/>
                </a:stretch>
              </a:blipFill>
            </p:spPr>
            <p:txBody>
              <a:bodyPr/>
              <a:lstStyle/>
              <a:p>
                <a:r>
                  <a:rPr lang="cs-CZ">
                    <a:noFill/>
                  </a:rPr>
                  <a:t> </a:t>
                </a:r>
              </a:p>
            </p:txBody>
          </p:sp>
        </mc:Fallback>
      </mc:AlternateContent>
      <p:pic>
        <p:nvPicPr>
          <p:cNvPr id="20" name="Obrázek 19"/>
          <p:cNvPicPr>
            <a:picLocks noChangeAspect="1"/>
          </p:cNvPicPr>
          <p:nvPr/>
        </p:nvPicPr>
        <p:blipFill>
          <a:blip r:embed="rId24"/>
          <a:stretch>
            <a:fillRect/>
          </a:stretch>
        </p:blipFill>
        <p:spPr>
          <a:xfrm>
            <a:off x="415776" y="5024379"/>
            <a:ext cx="1486588" cy="896546"/>
          </a:xfrm>
          <a:prstGeom prst="rect">
            <a:avLst/>
          </a:prstGeom>
        </p:spPr>
      </p:pic>
      <p:pic>
        <p:nvPicPr>
          <p:cNvPr id="21" name="Obrázek 20"/>
          <p:cNvPicPr>
            <a:picLocks noChangeAspect="1"/>
          </p:cNvPicPr>
          <p:nvPr/>
        </p:nvPicPr>
        <p:blipFill>
          <a:blip r:embed="rId25"/>
          <a:stretch>
            <a:fillRect/>
          </a:stretch>
        </p:blipFill>
        <p:spPr>
          <a:xfrm>
            <a:off x="2234847" y="5052788"/>
            <a:ext cx="1252709" cy="874120"/>
          </a:xfrm>
          <a:prstGeom prst="rect">
            <a:avLst/>
          </a:prstGeom>
        </p:spPr>
      </p:pic>
      <mc:AlternateContent xmlns:mc="http://schemas.openxmlformats.org/markup-compatibility/2006" xmlns:a14="http://schemas.microsoft.com/office/drawing/2010/main">
        <mc:Choice Requires="a14">
          <p:sp>
            <p:nvSpPr>
              <p:cNvPr id="24" name="TextovéPole 23"/>
              <p:cNvSpPr txBox="1"/>
              <p:nvPr/>
            </p:nvSpPr>
            <p:spPr>
              <a:xfrm>
                <a:off x="3656517" y="5093423"/>
                <a:ext cx="2408350" cy="848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𝑠</m:t>
                          </m:r>
                        </m:e>
                        <m:sub>
                          <m:r>
                            <a:rPr lang="cs-CZ" sz="2400" b="0" i="1" smtClean="0">
                              <a:latin typeface="Cambria Math" panose="02040503050406030204" pitchFamily="18" charset="0"/>
                            </a:rPr>
                            <m:t>𝑧</m:t>
                          </m:r>
                          <m:r>
                            <a:rPr lang="cs-CZ" sz="2400" b="0" i="1" smtClean="0">
                              <a:latin typeface="Cambria Math" panose="02040503050406030204" pitchFamily="18" charset="0"/>
                            </a:rPr>
                            <m:t> </m:t>
                          </m:r>
                        </m:sub>
                      </m:sSub>
                      <m:r>
                        <a:rPr lang="cs-CZ" sz="2400" b="0" i="1" smtClean="0">
                          <a:latin typeface="Cambria Math" panose="02040503050406030204" pitchFamily="18" charset="0"/>
                        </a:rPr>
                        <m:t>= </m:t>
                      </m:r>
                      <m:f>
                        <m:fPr>
                          <m:ctrlPr>
                            <a:rPr lang="cs-CZ" sz="2400" b="0" i="1" smtClean="0">
                              <a:latin typeface="Cambria Math" panose="02040503050406030204" pitchFamily="18" charset="0"/>
                            </a:rPr>
                          </m:ctrlPr>
                        </m:fPr>
                        <m:num>
                          <m:r>
                            <a:rPr lang="cs-CZ" sz="2400" b="0" i="1" smtClean="0">
                              <a:latin typeface="Cambria Math" panose="02040503050406030204" pitchFamily="18" charset="0"/>
                            </a:rPr>
                            <m:t>1</m:t>
                          </m:r>
                        </m:num>
                        <m:den>
                          <m:rad>
                            <m:radPr>
                              <m:degHide m:val="on"/>
                              <m:ctrlPr>
                                <a:rPr lang="cs-CZ" sz="2400" b="0" i="1" smtClean="0">
                                  <a:latin typeface="Cambria Math" panose="02040503050406030204" pitchFamily="18" charset="0"/>
                                </a:rPr>
                              </m:ctrlPr>
                            </m:radPr>
                            <m:deg/>
                            <m:e>
                              <m:r>
                                <a:rPr lang="cs-CZ" sz="2400" b="0" i="1" smtClean="0">
                                  <a:latin typeface="Cambria Math" panose="02040503050406030204" pitchFamily="18" charset="0"/>
                                </a:rPr>
                                <m:t>(</m:t>
                              </m:r>
                              <m:r>
                                <a:rPr lang="cs-CZ" sz="2400" b="0" i="1" smtClean="0">
                                  <a:latin typeface="Cambria Math" panose="02040503050406030204" pitchFamily="18" charset="0"/>
                                </a:rPr>
                                <m:t>𝑁</m:t>
                              </m:r>
                              <m:r>
                                <a:rPr lang="cs-CZ" sz="2400" b="0" i="1" smtClean="0">
                                  <a:latin typeface="Cambria Math" panose="02040503050406030204" pitchFamily="18" charset="0"/>
                                </a:rPr>
                                <m:t> −3)</m:t>
                              </m:r>
                            </m:e>
                          </m:rad>
                        </m:den>
                      </m:f>
                    </m:oMath>
                  </m:oMathPara>
                </a14:m>
                <a:endParaRPr lang="cs-CZ" sz="24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3656517" y="5093423"/>
                <a:ext cx="2408350" cy="848887"/>
              </a:xfrm>
              <a:prstGeom prst="rect">
                <a:avLst/>
              </a:prstGeom>
              <a:blipFill rotWithShape="0">
                <a:blip r:embed="rId2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6247477" y="4927054"/>
                <a:ext cx="2200539"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𝑠</m:t>
                          </m:r>
                        </m:e>
                        <m:sub>
                          <m:r>
                            <a:rPr lang="cs-CZ" sz="2400" b="0" i="1" smtClean="0">
                              <a:latin typeface="Cambria Math" panose="02040503050406030204" pitchFamily="18" charset="0"/>
                            </a:rPr>
                            <m:t>𝑝</m:t>
                          </m:r>
                        </m:sub>
                      </m:sSub>
                      <m:r>
                        <a:rPr lang="cs-CZ" sz="2400" b="0" i="1" smtClean="0">
                          <a:latin typeface="Cambria Math" panose="02040503050406030204" pitchFamily="18" charset="0"/>
                        </a:rPr>
                        <m:t>= </m:t>
                      </m:r>
                      <m:rad>
                        <m:radPr>
                          <m:degHide m:val="on"/>
                          <m:ctrlPr>
                            <a:rPr lang="cs-CZ" sz="2400" b="0" i="1" smtClean="0">
                              <a:latin typeface="Cambria Math" panose="02040503050406030204" pitchFamily="18" charset="0"/>
                            </a:rPr>
                          </m:ctrlPr>
                        </m:radPr>
                        <m:deg/>
                        <m:e>
                          <m:f>
                            <m:fPr>
                              <m:ctrlPr>
                                <a:rPr lang="cs-CZ" sz="2400" b="0" i="1" smtClean="0">
                                  <a:latin typeface="Cambria Math" panose="02040503050406030204" pitchFamily="18" charset="0"/>
                                </a:rPr>
                              </m:ctrlPr>
                            </m:fPr>
                            <m:num>
                              <m:r>
                                <a:rPr lang="cs-CZ" sz="2400" b="0" i="1" smtClean="0">
                                  <a:latin typeface="Cambria Math" panose="02040503050406030204" pitchFamily="18" charset="0"/>
                                </a:rPr>
                                <m:t>𝑝</m:t>
                              </m:r>
                              <m:r>
                                <a:rPr lang="cs-CZ" sz="2400" b="0" i="1" smtClean="0">
                                  <a:latin typeface="Cambria Math" panose="02040503050406030204" pitchFamily="18" charset="0"/>
                                </a:rPr>
                                <m:t>(1−</m:t>
                              </m:r>
                              <m:r>
                                <a:rPr lang="cs-CZ" sz="2400" b="0" i="1" smtClean="0">
                                  <a:latin typeface="Cambria Math" panose="02040503050406030204" pitchFamily="18" charset="0"/>
                                </a:rPr>
                                <m:t>𝑝</m:t>
                              </m:r>
                              <m:r>
                                <a:rPr lang="cs-CZ" sz="2400" b="0" i="1" smtClean="0">
                                  <a:latin typeface="Cambria Math" panose="02040503050406030204" pitchFamily="18" charset="0"/>
                                </a:rPr>
                                <m:t>)</m:t>
                              </m:r>
                            </m:num>
                            <m:den>
                              <m:r>
                                <a:rPr lang="cs-CZ" sz="2400" b="0" i="1" smtClean="0">
                                  <a:latin typeface="Cambria Math" panose="02040503050406030204" pitchFamily="18" charset="0"/>
                                </a:rPr>
                                <m:t>𝑁</m:t>
                              </m:r>
                            </m:den>
                          </m:f>
                        </m:e>
                      </m:rad>
                    </m:oMath>
                  </m:oMathPara>
                </a14:m>
                <a:endParaRPr lang="cs-CZ" sz="2400"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6247477" y="4927054"/>
                <a:ext cx="2200539" cy="1091196"/>
              </a:xfrm>
              <a:prstGeom prst="rect">
                <a:avLst/>
              </a:prstGeom>
              <a:blipFill rotWithShape="0">
                <a:blip r:embed="rId2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305365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66669" y="373486"/>
            <a:ext cx="11243257" cy="6091707"/>
          </a:xfrm>
        </p:spPr>
        <p:txBody>
          <a:bodyPr>
            <a:normAutofit lnSpcReduction="10000"/>
          </a:bodyPr>
          <a:lstStyle/>
          <a:p>
            <a:pPr marL="0" indent="0">
              <a:buNone/>
            </a:pPr>
            <a:r>
              <a:rPr lang="en-GB" sz="2200" dirty="0" smtClean="0"/>
              <a:t>A researcher is interested in the influence of media on fear of immigrants. He included ten people in his research. He asked every respondent how many articles about immigrant he read during the past </a:t>
            </a:r>
            <a:r>
              <a:rPr lang="cs-CZ" sz="2200" dirty="0" err="1" smtClean="0"/>
              <a:t>week</a:t>
            </a:r>
            <a:r>
              <a:rPr lang="en-GB" sz="2200" dirty="0" smtClean="0"/>
              <a:t>. Each respondent filled in a questionnaire which measured their fear of immigrants. Based on the questionnaire the researcher assigned to every respondent a number between 1 and 8, where 1 means no fear of immigrants and 8 means extreme fear of immigrants. The following data are hypothetical:</a:t>
            </a:r>
          </a:p>
          <a:p>
            <a:pPr marL="0" indent="0">
              <a:buNone/>
            </a:pPr>
            <a:r>
              <a:rPr lang="cs-CZ" sz="2200" dirty="0" err="1" smtClean="0"/>
              <a:t>Number</a:t>
            </a:r>
            <a:r>
              <a:rPr lang="cs-CZ" sz="2200" dirty="0" smtClean="0"/>
              <a:t> </a:t>
            </a:r>
            <a:r>
              <a:rPr lang="cs-CZ" sz="2200" dirty="0" err="1" smtClean="0"/>
              <a:t>of</a:t>
            </a:r>
            <a:r>
              <a:rPr lang="cs-CZ" sz="2200" dirty="0" smtClean="0"/>
              <a:t> </a:t>
            </a:r>
            <a:r>
              <a:rPr lang="cs-CZ" sz="2200" dirty="0" err="1" smtClean="0"/>
              <a:t>articles</a:t>
            </a:r>
            <a:r>
              <a:rPr lang="cs-CZ" sz="2200" dirty="0" smtClean="0"/>
              <a:t>: 5, 8, 12, 3, 12, 6, 8, 14, 2, 3</a:t>
            </a:r>
          </a:p>
          <a:p>
            <a:pPr marL="0" indent="0">
              <a:buNone/>
            </a:pPr>
            <a:r>
              <a:rPr lang="cs-CZ" sz="2200" dirty="0" err="1" smtClean="0"/>
              <a:t>Fear</a:t>
            </a:r>
            <a:r>
              <a:rPr lang="cs-CZ" sz="2200" dirty="0" smtClean="0"/>
              <a:t> </a:t>
            </a:r>
            <a:r>
              <a:rPr lang="cs-CZ" sz="2200" dirty="0" err="1" smtClean="0"/>
              <a:t>of</a:t>
            </a:r>
            <a:r>
              <a:rPr lang="cs-CZ" sz="2200" dirty="0" smtClean="0"/>
              <a:t> </a:t>
            </a:r>
            <a:r>
              <a:rPr lang="cs-CZ" sz="2200" dirty="0" err="1" smtClean="0"/>
              <a:t>immigrants</a:t>
            </a:r>
            <a:r>
              <a:rPr lang="cs-CZ" sz="2200" dirty="0" smtClean="0"/>
              <a:t>: 2, 7, 2, 1, 8, 1, 7, 5, 5, 3</a:t>
            </a:r>
          </a:p>
          <a:p>
            <a:pPr marL="457200" indent="-457200">
              <a:buAutoNum type="arabicPeriod"/>
            </a:pPr>
            <a:r>
              <a:rPr lang="cs-CZ" sz="2200" dirty="0" err="1" smtClean="0"/>
              <a:t>Create</a:t>
            </a:r>
            <a:r>
              <a:rPr lang="cs-CZ" sz="2200" dirty="0" smtClean="0"/>
              <a:t> </a:t>
            </a:r>
            <a:r>
              <a:rPr lang="cs-CZ" sz="2200" dirty="0" err="1" smtClean="0"/>
              <a:t>frequency</a:t>
            </a:r>
            <a:r>
              <a:rPr lang="cs-CZ" sz="2200" dirty="0" smtClean="0"/>
              <a:t> </a:t>
            </a:r>
            <a:r>
              <a:rPr lang="cs-CZ" sz="2200" dirty="0" err="1" smtClean="0"/>
              <a:t>tables</a:t>
            </a:r>
            <a:r>
              <a:rPr lang="cs-CZ" sz="2200" dirty="0" smtClean="0"/>
              <a:t> </a:t>
            </a:r>
            <a:r>
              <a:rPr lang="cs-CZ" sz="2200" dirty="0" err="1" smtClean="0"/>
              <a:t>for</a:t>
            </a:r>
            <a:r>
              <a:rPr lang="cs-CZ" sz="2200" dirty="0" smtClean="0"/>
              <a:t> </a:t>
            </a:r>
            <a:r>
              <a:rPr lang="cs-CZ" sz="2200" dirty="0" err="1" smtClean="0"/>
              <a:t>both</a:t>
            </a:r>
            <a:r>
              <a:rPr lang="cs-CZ" sz="2200" dirty="0" smtClean="0"/>
              <a:t> </a:t>
            </a:r>
            <a:r>
              <a:rPr lang="cs-CZ" sz="2200" dirty="0" err="1" smtClean="0"/>
              <a:t>variables</a:t>
            </a:r>
            <a:r>
              <a:rPr lang="cs-CZ" sz="2200" dirty="0" smtClean="0"/>
              <a:t>. </a:t>
            </a:r>
            <a:r>
              <a:rPr lang="cs-CZ" sz="2200" dirty="0" err="1" smtClean="0"/>
              <a:t>Draw</a:t>
            </a:r>
            <a:r>
              <a:rPr lang="cs-CZ" sz="2200" dirty="0" smtClean="0"/>
              <a:t> </a:t>
            </a:r>
            <a:r>
              <a:rPr lang="cs-CZ" sz="2200" dirty="0" err="1" smtClean="0"/>
              <a:t>histograms</a:t>
            </a:r>
            <a:r>
              <a:rPr lang="cs-CZ" sz="2200" dirty="0" smtClean="0"/>
              <a:t> </a:t>
            </a:r>
            <a:r>
              <a:rPr lang="cs-CZ" sz="2200" dirty="0" err="1" smtClean="0"/>
              <a:t>for</a:t>
            </a:r>
            <a:r>
              <a:rPr lang="cs-CZ" sz="2200" dirty="0" smtClean="0"/>
              <a:t> </a:t>
            </a:r>
            <a:r>
              <a:rPr lang="cs-CZ" sz="2200" dirty="0" err="1" smtClean="0"/>
              <a:t>both</a:t>
            </a:r>
            <a:r>
              <a:rPr lang="cs-CZ" sz="2200" dirty="0" smtClean="0"/>
              <a:t> </a:t>
            </a:r>
            <a:r>
              <a:rPr lang="cs-CZ" sz="2200" dirty="0" err="1" smtClean="0"/>
              <a:t>variables</a:t>
            </a:r>
            <a:r>
              <a:rPr lang="cs-CZ" sz="2200" dirty="0" smtClean="0"/>
              <a:t>.</a:t>
            </a:r>
          </a:p>
          <a:p>
            <a:pPr marL="457200" indent="-457200">
              <a:buAutoNum type="arabicPeriod"/>
            </a:pPr>
            <a:r>
              <a:rPr lang="cs-CZ" sz="2200" dirty="0" err="1" smtClean="0"/>
              <a:t>Draw</a:t>
            </a:r>
            <a:r>
              <a:rPr lang="cs-CZ" sz="2200" dirty="0" smtClean="0"/>
              <a:t> </a:t>
            </a:r>
            <a:r>
              <a:rPr lang="cs-CZ" sz="2200" dirty="0" err="1" smtClean="0"/>
              <a:t>scatterplot</a:t>
            </a:r>
            <a:r>
              <a:rPr lang="cs-CZ" sz="2200" dirty="0" smtClean="0"/>
              <a:t>. </a:t>
            </a:r>
            <a:r>
              <a:rPr lang="cs-CZ" sz="2200" dirty="0" err="1" smtClean="0"/>
              <a:t>What</a:t>
            </a:r>
            <a:r>
              <a:rPr lang="cs-CZ" sz="2200" dirty="0" smtClean="0"/>
              <a:t> </a:t>
            </a:r>
            <a:r>
              <a:rPr lang="cs-CZ" sz="2200" dirty="0" err="1" smtClean="0"/>
              <a:t>would</a:t>
            </a:r>
            <a:r>
              <a:rPr lang="cs-CZ" sz="2200" dirty="0" smtClean="0"/>
              <a:t> </a:t>
            </a:r>
            <a:r>
              <a:rPr lang="cs-CZ" sz="2200" dirty="0" err="1" smtClean="0"/>
              <a:t>you</a:t>
            </a:r>
            <a:r>
              <a:rPr lang="cs-CZ" sz="2200" dirty="0" smtClean="0"/>
              <a:t> </a:t>
            </a:r>
            <a:r>
              <a:rPr lang="cs-CZ" sz="2200" dirty="0" err="1" smtClean="0"/>
              <a:t>say</a:t>
            </a:r>
            <a:r>
              <a:rPr lang="cs-CZ" sz="2200" dirty="0" smtClean="0"/>
              <a:t> </a:t>
            </a:r>
            <a:r>
              <a:rPr lang="cs-CZ" sz="2200" dirty="0" err="1" smtClean="0"/>
              <a:t>about</a:t>
            </a:r>
            <a:r>
              <a:rPr lang="cs-CZ" sz="2200" dirty="0" smtClean="0"/>
              <a:t> </a:t>
            </a:r>
            <a:r>
              <a:rPr lang="cs-CZ" sz="2200" dirty="0" err="1" smtClean="0"/>
              <a:t>the</a:t>
            </a:r>
            <a:r>
              <a:rPr lang="cs-CZ" sz="2200" dirty="0" smtClean="0"/>
              <a:t> </a:t>
            </a:r>
            <a:r>
              <a:rPr lang="cs-CZ" sz="2200" dirty="0" err="1" smtClean="0"/>
              <a:t>relationship</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variables</a:t>
            </a:r>
            <a:r>
              <a:rPr lang="cs-CZ" sz="2200" dirty="0" smtClean="0"/>
              <a:t> </a:t>
            </a:r>
            <a:r>
              <a:rPr lang="cs-CZ" sz="2200" dirty="0" err="1" smtClean="0"/>
              <a:t>from</a:t>
            </a:r>
            <a:r>
              <a:rPr lang="cs-CZ" sz="2200" dirty="0" smtClean="0"/>
              <a:t> </a:t>
            </a:r>
            <a:r>
              <a:rPr lang="cs-CZ" sz="2200" dirty="0" err="1" smtClean="0"/>
              <a:t>the</a:t>
            </a:r>
            <a:r>
              <a:rPr lang="cs-CZ" sz="2200" dirty="0" smtClean="0"/>
              <a:t> </a:t>
            </a:r>
            <a:r>
              <a:rPr lang="cs-CZ" sz="2200" dirty="0" err="1" smtClean="0"/>
              <a:t>scatterplot</a:t>
            </a:r>
            <a:r>
              <a:rPr lang="cs-CZ" sz="2200" dirty="0" smtClean="0"/>
              <a:t>? </a:t>
            </a:r>
          </a:p>
          <a:p>
            <a:pPr marL="457200" indent="-457200">
              <a:buAutoNum type="arabicPeriod"/>
            </a:pPr>
            <a:r>
              <a:rPr lang="cs-CZ" sz="2200" dirty="0" err="1" smtClean="0"/>
              <a:t>Compute</a:t>
            </a:r>
            <a:r>
              <a:rPr lang="cs-CZ" sz="2200" dirty="0" smtClean="0"/>
              <a:t> </a:t>
            </a:r>
            <a:r>
              <a:rPr lang="cs-CZ" sz="2200" dirty="0" err="1" smtClean="0"/>
              <a:t>regression</a:t>
            </a:r>
            <a:r>
              <a:rPr lang="cs-CZ" sz="2200" dirty="0" smtClean="0"/>
              <a:t> </a:t>
            </a:r>
            <a:r>
              <a:rPr lang="cs-CZ" sz="2200" dirty="0" err="1" smtClean="0"/>
              <a:t>equation</a:t>
            </a:r>
            <a:r>
              <a:rPr lang="cs-CZ" sz="2200" dirty="0" smtClean="0"/>
              <a:t> </a:t>
            </a:r>
            <a:r>
              <a:rPr lang="cs-CZ" sz="2200" dirty="0" err="1" smtClean="0"/>
              <a:t>for</a:t>
            </a:r>
            <a:r>
              <a:rPr lang="cs-CZ" sz="2200" dirty="0" smtClean="0"/>
              <a:t> </a:t>
            </a:r>
            <a:r>
              <a:rPr lang="cs-CZ" sz="2200" dirty="0" err="1" smtClean="0"/>
              <a:t>prediction</a:t>
            </a:r>
            <a:r>
              <a:rPr lang="cs-CZ" sz="2200" dirty="0" smtClean="0"/>
              <a:t> </a:t>
            </a:r>
            <a:r>
              <a:rPr lang="cs-CZ" sz="2200" dirty="0" err="1" smtClean="0"/>
              <a:t>of</a:t>
            </a:r>
            <a:r>
              <a:rPr lang="cs-CZ" sz="2200" dirty="0" smtClean="0"/>
              <a:t> </a:t>
            </a:r>
            <a:r>
              <a:rPr lang="cs-CZ" sz="2200" dirty="0" err="1" smtClean="0"/>
              <a:t>fear</a:t>
            </a:r>
            <a:r>
              <a:rPr lang="cs-CZ" sz="2200" dirty="0" smtClean="0"/>
              <a:t> </a:t>
            </a:r>
            <a:r>
              <a:rPr lang="cs-CZ" sz="2200" dirty="0" err="1" smtClean="0"/>
              <a:t>of</a:t>
            </a:r>
            <a:r>
              <a:rPr lang="cs-CZ" sz="2200" dirty="0" smtClean="0"/>
              <a:t> </a:t>
            </a:r>
            <a:r>
              <a:rPr lang="cs-CZ" sz="2200" dirty="0" err="1" smtClean="0"/>
              <a:t>immigrants</a:t>
            </a:r>
            <a:r>
              <a:rPr lang="cs-CZ" sz="2200" dirty="0" smtClean="0"/>
              <a:t> </a:t>
            </a:r>
            <a:r>
              <a:rPr lang="cs-CZ" sz="2200" dirty="0" err="1" smtClean="0"/>
              <a:t>from</a:t>
            </a:r>
            <a:r>
              <a:rPr lang="cs-CZ" sz="2200" dirty="0" smtClean="0"/>
              <a:t> </a:t>
            </a:r>
            <a:r>
              <a:rPr lang="cs-CZ" sz="2200" dirty="0" err="1" smtClean="0"/>
              <a:t>number</a:t>
            </a:r>
            <a:r>
              <a:rPr lang="cs-CZ" sz="2200" dirty="0" smtClean="0"/>
              <a:t> </a:t>
            </a:r>
            <a:r>
              <a:rPr lang="cs-CZ" sz="2200" dirty="0" err="1" smtClean="0"/>
              <a:t>of</a:t>
            </a:r>
            <a:r>
              <a:rPr lang="cs-CZ" sz="2200" dirty="0" smtClean="0"/>
              <a:t> </a:t>
            </a:r>
            <a:r>
              <a:rPr lang="cs-CZ" sz="2200" dirty="0" err="1" smtClean="0"/>
              <a:t>articles</a:t>
            </a:r>
            <a:r>
              <a:rPr lang="cs-CZ" sz="2200" dirty="0" smtClean="0"/>
              <a:t> </a:t>
            </a:r>
            <a:r>
              <a:rPr lang="cs-CZ" sz="2200" dirty="0" err="1" smtClean="0"/>
              <a:t>read</a:t>
            </a:r>
            <a:r>
              <a:rPr lang="cs-CZ" sz="2200" dirty="0"/>
              <a:t> </a:t>
            </a:r>
            <a:r>
              <a:rPr lang="cs-CZ" sz="2200" dirty="0" smtClean="0"/>
              <a:t>per </a:t>
            </a:r>
            <a:r>
              <a:rPr lang="cs-CZ" sz="2200" dirty="0" err="1" smtClean="0"/>
              <a:t>week</a:t>
            </a:r>
            <a:r>
              <a:rPr lang="cs-CZ" sz="2200" dirty="0" smtClean="0"/>
              <a:t>.</a:t>
            </a:r>
          </a:p>
          <a:p>
            <a:pPr marL="457200" indent="-457200">
              <a:buAutoNum type="arabicPeriod"/>
            </a:pPr>
            <a:r>
              <a:rPr lang="cs-CZ" sz="2200" dirty="0" err="1" smtClean="0"/>
              <a:t>How</a:t>
            </a:r>
            <a:r>
              <a:rPr lang="cs-CZ" sz="2200" dirty="0" smtClean="0"/>
              <a:t> </a:t>
            </a:r>
            <a:r>
              <a:rPr lang="cs-CZ" sz="2200" dirty="0" err="1" smtClean="0"/>
              <a:t>successful</a:t>
            </a:r>
            <a:r>
              <a:rPr lang="cs-CZ" sz="2200" dirty="0" smtClean="0"/>
              <a:t> </a:t>
            </a:r>
            <a:r>
              <a:rPr lang="cs-CZ" sz="2200" dirty="0" err="1" smtClean="0"/>
              <a:t>is</a:t>
            </a:r>
            <a:r>
              <a:rPr lang="cs-CZ" sz="2200" dirty="0" smtClean="0"/>
              <a:t> </a:t>
            </a:r>
            <a:r>
              <a:rPr lang="cs-CZ" sz="2200" dirty="0" err="1" smtClean="0"/>
              <a:t>our</a:t>
            </a:r>
            <a:r>
              <a:rPr lang="cs-CZ" sz="2200" dirty="0" smtClean="0"/>
              <a:t> </a:t>
            </a:r>
            <a:r>
              <a:rPr lang="cs-CZ" sz="2200" dirty="0" err="1" smtClean="0"/>
              <a:t>prediction</a:t>
            </a:r>
            <a:r>
              <a:rPr lang="cs-CZ" sz="2200" dirty="0" smtClean="0"/>
              <a:t>? </a:t>
            </a:r>
            <a:r>
              <a:rPr lang="cs-CZ" sz="2200" dirty="0" err="1" smtClean="0"/>
              <a:t>Compute</a:t>
            </a:r>
            <a:r>
              <a:rPr lang="cs-CZ" sz="2200" dirty="0" smtClean="0"/>
              <a:t> </a:t>
            </a:r>
            <a:r>
              <a:rPr lang="cs-CZ" sz="2200" dirty="0" err="1" smtClean="0"/>
              <a:t>percentage</a:t>
            </a:r>
            <a:r>
              <a:rPr lang="cs-CZ" sz="2200" dirty="0" smtClean="0"/>
              <a:t> </a:t>
            </a:r>
            <a:r>
              <a:rPr lang="cs-CZ" sz="2200" dirty="0" err="1" smtClean="0"/>
              <a:t>of</a:t>
            </a:r>
            <a:r>
              <a:rPr lang="cs-CZ" sz="2200" dirty="0" smtClean="0"/>
              <a:t> </a:t>
            </a:r>
            <a:r>
              <a:rPr lang="cs-CZ" sz="2200" dirty="0" err="1" smtClean="0"/>
              <a:t>explained</a:t>
            </a:r>
            <a:r>
              <a:rPr lang="cs-CZ" sz="2200" dirty="0" smtClean="0"/>
              <a:t> variance. </a:t>
            </a:r>
            <a:r>
              <a:rPr lang="cs-CZ" sz="2200" dirty="0" err="1" smtClean="0"/>
              <a:t>Compute</a:t>
            </a:r>
            <a:r>
              <a:rPr lang="cs-CZ" sz="2200" dirty="0" smtClean="0"/>
              <a:t> </a:t>
            </a:r>
            <a:r>
              <a:rPr lang="cs-CZ" sz="2200" dirty="0" err="1" smtClean="0"/>
              <a:t>residual</a:t>
            </a:r>
            <a:r>
              <a:rPr lang="cs-CZ" sz="2200" dirty="0" smtClean="0"/>
              <a:t> variance. </a:t>
            </a:r>
            <a:r>
              <a:rPr lang="cs-CZ" sz="2200" dirty="0" err="1" smtClean="0"/>
              <a:t>Predict</a:t>
            </a:r>
            <a:r>
              <a:rPr lang="cs-CZ" sz="2200" dirty="0" smtClean="0"/>
              <a:t> </a:t>
            </a:r>
            <a:r>
              <a:rPr lang="cs-CZ" sz="2200" dirty="0" err="1" smtClean="0"/>
              <a:t>fear</a:t>
            </a:r>
            <a:r>
              <a:rPr lang="cs-CZ" sz="2200" dirty="0" smtClean="0"/>
              <a:t> </a:t>
            </a:r>
            <a:r>
              <a:rPr lang="cs-CZ" sz="2200" dirty="0" err="1" smtClean="0"/>
              <a:t>of</a:t>
            </a:r>
            <a:r>
              <a:rPr lang="cs-CZ" sz="2200" dirty="0" smtClean="0"/>
              <a:t> </a:t>
            </a:r>
            <a:r>
              <a:rPr lang="cs-CZ" sz="2200" dirty="0" err="1" smtClean="0"/>
              <a:t>immigrants</a:t>
            </a:r>
            <a:r>
              <a:rPr lang="cs-CZ" sz="2200" dirty="0" smtClean="0"/>
              <a:t> </a:t>
            </a:r>
            <a:r>
              <a:rPr lang="cs-CZ" sz="2200" dirty="0" err="1" smtClean="0"/>
              <a:t>for</a:t>
            </a:r>
            <a:r>
              <a:rPr lang="cs-CZ" sz="2200" dirty="0" smtClean="0"/>
              <a:t> a person </a:t>
            </a:r>
            <a:r>
              <a:rPr lang="cs-CZ" sz="2200" dirty="0" err="1" smtClean="0"/>
              <a:t>who</a:t>
            </a:r>
            <a:r>
              <a:rPr lang="cs-CZ" sz="2200" dirty="0" smtClean="0"/>
              <a:t> </a:t>
            </a:r>
            <a:r>
              <a:rPr lang="cs-CZ" sz="2200" dirty="0" err="1" smtClean="0"/>
              <a:t>reads</a:t>
            </a:r>
            <a:r>
              <a:rPr lang="cs-CZ" sz="2200" dirty="0" smtClean="0"/>
              <a:t> 10 </a:t>
            </a:r>
            <a:r>
              <a:rPr lang="cs-CZ" sz="2200" dirty="0" err="1" smtClean="0"/>
              <a:t>articles</a:t>
            </a:r>
            <a:r>
              <a:rPr lang="cs-CZ" sz="2200" dirty="0" smtClean="0"/>
              <a:t> per </a:t>
            </a:r>
            <a:r>
              <a:rPr lang="cs-CZ" sz="2200" dirty="0" err="1" smtClean="0"/>
              <a:t>week</a:t>
            </a:r>
            <a:r>
              <a:rPr lang="cs-CZ" sz="2200" dirty="0" smtClean="0"/>
              <a:t>.</a:t>
            </a:r>
          </a:p>
          <a:p>
            <a:pPr marL="457200" indent="-457200">
              <a:buAutoNum type="arabicPeriod"/>
            </a:pPr>
            <a:r>
              <a:rPr lang="cs-CZ" sz="2200" dirty="0" err="1" smtClean="0"/>
              <a:t>Compute</a:t>
            </a:r>
            <a:r>
              <a:rPr lang="cs-CZ" sz="2200" dirty="0" smtClean="0"/>
              <a:t> 95% </a:t>
            </a:r>
            <a:r>
              <a:rPr lang="cs-CZ" sz="2200" dirty="0" err="1" smtClean="0"/>
              <a:t>confidence</a:t>
            </a:r>
            <a:r>
              <a:rPr lang="cs-CZ" sz="2200" dirty="0" smtClean="0"/>
              <a:t> interval </a:t>
            </a:r>
            <a:r>
              <a:rPr lang="cs-CZ" sz="2200" dirty="0" err="1" smtClean="0"/>
              <a:t>for</a:t>
            </a:r>
            <a:r>
              <a:rPr lang="cs-CZ" sz="2200" dirty="0" smtClean="0"/>
              <a:t> </a:t>
            </a:r>
            <a:r>
              <a:rPr lang="cs-CZ" sz="2200" dirty="0" err="1" smtClean="0"/>
              <a:t>mean</a:t>
            </a:r>
            <a:r>
              <a:rPr lang="cs-CZ" sz="2200" dirty="0" smtClean="0"/>
              <a:t> </a:t>
            </a:r>
            <a:r>
              <a:rPr lang="cs-CZ" sz="2200" dirty="0" err="1" smtClean="0"/>
              <a:t>of</a:t>
            </a:r>
            <a:r>
              <a:rPr lang="cs-CZ" sz="2200" dirty="0" smtClean="0"/>
              <a:t> </a:t>
            </a:r>
            <a:r>
              <a:rPr lang="cs-CZ" sz="2200" dirty="0" err="1" smtClean="0"/>
              <a:t>number</a:t>
            </a:r>
            <a:r>
              <a:rPr lang="cs-CZ" sz="2200" dirty="0" smtClean="0"/>
              <a:t> </a:t>
            </a:r>
            <a:r>
              <a:rPr lang="cs-CZ" sz="2200" dirty="0" err="1" smtClean="0"/>
              <a:t>of</a:t>
            </a:r>
            <a:r>
              <a:rPr lang="cs-CZ" sz="2200" dirty="0" smtClean="0"/>
              <a:t> </a:t>
            </a:r>
            <a:r>
              <a:rPr lang="cs-CZ" sz="2200" dirty="0" err="1" smtClean="0"/>
              <a:t>articles</a:t>
            </a:r>
            <a:r>
              <a:rPr lang="cs-CZ" sz="2200" dirty="0" smtClean="0"/>
              <a:t> </a:t>
            </a:r>
            <a:r>
              <a:rPr lang="cs-CZ" sz="2200" dirty="0" err="1" smtClean="0"/>
              <a:t>read</a:t>
            </a:r>
            <a:r>
              <a:rPr lang="cs-CZ" sz="2200" dirty="0" smtClean="0"/>
              <a:t> per </a:t>
            </a:r>
            <a:r>
              <a:rPr lang="cs-CZ" sz="2200" dirty="0" err="1" smtClean="0"/>
              <a:t>week</a:t>
            </a:r>
            <a:r>
              <a:rPr lang="cs-CZ" sz="2200" dirty="0" smtClean="0"/>
              <a:t>.</a:t>
            </a:r>
          </a:p>
          <a:p>
            <a:pPr marL="457200" indent="-457200">
              <a:buAutoNum type="arabicPeriod"/>
            </a:pPr>
            <a:r>
              <a:rPr lang="cs-CZ" sz="2200" dirty="0" err="1" smtClean="0"/>
              <a:t>Compute</a:t>
            </a:r>
            <a:r>
              <a:rPr lang="cs-CZ" sz="2200" dirty="0" smtClean="0"/>
              <a:t> 99% </a:t>
            </a:r>
            <a:r>
              <a:rPr lang="cs-CZ" sz="2200" dirty="0" err="1" smtClean="0"/>
              <a:t>confidence</a:t>
            </a:r>
            <a:r>
              <a:rPr lang="cs-CZ" sz="2200" dirty="0" smtClean="0"/>
              <a:t> interval </a:t>
            </a:r>
            <a:r>
              <a:rPr lang="cs-CZ" sz="2200" dirty="0" err="1" smtClean="0"/>
              <a:t>for</a:t>
            </a:r>
            <a:r>
              <a:rPr lang="cs-CZ" sz="2200" dirty="0" smtClean="0"/>
              <a:t> </a:t>
            </a:r>
            <a:r>
              <a:rPr lang="cs-CZ" sz="2200" dirty="0" err="1" smtClean="0"/>
              <a:t>mean</a:t>
            </a:r>
            <a:r>
              <a:rPr lang="cs-CZ" sz="2200" dirty="0" smtClean="0"/>
              <a:t> </a:t>
            </a:r>
            <a:r>
              <a:rPr lang="cs-CZ" sz="2200" dirty="0" err="1" smtClean="0"/>
              <a:t>of</a:t>
            </a:r>
            <a:r>
              <a:rPr lang="cs-CZ" sz="2200" dirty="0" smtClean="0"/>
              <a:t> </a:t>
            </a:r>
            <a:r>
              <a:rPr lang="cs-CZ" sz="2200" dirty="0" err="1" smtClean="0"/>
              <a:t>fear</a:t>
            </a:r>
            <a:r>
              <a:rPr lang="cs-CZ" sz="2200" dirty="0" smtClean="0"/>
              <a:t> </a:t>
            </a:r>
            <a:r>
              <a:rPr lang="cs-CZ" sz="2200" dirty="0" err="1" smtClean="0"/>
              <a:t>from</a:t>
            </a:r>
            <a:r>
              <a:rPr lang="cs-CZ" sz="2200" dirty="0" smtClean="0"/>
              <a:t> </a:t>
            </a:r>
            <a:r>
              <a:rPr lang="cs-CZ" sz="2200" dirty="0" err="1" smtClean="0"/>
              <a:t>immigrants</a:t>
            </a:r>
            <a:r>
              <a:rPr lang="cs-CZ" sz="2200" dirty="0" smtClean="0"/>
              <a:t>.</a:t>
            </a:r>
            <a:endParaRPr lang="en-GB" sz="2400" dirty="0"/>
          </a:p>
        </p:txBody>
      </p:sp>
    </p:spTree>
    <p:extLst>
      <p:ext uri="{BB962C8B-B14F-4D97-AF65-F5344CB8AC3E}">
        <p14:creationId xmlns:p14="http://schemas.microsoft.com/office/powerpoint/2010/main" val="1948339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49313"/>
          </a:xfrm>
        </p:spPr>
        <p:txBody>
          <a:bodyPr>
            <a:normAutofit/>
          </a:bodyPr>
          <a:lstStyle/>
          <a:p>
            <a:pPr algn="ctr"/>
            <a:r>
              <a:rPr lang="cs-CZ" sz="4000" dirty="0" smtClean="0"/>
              <a:t>Bar chart vs. Histogram</a:t>
            </a:r>
            <a:endParaRPr lang="cs-CZ" sz="4000" dirty="0"/>
          </a:p>
        </p:txBody>
      </p:sp>
      <p:pic>
        <p:nvPicPr>
          <p:cNvPr id="3" name="Obrázek 2"/>
          <p:cNvPicPr>
            <a:picLocks noChangeAspect="1"/>
          </p:cNvPicPr>
          <p:nvPr/>
        </p:nvPicPr>
        <p:blipFill>
          <a:blip r:embed="rId2"/>
          <a:stretch>
            <a:fillRect/>
          </a:stretch>
        </p:blipFill>
        <p:spPr>
          <a:xfrm>
            <a:off x="1391153" y="1214438"/>
            <a:ext cx="9409693" cy="5553076"/>
          </a:xfrm>
          <a:prstGeom prst="rect">
            <a:avLst/>
          </a:prstGeom>
        </p:spPr>
      </p:pic>
    </p:spTree>
    <p:extLst>
      <p:ext uri="{BB962C8B-B14F-4D97-AF65-F5344CB8AC3E}">
        <p14:creationId xmlns:p14="http://schemas.microsoft.com/office/powerpoint/2010/main" val="2168938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820741631"/>
              </p:ext>
            </p:extLst>
          </p:nvPr>
        </p:nvGraphicFramePr>
        <p:xfrm>
          <a:off x="680991" y="488043"/>
          <a:ext cx="3226979" cy="2146302"/>
        </p:xfrm>
        <a:graphic>
          <a:graphicData uri="http://schemas.openxmlformats.org/drawingml/2006/table">
            <a:tbl>
              <a:tblPr firstRow="1" firstCol="1" bandRow="1">
                <a:tableStyleId>{5C22544A-7EE6-4342-B048-85BDC9FD1C3A}</a:tableStyleId>
              </a:tblPr>
              <a:tblGrid>
                <a:gridCol w="813988"/>
                <a:gridCol w="813988"/>
                <a:gridCol w="662227"/>
                <a:gridCol w="936776"/>
              </a:tblGrid>
              <a:tr h="378558">
                <a:tc>
                  <a:txBody>
                    <a:bodyPr/>
                    <a:lstStyle/>
                    <a:p>
                      <a:pPr algn="ctr">
                        <a:lnSpc>
                          <a:spcPct val="107000"/>
                        </a:lnSpc>
                        <a:spcAft>
                          <a:spcPts val="0"/>
                        </a:spcAft>
                      </a:pPr>
                      <a:r>
                        <a:rPr lang="en-GB" sz="1100">
                          <a:effectLst/>
                        </a:rPr>
                        <a:t>Articles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100">
                          <a:effectLst/>
                        </a:rPr>
                        <a:t>Frequency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100">
                          <a:effectLst/>
                        </a:rPr>
                        <a:t>Percent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100">
                          <a:effectLst/>
                        </a:rPr>
                        <a:t>Cumulative percent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6107">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6107">
                <a:tc>
                  <a:txBody>
                    <a:bodyPr/>
                    <a:lstStyle/>
                    <a:p>
                      <a:pPr algn="ctr">
                        <a:lnSpc>
                          <a:spcPct val="107000"/>
                        </a:lnSpc>
                        <a:spcAft>
                          <a:spcPts val="0"/>
                        </a:spcAft>
                      </a:pPr>
                      <a:r>
                        <a:rPr lang="en-GB" sz="9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6107">
                <a:tc>
                  <a:txBody>
                    <a:bodyPr/>
                    <a:lstStyle/>
                    <a:p>
                      <a:pPr algn="ctr">
                        <a:lnSpc>
                          <a:spcPct val="107000"/>
                        </a:lnSpc>
                        <a:spcAft>
                          <a:spcPts val="0"/>
                        </a:spcAft>
                      </a:pPr>
                      <a:r>
                        <a:rPr lang="en-GB" sz="9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6107">
                <a:tc>
                  <a:txBody>
                    <a:bodyPr/>
                    <a:lstStyle/>
                    <a:p>
                      <a:pPr algn="ctr">
                        <a:lnSpc>
                          <a:spcPct val="107000"/>
                        </a:lnSpc>
                        <a:spcAft>
                          <a:spcPts val="0"/>
                        </a:spcAft>
                      </a:pPr>
                      <a:r>
                        <a:rPr lang="en-GB" sz="900">
                          <a:effectLst/>
                        </a:rPr>
                        <a:t>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6107">
                <a:tc>
                  <a:txBody>
                    <a:bodyPr/>
                    <a:lstStyle/>
                    <a:p>
                      <a:pPr algn="ctr">
                        <a:lnSpc>
                          <a:spcPct val="107000"/>
                        </a:lnSpc>
                        <a:spcAft>
                          <a:spcPts val="0"/>
                        </a:spcAft>
                      </a:pPr>
                      <a:r>
                        <a:rPr lang="en-GB" sz="9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6107">
                <a:tc>
                  <a:txBody>
                    <a:bodyPr/>
                    <a:lstStyle/>
                    <a:p>
                      <a:pPr algn="ctr">
                        <a:lnSpc>
                          <a:spcPct val="107000"/>
                        </a:lnSpc>
                        <a:spcAft>
                          <a:spcPts val="0"/>
                        </a:spcAft>
                      </a:pPr>
                      <a:r>
                        <a:rPr lang="en-GB" sz="9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5551">
                <a:tc>
                  <a:txBody>
                    <a:bodyPr/>
                    <a:lstStyle/>
                    <a:p>
                      <a:pPr algn="ctr">
                        <a:lnSpc>
                          <a:spcPct val="107000"/>
                        </a:lnSpc>
                        <a:spcAft>
                          <a:spcPts val="0"/>
                        </a:spcAft>
                      </a:pPr>
                      <a:r>
                        <a:rPr lang="en-GB" sz="9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5551">
                <a:tc>
                  <a:txBody>
                    <a:bodyPr/>
                    <a:lstStyle/>
                    <a:p>
                      <a:pPr algn="ctr">
                        <a:lnSpc>
                          <a:spcPct val="107000"/>
                        </a:lnSpc>
                        <a:spcAft>
                          <a:spcPts val="0"/>
                        </a:spcAft>
                      </a:pPr>
                      <a:r>
                        <a:rPr lang="en-GB" sz="1100">
                          <a:effectLst/>
                        </a:rPr>
                        <a:t>Total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cs-CZ" sz="1100" dirty="0">
                        <a:effectLst/>
                        <a:latin typeface="Calibri" panose="020F0502020204030204" pitchFamily="34" charset="0"/>
                      </a:endParaRPr>
                    </a:p>
                  </a:txBody>
                  <a:tcPr marL="44450" marR="44450" marT="0" marB="0" anchor="ct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208552817"/>
              </p:ext>
            </p:extLst>
          </p:nvPr>
        </p:nvGraphicFramePr>
        <p:xfrm>
          <a:off x="4229735" y="488043"/>
          <a:ext cx="3183436" cy="2146305"/>
        </p:xfrm>
        <a:graphic>
          <a:graphicData uri="http://schemas.openxmlformats.org/drawingml/2006/table">
            <a:tbl>
              <a:tblPr firstRow="1" firstCol="1" bandRow="1">
                <a:tableStyleId>{5C22544A-7EE6-4342-B048-85BDC9FD1C3A}</a:tableStyleId>
              </a:tblPr>
              <a:tblGrid>
                <a:gridCol w="803004"/>
                <a:gridCol w="803004"/>
                <a:gridCol w="653292"/>
                <a:gridCol w="924136"/>
              </a:tblGrid>
              <a:tr h="418653">
                <a:tc>
                  <a:txBody>
                    <a:bodyPr/>
                    <a:lstStyle/>
                    <a:p>
                      <a:pPr algn="ctr">
                        <a:lnSpc>
                          <a:spcPct val="107000"/>
                        </a:lnSpc>
                        <a:spcAft>
                          <a:spcPts val="0"/>
                        </a:spcAft>
                      </a:pPr>
                      <a:r>
                        <a:rPr lang="en-GB" sz="1100">
                          <a:effectLst/>
                        </a:rPr>
                        <a:t>Fear</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100">
                          <a:effectLst/>
                        </a:rPr>
                        <a:t>Frequency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100">
                          <a:effectLst/>
                        </a:rPr>
                        <a:t>Percent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100">
                          <a:effectLst/>
                        </a:rPr>
                        <a:t>Cumulative percent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50055">
                <a:tc>
                  <a:txBody>
                    <a:bodyPr/>
                    <a:lstStyle/>
                    <a:p>
                      <a:pPr algn="ctr">
                        <a:lnSpc>
                          <a:spcPct val="107000"/>
                        </a:lnSpc>
                        <a:spcAft>
                          <a:spcPts val="0"/>
                        </a:spcAft>
                      </a:pPr>
                      <a:r>
                        <a:rPr lang="en-GB" sz="9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50055">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50055">
                <a:tc>
                  <a:txBody>
                    <a:bodyPr/>
                    <a:lstStyle/>
                    <a:p>
                      <a:pPr algn="ctr">
                        <a:lnSpc>
                          <a:spcPct val="107000"/>
                        </a:lnSpc>
                        <a:spcAft>
                          <a:spcPts val="0"/>
                        </a:spcAft>
                      </a:pPr>
                      <a:r>
                        <a:rPr lang="en-GB" sz="9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50055">
                <a:tc>
                  <a:txBody>
                    <a:bodyPr/>
                    <a:lstStyle/>
                    <a:p>
                      <a:pPr algn="ctr">
                        <a:lnSpc>
                          <a:spcPct val="107000"/>
                        </a:lnSpc>
                        <a:spcAft>
                          <a:spcPts val="0"/>
                        </a:spcAft>
                      </a:pPr>
                      <a:r>
                        <a:rPr lang="en-GB" sz="9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50055">
                <a:tc>
                  <a:txBody>
                    <a:bodyPr/>
                    <a:lstStyle/>
                    <a:p>
                      <a:pPr algn="ctr">
                        <a:lnSpc>
                          <a:spcPct val="107000"/>
                        </a:lnSpc>
                        <a:spcAft>
                          <a:spcPts val="0"/>
                        </a:spcAft>
                      </a:pPr>
                      <a:r>
                        <a:rPr lang="en-GB" sz="900">
                          <a:effectLst/>
                        </a:rPr>
                        <a:t>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50055">
                <a:tc>
                  <a:txBody>
                    <a:bodyPr/>
                    <a:lstStyle/>
                    <a:p>
                      <a:pPr algn="ctr">
                        <a:lnSpc>
                          <a:spcPct val="107000"/>
                        </a:lnSpc>
                        <a:spcAft>
                          <a:spcPts val="0"/>
                        </a:spcAft>
                      </a:pPr>
                      <a:r>
                        <a:rPr lang="en-GB" sz="9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7322">
                <a:tc>
                  <a:txBody>
                    <a:bodyPr/>
                    <a:lstStyle/>
                    <a:p>
                      <a:pPr algn="ctr">
                        <a:lnSpc>
                          <a:spcPct val="107000"/>
                        </a:lnSpc>
                        <a:spcAft>
                          <a:spcPts val="0"/>
                        </a:spcAft>
                      </a:pPr>
                      <a:r>
                        <a:rPr lang="en-GB" sz="1100">
                          <a:effectLst/>
                        </a:rPr>
                        <a:t>Total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9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cs-CZ" sz="1100" dirty="0">
                        <a:effectLst/>
                        <a:latin typeface="Calibri" panose="020F0502020204030204" pitchFamily="34" charset="0"/>
                      </a:endParaRPr>
                    </a:p>
                  </a:txBody>
                  <a:tcPr marL="44450" marR="44450" marT="0" marB="0" anchor="ctr"/>
                </a:tc>
              </a:tr>
            </a:tbl>
          </a:graphicData>
        </a:graphic>
      </p:graphicFrame>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421141" y="3189514"/>
            <a:ext cx="3486829" cy="3163660"/>
          </a:xfrm>
          <a:prstGeom prst="rect">
            <a:avLst/>
          </a:prstGeom>
          <a:noFill/>
          <a:ln>
            <a:noFill/>
          </a:ln>
        </p:spPr>
      </p:pic>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4067857" y="3189514"/>
            <a:ext cx="3258230" cy="3163660"/>
          </a:xfrm>
          <a:prstGeom prst="rect">
            <a:avLst/>
          </a:prstGeom>
          <a:noFill/>
          <a:ln>
            <a:noFill/>
          </a:ln>
        </p:spPr>
      </p:pic>
      <p:pic>
        <p:nvPicPr>
          <p:cNvPr id="13" name="Obrázek 12"/>
          <p:cNvPicPr/>
          <p:nvPr/>
        </p:nvPicPr>
        <p:blipFill>
          <a:blip r:embed="rId4">
            <a:extLst>
              <a:ext uri="{28A0092B-C50C-407E-A947-70E740481C1C}">
                <a14:useLocalDpi xmlns:a14="http://schemas.microsoft.com/office/drawing/2010/main" val="0"/>
              </a:ext>
            </a:extLst>
          </a:blip>
          <a:srcRect/>
          <a:stretch>
            <a:fillRect/>
          </a:stretch>
        </p:blipFill>
        <p:spPr bwMode="auto">
          <a:xfrm>
            <a:off x="7957456" y="488043"/>
            <a:ext cx="3573916" cy="3457575"/>
          </a:xfrm>
          <a:prstGeom prst="rect">
            <a:avLst/>
          </a:prstGeom>
          <a:noFill/>
          <a:ln>
            <a:noFill/>
          </a:ln>
        </p:spPr>
      </p:pic>
      <p:sp>
        <p:nvSpPr>
          <p:cNvPr id="14" name="TextovéPole 13"/>
          <p:cNvSpPr txBox="1"/>
          <p:nvPr/>
        </p:nvSpPr>
        <p:spPr>
          <a:xfrm>
            <a:off x="7877514" y="4506686"/>
            <a:ext cx="3733800" cy="1200329"/>
          </a:xfrm>
          <a:prstGeom prst="rect">
            <a:avLst/>
          </a:prstGeom>
          <a:noFill/>
        </p:spPr>
        <p:txBody>
          <a:bodyPr wrap="square" rtlCol="0">
            <a:spAutoFit/>
          </a:bodyPr>
          <a:lstStyle/>
          <a:p>
            <a:r>
              <a:rPr lang="en-GB" dirty="0" smtClean="0"/>
              <a:t>Although we have a small dataset, from the scatterplot we can assume on moderate positive linear relationship</a:t>
            </a:r>
            <a:endParaRPr lang="en-GB" dirty="0"/>
          </a:p>
        </p:txBody>
      </p:sp>
    </p:spTree>
    <p:extLst>
      <p:ext uri="{BB962C8B-B14F-4D97-AF65-F5344CB8AC3E}">
        <p14:creationId xmlns:p14="http://schemas.microsoft.com/office/powerpoint/2010/main" val="1660217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13657" y="478970"/>
            <a:ext cx="11495314" cy="6226626"/>
          </a:xfrm>
        </p:spPr>
        <p:txBody>
          <a:bodyPr>
            <a:normAutofit/>
          </a:bodyPr>
          <a:lstStyle/>
          <a:p>
            <a:pPr marL="0" indent="0">
              <a:buNone/>
            </a:pPr>
            <a:r>
              <a:rPr lang="en-GB" sz="2200" dirty="0" smtClean="0"/>
              <a:t>To compute regression equation, we have to means and standard deviations for both variables and their correlation. We want to predict fear of immigrants from number of articles read. So, fear is our dependent or predicted variable Y and articles are our predictor (or independent variable) X.</a:t>
            </a:r>
          </a:p>
          <a:p>
            <a:pPr marL="0" indent="0">
              <a:buNone/>
            </a:pPr>
            <a:r>
              <a:rPr lang="cs-CZ" sz="2000" b="1" dirty="0" smtClean="0"/>
              <a:t>M</a:t>
            </a:r>
            <a:r>
              <a:rPr lang="cs-CZ" sz="2000" b="1" baseline="-25000" dirty="0" smtClean="0"/>
              <a:t>x</a:t>
            </a:r>
            <a:r>
              <a:rPr lang="cs-CZ" sz="2000" b="1" dirty="0" smtClean="0"/>
              <a:t> </a:t>
            </a:r>
            <a:r>
              <a:rPr lang="cs-CZ" sz="2000" dirty="0" smtClean="0"/>
              <a:t>(</a:t>
            </a:r>
            <a:r>
              <a:rPr lang="cs-CZ" sz="2000" dirty="0" err="1" smtClean="0"/>
              <a:t>articles</a:t>
            </a:r>
            <a:r>
              <a:rPr lang="cs-CZ" sz="2000" dirty="0" smtClean="0"/>
              <a:t>) = (5+8+12+3+12+6+8+14+2+3)/10 = </a:t>
            </a:r>
            <a:r>
              <a:rPr lang="cs-CZ" sz="2000" b="1" dirty="0" smtClean="0"/>
              <a:t>7.3</a:t>
            </a:r>
          </a:p>
          <a:p>
            <a:pPr marL="0" indent="0">
              <a:buNone/>
            </a:pPr>
            <a:r>
              <a:rPr lang="cs-CZ" sz="2000" b="1" dirty="0" smtClean="0"/>
              <a:t>M</a:t>
            </a:r>
            <a:r>
              <a:rPr lang="cs-CZ" sz="2000" b="1" baseline="-25000" dirty="0" smtClean="0"/>
              <a:t>y</a:t>
            </a:r>
            <a:r>
              <a:rPr lang="cs-CZ" sz="2000" b="1" dirty="0" smtClean="0"/>
              <a:t> </a:t>
            </a:r>
            <a:r>
              <a:rPr lang="cs-CZ" sz="2000" dirty="0" smtClean="0"/>
              <a:t>(</a:t>
            </a:r>
            <a:r>
              <a:rPr lang="cs-CZ" sz="2000" dirty="0" err="1" smtClean="0"/>
              <a:t>fear</a:t>
            </a:r>
            <a:r>
              <a:rPr lang="cs-CZ" sz="2000" dirty="0" smtClean="0"/>
              <a:t>) = (2+7+2+1+8+1+7+5+5+3)/10 = </a:t>
            </a:r>
            <a:r>
              <a:rPr lang="cs-CZ" sz="2000" b="1" dirty="0" smtClean="0"/>
              <a:t>4.1</a:t>
            </a:r>
          </a:p>
          <a:p>
            <a:pPr marL="0" indent="0">
              <a:buNone/>
            </a:pPr>
            <a:r>
              <a:rPr lang="cs-CZ" sz="2000" dirty="0" smtClean="0"/>
              <a:t>S</a:t>
            </a:r>
            <a:r>
              <a:rPr lang="cs-CZ" sz="2000" baseline="30000" dirty="0" smtClean="0"/>
              <a:t>2</a:t>
            </a:r>
            <a:r>
              <a:rPr lang="cs-CZ" sz="2000" baseline="-25000" dirty="0" smtClean="0"/>
              <a:t>x</a:t>
            </a:r>
            <a:r>
              <a:rPr lang="cs-CZ" sz="2000" dirty="0" smtClean="0"/>
              <a:t> </a:t>
            </a:r>
            <a:r>
              <a:rPr lang="cs-CZ" sz="2000" dirty="0"/>
              <a:t>= </a:t>
            </a:r>
            <a:r>
              <a:rPr lang="en-GB" sz="2000" dirty="0" smtClean="0"/>
              <a:t>[</a:t>
            </a:r>
            <a:r>
              <a:rPr lang="cs-CZ" sz="2000" dirty="0" smtClean="0"/>
              <a:t>(-2.3)</a:t>
            </a:r>
            <a:r>
              <a:rPr lang="cs-CZ" sz="2000" baseline="30000" dirty="0" smtClean="0"/>
              <a:t>2</a:t>
            </a:r>
            <a:r>
              <a:rPr lang="cs-CZ" sz="2000" dirty="0" smtClean="0"/>
              <a:t> + (0.7)</a:t>
            </a:r>
            <a:r>
              <a:rPr lang="cs-CZ" sz="2000" baseline="30000" dirty="0" smtClean="0"/>
              <a:t>2</a:t>
            </a:r>
            <a:r>
              <a:rPr lang="cs-CZ" sz="2000" dirty="0" smtClean="0"/>
              <a:t> + (4.7)</a:t>
            </a:r>
            <a:r>
              <a:rPr lang="cs-CZ" sz="2000" baseline="30000" dirty="0" smtClean="0"/>
              <a:t>2</a:t>
            </a:r>
            <a:r>
              <a:rPr lang="cs-CZ" sz="2000" dirty="0" smtClean="0"/>
              <a:t> + (-4.3)</a:t>
            </a:r>
            <a:r>
              <a:rPr lang="cs-CZ" sz="2000" baseline="30000" dirty="0" smtClean="0"/>
              <a:t>2</a:t>
            </a:r>
            <a:r>
              <a:rPr lang="cs-CZ" sz="2000" dirty="0" smtClean="0"/>
              <a:t> + (4.7)</a:t>
            </a:r>
            <a:r>
              <a:rPr lang="cs-CZ" sz="2000" baseline="30000" dirty="0" smtClean="0"/>
              <a:t>2</a:t>
            </a:r>
            <a:r>
              <a:rPr lang="cs-CZ" sz="2000" dirty="0" smtClean="0"/>
              <a:t> + (-1.3)</a:t>
            </a:r>
            <a:r>
              <a:rPr lang="cs-CZ" sz="2000" baseline="30000" dirty="0" smtClean="0"/>
              <a:t>2</a:t>
            </a:r>
            <a:r>
              <a:rPr lang="cs-CZ" sz="2000" dirty="0" smtClean="0"/>
              <a:t> + (0.7)</a:t>
            </a:r>
            <a:r>
              <a:rPr lang="cs-CZ" sz="2000" baseline="30000" dirty="0" smtClean="0"/>
              <a:t>2</a:t>
            </a:r>
            <a:r>
              <a:rPr lang="cs-CZ" sz="2000" dirty="0" smtClean="0"/>
              <a:t> + (6.7)</a:t>
            </a:r>
            <a:r>
              <a:rPr lang="cs-CZ" sz="2000" baseline="30000" dirty="0" smtClean="0"/>
              <a:t>2</a:t>
            </a:r>
            <a:r>
              <a:rPr lang="cs-CZ" sz="2000" dirty="0" smtClean="0"/>
              <a:t> + (-5.3)</a:t>
            </a:r>
            <a:r>
              <a:rPr lang="cs-CZ" sz="2000" baseline="30000" dirty="0" smtClean="0"/>
              <a:t>2</a:t>
            </a:r>
            <a:r>
              <a:rPr lang="cs-CZ" sz="2000" dirty="0" smtClean="0"/>
              <a:t> + (-4.3)</a:t>
            </a:r>
            <a:r>
              <a:rPr lang="cs-CZ" sz="2000" baseline="30000" dirty="0" smtClean="0"/>
              <a:t>2</a:t>
            </a:r>
            <a:r>
              <a:rPr lang="en-GB" sz="2000" dirty="0" smtClean="0"/>
              <a:t>] </a:t>
            </a:r>
            <a:r>
              <a:rPr lang="cs-CZ" sz="2000" dirty="0" smtClean="0"/>
              <a:t>/ 9</a:t>
            </a:r>
            <a:r>
              <a:rPr lang="en-GB" sz="2000" dirty="0" smtClean="0"/>
              <a:t> </a:t>
            </a:r>
            <a:r>
              <a:rPr lang="cs-CZ" sz="2000" dirty="0" smtClean="0"/>
              <a:t>=</a:t>
            </a:r>
          </a:p>
          <a:p>
            <a:pPr marL="0" indent="0">
              <a:buNone/>
            </a:pPr>
            <a:r>
              <a:rPr lang="cs-CZ" sz="2000" dirty="0"/>
              <a:t> </a:t>
            </a:r>
            <a:r>
              <a:rPr lang="cs-CZ" sz="2000" dirty="0" smtClean="0"/>
              <a:t>     = 18.01</a:t>
            </a:r>
          </a:p>
          <a:p>
            <a:pPr marL="0" indent="0">
              <a:buNone/>
            </a:pPr>
            <a:r>
              <a:rPr lang="cs-CZ" sz="2000" b="1" dirty="0" smtClean="0"/>
              <a:t>SD</a:t>
            </a:r>
            <a:r>
              <a:rPr lang="cs-CZ" sz="2000" b="1" baseline="-25000" dirty="0" smtClean="0"/>
              <a:t>x</a:t>
            </a:r>
            <a:r>
              <a:rPr lang="cs-CZ" sz="2000" dirty="0" smtClean="0"/>
              <a:t> = √18.01 = </a:t>
            </a:r>
            <a:r>
              <a:rPr lang="cs-CZ" sz="2000" b="1" dirty="0" smtClean="0"/>
              <a:t>4.24</a:t>
            </a:r>
          </a:p>
          <a:p>
            <a:pPr marL="0" indent="0">
              <a:buNone/>
            </a:pPr>
            <a:r>
              <a:rPr lang="cs-CZ" sz="2000" dirty="0" smtClean="0"/>
              <a:t>S</a:t>
            </a:r>
            <a:r>
              <a:rPr lang="cs-CZ" sz="2000" baseline="30000" dirty="0" smtClean="0"/>
              <a:t>2</a:t>
            </a:r>
            <a:r>
              <a:rPr lang="cs-CZ" sz="2000" baseline="-25000" dirty="0" smtClean="0"/>
              <a:t>y</a:t>
            </a:r>
            <a:r>
              <a:rPr lang="cs-CZ" sz="2000" dirty="0" smtClean="0"/>
              <a:t> </a:t>
            </a:r>
            <a:r>
              <a:rPr lang="cs-CZ" sz="2000" dirty="0"/>
              <a:t>= </a:t>
            </a:r>
            <a:r>
              <a:rPr lang="en-GB" sz="2000" dirty="0"/>
              <a:t>[</a:t>
            </a:r>
            <a:r>
              <a:rPr lang="cs-CZ" sz="2000" dirty="0"/>
              <a:t>(-</a:t>
            </a:r>
            <a:r>
              <a:rPr lang="cs-CZ" sz="2000" dirty="0" smtClean="0"/>
              <a:t>2.1)</a:t>
            </a:r>
            <a:r>
              <a:rPr lang="cs-CZ" sz="2000" baseline="30000" dirty="0" smtClean="0"/>
              <a:t>2</a:t>
            </a:r>
            <a:r>
              <a:rPr lang="cs-CZ" sz="2000" dirty="0" smtClean="0"/>
              <a:t> </a:t>
            </a:r>
            <a:r>
              <a:rPr lang="cs-CZ" sz="2000" dirty="0"/>
              <a:t>+ </a:t>
            </a:r>
            <a:r>
              <a:rPr lang="cs-CZ" sz="2000" dirty="0" smtClean="0"/>
              <a:t>(2.9)</a:t>
            </a:r>
            <a:r>
              <a:rPr lang="cs-CZ" sz="2000" baseline="30000" dirty="0" smtClean="0"/>
              <a:t>2</a:t>
            </a:r>
            <a:r>
              <a:rPr lang="cs-CZ" sz="2000" dirty="0" smtClean="0"/>
              <a:t> </a:t>
            </a:r>
            <a:r>
              <a:rPr lang="cs-CZ" sz="2000" dirty="0"/>
              <a:t>+ </a:t>
            </a:r>
            <a:r>
              <a:rPr lang="cs-CZ" sz="2000" dirty="0" smtClean="0"/>
              <a:t>(-2.1)</a:t>
            </a:r>
            <a:r>
              <a:rPr lang="cs-CZ" sz="2000" baseline="30000" dirty="0" smtClean="0"/>
              <a:t>2</a:t>
            </a:r>
            <a:r>
              <a:rPr lang="cs-CZ" sz="2000" dirty="0" smtClean="0"/>
              <a:t> </a:t>
            </a:r>
            <a:r>
              <a:rPr lang="cs-CZ" sz="2000" dirty="0"/>
              <a:t>+ </a:t>
            </a:r>
            <a:r>
              <a:rPr lang="cs-CZ" sz="2000" dirty="0" smtClean="0"/>
              <a:t>(-3.1)</a:t>
            </a:r>
            <a:r>
              <a:rPr lang="cs-CZ" sz="2000" baseline="30000" dirty="0" smtClean="0"/>
              <a:t>2</a:t>
            </a:r>
            <a:r>
              <a:rPr lang="cs-CZ" sz="2000" dirty="0" smtClean="0"/>
              <a:t> </a:t>
            </a:r>
            <a:r>
              <a:rPr lang="cs-CZ" sz="2000" dirty="0"/>
              <a:t>+ </a:t>
            </a:r>
            <a:r>
              <a:rPr lang="cs-CZ" sz="2000" dirty="0" smtClean="0"/>
              <a:t>(3.9)</a:t>
            </a:r>
            <a:r>
              <a:rPr lang="cs-CZ" sz="2000" baseline="30000" dirty="0" smtClean="0"/>
              <a:t>2</a:t>
            </a:r>
            <a:r>
              <a:rPr lang="cs-CZ" sz="2000" dirty="0" smtClean="0"/>
              <a:t> </a:t>
            </a:r>
            <a:r>
              <a:rPr lang="cs-CZ" sz="2000" dirty="0"/>
              <a:t>+ </a:t>
            </a:r>
            <a:r>
              <a:rPr lang="cs-CZ" sz="2000" dirty="0" smtClean="0"/>
              <a:t>(-3.1)</a:t>
            </a:r>
            <a:r>
              <a:rPr lang="cs-CZ" sz="2000" baseline="30000" dirty="0" smtClean="0"/>
              <a:t>2</a:t>
            </a:r>
            <a:r>
              <a:rPr lang="cs-CZ" sz="2000" dirty="0" smtClean="0"/>
              <a:t> </a:t>
            </a:r>
            <a:r>
              <a:rPr lang="cs-CZ" sz="2000" dirty="0"/>
              <a:t>+ </a:t>
            </a:r>
            <a:r>
              <a:rPr lang="cs-CZ" sz="2000" dirty="0" smtClean="0"/>
              <a:t>(2.9)</a:t>
            </a:r>
            <a:r>
              <a:rPr lang="cs-CZ" sz="2000" baseline="30000" dirty="0" smtClean="0"/>
              <a:t>2</a:t>
            </a:r>
            <a:r>
              <a:rPr lang="cs-CZ" sz="2000" dirty="0" smtClean="0"/>
              <a:t> </a:t>
            </a:r>
            <a:r>
              <a:rPr lang="cs-CZ" sz="2000" dirty="0"/>
              <a:t>+ </a:t>
            </a:r>
            <a:r>
              <a:rPr lang="cs-CZ" sz="2000" dirty="0" smtClean="0"/>
              <a:t>(0.9)</a:t>
            </a:r>
            <a:r>
              <a:rPr lang="cs-CZ" sz="2000" baseline="30000" dirty="0" smtClean="0"/>
              <a:t>2</a:t>
            </a:r>
            <a:r>
              <a:rPr lang="cs-CZ" sz="2000" dirty="0" smtClean="0"/>
              <a:t> </a:t>
            </a:r>
            <a:r>
              <a:rPr lang="cs-CZ" sz="2000" dirty="0"/>
              <a:t>+ </a:t>
            </a:r>
            <a:r>
              <a:rPr lang="cs-CZ" sz="2000" dirty="0" smtClean="0"/>
              <a:t>(0.9)</a:t>
            </a:r>
            <a:r>
              <a:rPr lang="cs-CZ" sz="2000" baseline="30000" dirty="0" smtClean="0"/>
              <a:t>2</a:t>
            </a:r>
            <a:r>
              <a:rPr lang="cs-CZ" sz="2000" dirty="0" smtClean="0"/>
              <a:t> </a:t>
            </a:r>
            <a:r>
              <a:rPr lang="cs-CZ" sz="2000" dirty="0"/>
              <a:t>+ </a:t>
            </a:r>
            <a:r>
              <a:rPr lang="cs-CZ" sz="2000" dirty="0" smtClean="0"/>
              <a:t>(-1.1)</a:t>
            </a:r>
            <a:r>
              <a:rPr lang="cs-CZ" sz="2000" baseline="30000" dirty="0" smtClean="0"/>
              <a:t>2</a:t>
            </a:r>
            <a:r>
              <a:rPr lang="en-GB" sz="2000" dirty="0"/>
              <a:t>] </a:t>
            </a:r>
            <a:r>
              <a:rPr lang="cs-CZ" sz="2000" dirty="0"/>
              <a:t>/ 9</a:t>
            </a:r>
            <a:r>
              <a:rPr lang="en-GB" sz="2000" dirty="0"/>
              <a:t> </a:t>
            </a:r>
            <a:r>
              <a:rPr lang="cs-CZ" sz="2000" dirty="0"/>
              <a:t>=</a:t>
            </a:r>
          </a:p>
          <a:p>
            <a:pPr marL="0" indent="0">
              <a:buNone/>
            </a:pPr>
            <a:r>
              <a:rPr lang="cs-CZ" sz="2000" dirty="0"/>
              <a:t>      = </a:t>
            </a:r>
            <a:r>
              <a:rPr lang="cs-CZ" sz="2000" dirty="0" smtClean="0"/>
              <a:t>6.99</a:t>
            </a:r>
          </a:p>
          <a:p>
            <a:pPr marL="0" indent="0">
              <a:buNone/>
            </a:pPr>
            <a:r>
              <a:rPr lang="cs-CZ" sz="2000" b="1" dirty="0" err="1" smtClean="0"/>
              <a:t>SD</a:t>
            </a:r>
            <a:r>
              <a:rPr lang="cs-CZ" sz="2000" b="1" baseline="-25000" dirty="0" err="1"/>
              <a:t>y</a:t>
            </a:r>
            <a:r>
              <a:rPr lang="cs-CZ" sz="2000" b="1" dirty="0" smtClean="0"/>
              <a:t> </a:t>
            </a:r>
            <a:r>
              <a:rPr lang="cs-CZ" sz="2000" dirty="0"/>
              <a:t>= </a:t>
            </a:r>
            <a:r>
              <a:rPr lang="cs-CZ" sz="2000" dirty="0" smtClean="0"/>
              <a:t>√6.99 </a:t>
            </a:r>
            <a:r>
              <a:rPr lang="cs-CZ" sz="2000" dirty="0"/>
              <a:t>= </a:t>
            </a:r>
            <a:r>
              <a:rPr lang="cs-CZ" sz="2000" b="1" dirty="0" smtClean="0"/>
              <a:t>2.64</a:t>
            </a:r>
            <a:r>
              <a:rPr lang="cs-CZ" sz="2000" dirty="0" smtClean="0"/>
              <a:t>		</a:t>
            </a:r>
            <a:r>
              <a:rPr lang="cs-CZ" sz="2000" dirty="0" err="1" smtClean="0"/>
              <a:t>Compute</a:t>
            </a:r>
            <a:r>
              <a:rPr lang="cs-CZ" sz="2000" dirty="0" smtClean="0"/>
              <a:t> </a:t>
            </a:r>
            <a:r>
              <a:rPr lang="cs-CZ" sz="2000" dirty="0"/>
              <a:t>z-</a:t>
            </a:r>
            <a:r>
              <a:rPr lang="cs-CZ" sz="2000" dirty="0" err="1"/>
              <a:t>scores</a:t>
            </a:r>
            <a:r>
              <a:rPr lang="cs-CZ" sz="2000" dirty="0"/>
              <a:t> by </a:t>
            </a:r>
            <a:r>
              <a:rPr lang="cs-CZ" sz="2000" dirty="0" err="1"/>
              <a:t>z</a:t>
            </a:r>
            <a:r>
              <a:rPr lang="cs-CZ" sz="2000" baseline="-25000" dirty="0" err="1"/>
              <a:t>i</a:t>
            </a:r>
            <a:r>
              <a:rPr lang="cs-CZ" sz="2000" dirty="0"/>
              <a:t> = (</a:t>
            </a:r>
            <a:r>
              <a:rPr lang="cs-CZ" sz="2000" dirty="0" err="1"/>
              <a:t>X</a:t>
            </a:r>
            <a:r>
              <a:rPr lang="cs-CZ" sz="2000" baseline="-25000" dirty="0" err="1"/>
              <a:t>i</a:t>
            </a:r>
            <a:r>
              <a:rPr lang="cs-CZ" sz="2000" dirty="0"/>
              <a:t> – M) / SD:</a:t>
            </a:r>
            <a:endParaRPr lang="en-GB" sz="2000" dirty="0"/>
          </a:p>
          <a:p>
            <a:pPr marL="0" indent="0">
              <a:buNone/>
            </a:pPr>
            <a:r>
              <a:rPr lang="cs-CZ" sz="2000" b="1" dirty="0" smtClean="0"/>
              <a:t>r</a:t>
            </a:r>
            <a:r>
              <a:rPr lang="cs-CZ" sz="2000" b="1" baseline="-25000" dirty="0" smtClean="0"/>
              <a:t>xy</a:t>
            </a:r>
            <a:r>
              <a:rPr lang="cs-CZ" sz="2000" b="1" dirty="0"/>
              <a:t> </a:t>
            </a:r>
            <a:r>
              <a:rPr lang="cs-CZ" sz="2000" dirty="0"/>
              <a:t>= </a:t>
            </a:r>
            <a:r>
              <a:rPr lang="en-GB" sz="2000" dirty="0" smtClean="0"/>
              <a:t>[</a:t>
            </a:r>
            <a:r>
              <a:rPr lang="cs-CZ" sz="2000" dirty="0" smtClean="0"/>
              <a:t>(-0.54)*(-0.79) + 0.16*1.10 + 1.11*(-0.79) + (-1.01)*(-1.17) + </a:t>
            </a:r>
          </a:p>
          <a:p>
            <a:pPr marL="0" indent="0">
              <a:buNone/>
            </a:pPr>
            <a:r>
              <a:rPr lang="cs-CZ" sz="2000" dirty="0" smtClean="0"/>
              <a:t>+ 1.11*1.48 + (-0.31)*(-1.17) + 0.16*1.10 + 1.58*0.34 + (-1.25)*0.34 +</a:t>
            </a:r>
          </a:p>
          <a:p>
            <a:pPr marL="0" indent="0">
              <a:buNone/>
            </a:pPr>
            <a:r>
              <a:rPr lang="cs-CZ" sz="2000" dirty="0" smtClean="0"/>
              <a:t>+ (-1.01)*(-0.42)</a:t>
            </a:r>
            <a:r>
              <a:rPr lang="en-GB" sz="2000" dirty="0" smtClean="0"/>
              <a:t>]</a:t>
            </a:r>
            <a:r>
              <a:rPr lang="cs-CZ" sz="2000" dirty="0" smtClean="0"/>
              <a:t> / </a:t>
            </a:r>
            <a:r>
              <a:rPr lang="en-GB" sz="2000" dirty="0" smtClean="0"/>
              <a:t>9 </a:t>
            </a:r>
            <a:r>
              <a:rPr lang="cs-CZ" sz="2000" dirty="0" smtClean="0"/>
              <a:t>= </a:t>
            </a:r>
            <a:r>
              <a:rPr lang="cs-CZ" sz="2000" b="1" dirty="0" smtClean="0"/>
              <a:t>0.403</a:t>
            </a:r>
          </a:p>
          <a:p>
            <a:pPr marL="0" indent="0">
              <a:buNone/>
            </a:pPr>
            <a:endParaRPr lang="en-GB" sz="2000" dirty="0"/>
          </a:p>
        </p:txBody>
      </p:sp>
      <p:graphicFrame>
        <p:nvGraphicFramePr>
          <p:cNvPr id="6" name="Tabulka 5"/>
          <p:cNvGraphicFramePr>
            <a:graphicFrameLocks noGrp="1"/>
          </p:cNvGraphicFramePr>
          <p:nvPr>
            <p:extLst>
              <p:ext uri="{D42A27DB-BD31-4B8C-83A1-F6EECF244321}">
                <p14:modId xmlns:p14="http://schemas.microsoft.com/office/powerpoint/2010/main" val="4129470271"/>
              </p:ext>
            </p:extLst>
          </p:nvPr>
        </p:nvGraphicFramePr>
        <p:xfrm>
          <a:off x="10151835" y="1596349"/>
          <a:ext cx="1539422" cy="2347796"/>
        </p:xfrm>
        <a:graphic>
          <a:graphicData uri="http://schemas.openxmlformats.org/drawingml/2006/table">
            <a:tbl>
              <a:tblPr firstRow="1" firstCol="1" bandRow="1">
                <a:tableStyleId>{5C22544A-7EE6-4342-B048-85BDC9FD1C3A}</a:tableStyleId>
              </a:tblPr>
              <a:tblGrid>
                <a:gridCol w="848840"/>
                <a:gridCol w="690582"/>
              </a:tblGrid>
              <a:tr h="213436">
                <a:tc>
                  <a:txBody>
                    <a:bodyPr/>
                    <a:lstStyle/>
                    <a:p>
                      <a:pPr algn="ctr">
                        <a:lnSpc>
                          <a:spcPct val="107000"/>
                        </a:lnSpc>
                        <a:spcAft>
                          <a:spcPts val="0"/>
                        </a:spcAft>
                      </a:pPr>
                      <a:r>
                        <a:rPr lang="cs-CZ" sz="1100" dirty="0">
                          <a:effectLst/>
                        </a:rPr>
                        <a:t>X</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dirty="0">
                          <a:effectLst/>
                        </a:rPr>
                        <a:t>x</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4,7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-4,3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4,7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6,7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3436">
                <a:tc>
                  <a:txBody>
                    <a:bodyPr/>
                    <a:lstStyle/>
                    <a:p>
                      <a:pPr algn="ctr">
                        <a:lnSpc>
                          <a:spcPct val="107000"/>
                        </a:lnSpc>
                        <a:spcAft>
                          <a:spcPts val="0"/>
                        </a:spcAft>
                      </a:pPr>
                      <a:r>
                        <a:rPr lang="cs-CZ" sz="11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dirty="0">
                          <a:effectLst/>
                        </a:rPr>
                        <a:t>-4,3</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2079390422"/>
              </p:ext>
            </p:extLst>
          </p:nvPr>
        </p:nvGraphicFramePr>
        <p:xfrm>
          <a:off x="10151835" y="4147124"/>
          <a:ext cx="1539422" cy="2340756"/>
        </p:xfrm>
        <a:graphic>
          <a:graphicData uri="http://schemas.openxmlformats.org/drawingml/2006/table">
            <a:tbl>
              <a:tblPr firstRow="1" firstCol="1" bandRow="1">
                <a:tableStyleId>{5C22544A-7EE6-4342-B048-85BDC9FD1C3A}</a:tableStyleId>
              </a:tblPr>
              <a:tblGrid>
                <a:gridCol w="769711"/>
                <a:gridCol w="769711"/>
              </a:tblGrid>
              <a:tr h="212796">
                <a:tc>
                  <a:txBody>
                    <a:bodyPr/>
                    <a:lstStyle/>
                    <a:p>
                      <a:pPr algn="ctr">
                        <a:lnSpc>
                          <a:spcPct val="107000"/>
                        </a:lnSpc>
                        <a:spcAft>
                          <a:spcPts val="0"/>
                        </a:spcAft>
                      </a:pPr>
                      <a:r>
                        <a:rPr lang="cs-CZ" sz="1100" dirty="0">
                          <a:effectLst/>
                        </a:rPr>
                        <a:t>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dirty="0">
                          <a:effectLst/>
                        </a:rPr>
                        <a:t>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-2,1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dirty="0">
                          <a:effectLst/>
                        </a:rPr>
                        <a:t>7</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-2,1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3,9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dirty="0">
                          <a:effectLst/>
                        </a:rPr>
                        <a:t>-3,1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2796">
                <a:tc>
                  <a:txBody>
                    <a:bodyPr/>
                    <a:lstStyle/>
                    <a:p>
                      <a:pPr algn="ctr">
                        <a:lnSpc>
                          <a:spcPct val="107000"/>
                        </a:lnSpc>
                        <a:spcAft>
                          <a:spcPts val="0"/>
                        </a:spcAft>
                      </a:pPr>
                      <a:r>
                        <a:rPr lang="cs-CZ" sz="11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dirty="0">
                          <a:effectLst/>
                        </a:rPr>
                        <a:t>-1,1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3834615180"/>
              </p:ext>
            </p:extLst>
          </p:nvPr>
        </p:nvGraphicFramePr>
        <p:xfrm>
          <a:off x="8284029" y="4364838"/>
          <a:ext cx="1491342" cy="2340758"/>
        </p:xfrm>
        <a:graphic>
          <a:graphicData uri="http://schemas.openxmlformats.org/drawingml/2006/table">
            <a:tbl>
              <a:tblPr firstRow="1" firstCol="1" bandRow="1">
                <a:tableStyleId>{5C22544A-7EE6-4342-B048-85BDC9FD1C3A}</a:tableStyleId>
              </a:tblPr>
              <a:tblGrid>
                <a:gridCol w="745671"/>
                <a:gridCol w="745671"/>
              </a:tblGrid>
              <a:tr h="219135">
                <a:tc>
                  <a:txBody>
                    <a:bodyPr/>
                    <a:lstStyle/>
                    <a:p>
                      <a:pPr algn="ctr">
                        <a:lnSpc>
                          <a:spcPct val="107000"/>
                        </a:lnSpc>
                        <a:spcAft>
                          <a:spcPts val="0"/>
                        </a:spcAft>
                      </a:pPr>
                      <a:r>
                        <a:rPr lang="cs-CZ" sz="1100" dirty="0">
                          <a:effectLst/>
                        </a:rPr>
                        <a:t>Zx</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dirty="0">
                          <a:effectLst/>
                        </a:rPr>
                        <a:t>Zy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135">
                <a:tc>
                  <a:txBody>
                    <a:bodyPr/>
                    <a:lstStyle/>
                    <a:p>
                      <a:pPr algn="ctr">
                        <a:lnSpc>
                          <a:spcPct val="107000"/>
                        </a:lnSpc>
                        <a:spcAft>
                          <a:spcPts val="0"/>
                        </a:spcAft>
                      </a:pPr>
                      <a:r>
                        <a:rPr lang="cs-CZ" sz="1100">
                          <a:effectLst/>
                        </a:rPr>
                        <a:t>-0.54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-0.79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135">
                <a:tc>
                  <a:txBody>
                    <a:bodyPr/>
                    <a:lstStyle/>
                    <a:p>
                      <a:pPr algn="ctr">
                        <a:lnSpc>
                          <a:spcPct val="107000"/>
                        </a:lnSpc>
                        <a:spcAft>
                          <a:spcPts val="0"/>
                        </a:spcAft>
                      </a:pPr>
                      <a:r>
                        <a:rPr lang="cs-CZ" sz="1100">
                          <a:effectLst/>
                        </a:rPr>
                        <a:t>0.16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1.10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135">
                <a:tc>
                  <a:txBody>
                    <a:bodyPr/>
                    <a:lstStyle/>
                    <a:p>
                      <a:pPr algn="ctr">
                        <a:lnSpc>
                          <a:spcPct val="107000"/>
                        </a:lnSpc>
                        <a:spcAft>
                          <a:spcPts val="0"/>
                        </a:spcAft>
                      </a:pPr>
                      <a:r>
                        <a:rPr lang="cs-CZ" sz="1100">
                          <a:effectLst/>
                        </a:rPr>
                        <a:t>1.11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-0.79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135">
                <a:tc>
                  <a:txBody>
                    <a:bodyPr/>
                    <a:lstStyle/>
                    <a:p>
                      <a:pPr algn="ctr">
                        <a:lnSpc>
                          <a:spcPct val="107000"/>
                        </a:lnSpc>
                        <a:spcAft>
                          <a:spcPts val="0"/>
                        </a:spcAft>
                      </a:pPr>
                      <a:r>
                        <a:rPr lang="cs-CZ" sz="1100">
                          <a:effectLst/>
                        </a:rPr>
                        <a:t>-1.01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-1.17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135">
                <a:tc>
                  <a:txBody>
                    <a:bodyPr/>
                    <a:lstStyle/>
                    <a:p>
                      <a:pPr algn="ctr">
                        <a:lnSpc>
                          <a:spcPct val="107000"/>
                        </a:lnSpc>
                        <a:spcAft>
                          <a:spcPts val="0"/>
                        </a:spcAft>
                      </a:pPr>
                      <a:r>
                        <a:rPr lang="cs-CZ" sz="1100">
                          <a:effectLst/>
                        </a:rPr>
                        <a:t>1.11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1.48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135">
                <a:tc>
                  <a:txBody>
                    <a:bodyPr/>
                    <a:lstStyle/>
                    <a:p>
                      <a:pPr algn="ctr">
                        <a:lnSpc>
                          <a:spcPct val="107000"/>
                        </a:lnSpc>
                        <a:spcAft>
                          <a:spcPts val="0"/>
                        </a:spcAft>
                      </a:pPr>
                      <a:r>
                        <a:rPr lang="cs-CZ" sz="1100">
                          <a:effectLst/>
                        </a:rPr>
                        <a:t>-0.31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-1.17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9174">
                <a:tc>
                  <a:txBody>
                    <a:bodyPr/>
                    <a:lstStyle/>
                    <a:p>
                      <a:pPr algn="ctr">
                        <a:lnSpc>
                          <a:spcPct val="107000"/>
                        </a:lnSpc>
                        <a:spcAft>
                          <a:spcPts val="0"/>
                        </a:spcAft>
                      </a:pPr>
                      <a:r>
                        <a:rPr lang="cs-CZ" sz="1100">
                          <a:effectLst/>
                        </a:rPr>
                        <a:t>0.16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1.10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9213">
                <a:tc>
                  <a:txBody>
                    <a:bodyPr/>
                    <a:lstStyle/>
                    <a:p>
                      <a:pPr algn="ctr">
                        <a:lnSpc>
                          <a:spcPct val="107000"/>
                        </a:lnSpc>
                        <a:spcAft>
                          <a:spcPts val="0"/>
                        </a:spcAft>
                      </a:pPr>
                      <a:r>
                        <a:rPr lang="cs-CZ" sz="1100">
                          <a:effectLst/>
                        </a:rPr>
                        <a:t>1.58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0.34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9213">
                <a:tc>
                  <a:txBody>
                    <a:bodyPr/>
                    <a:lstStyle/>
                    <a:p>
                      <a:pPr algn="ctr">
                        <a:lnSpc>
                          <a:spcPct val="107000"/>
                        </a:lnSpc>
                        <a:spcAft>
                          <a:spcPts val="0"/>
                        </a:spcAft>
                      </a:pPr>
                      <a:r>
                        <a:rPr lang="cs-CZ" sz="1100">
                          <a:effectLst/>
                        </a:rPr>
                        <a:t>-1.25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a:effectLst/>
                        </a:rPr>
                        <a:t>0.34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9213">
                <a:tc>
                  <a:txBody>
                    <a:bodyPr/>
                    <a:lstStyle/>
                    <a:p>
                      <a:pPr algn="ctr">
                        <a:lnSpc>
                          <a:spcPct val="107000"/>
                        </a:lnSpc>
                        <a:spcAft>
                          <a:spcPts val="0"/>
                        </a:spcAft>
                      </a:pPr>
                      <a:r>
                        <a:rPr lang="cs-CZ" sz="1100">
                          <a:effectLst/>
                        </a:rPr>
                        <a:t>-1.01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cs-CZ" sz="1100" dirty="0">
                          <a:effectLst/>
                        </a:rPr>
                        <a:t>-0.42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3692123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89857"/>
            <a:ext cx="10515600" cy="5878286"/>
          </a:xfrm>
        </p:spPr>
        <p:txBody>
          <a:bodyPr>
            <a:normAutofit/>
          </a:bodyPr>
          <a:lstStyle/>
          <a:p>
            <a:pPr marL="0" indent="0">
              <a:buNone/>
            </a:pPr>
            <a:r>
              <a:rPr lang="cs-CZ" sz="2200" dirty="0" err="1" smtClean="0"/>
              <a:t>Regression</a:t>
            </a:r>
            <a:r>
              <a:rPr lang="cs-CZ" sz="2200" dirty="0" smtClean="0"/>
              <a:t> </a:t>
            </a:r>
            <a:r>
              <a:rPr lang="cs-CZ" sz="2200" dirty="0" err="1" smtClean="0"/>
              <a:t>for</a:t>
            </a:r>
            <a:r>
              <a:rPr lang="cs-CZ" sz="2200" dirty="0" smtClean="0"/>
              <a:t> </a:t>
            </a:r>
            <a:r>
              <a:rPr lang="cs-CZ" sz="2200" dirty="0" err="1" smtClean="0"/>
              <a:t>prediction</a:t>
            </a:r>
            <a:r>
              <a:rPr lang="cs-CZ" sz="2200" dirty="0" smtClean="0"/>
              <a:t> </a:t>
            </a:r>
            <a:r>
              <a:rPr lang="cs-CZ" sz="2200" dirty="0" err="1" smtClean="0"/>
              <a:t>fear</a:t>
            </a:r>
            <a:r>
              <a:rPr lang="cs-CZ" sz="2200" dirty="0" smtClean="0"/>
              <a:t> </a:t>
            </a:r>
            <a:r>
              <a:rPr lang="cs-CZ" sz="2200" dirty="0" err="1" smtClean="0"/>
              <a:t>of</a:t>
            </a:r>
            <a:r>
              <a:rPr lang="cs-CZ" sz="2200" dirty="0" smtClean="0"/>
              <a:t> </a:t>
            </a:r>
            <a:r>
              <a:rPr lang="cs-CZ" sz="2200" dirty="0" err="1" smtClean="0"/>
              <a:t>immigrants</a:t>
            </a:r>
            <a:r>
              <a:rPr lang="cs-CZ" sz="2200" dirty="0" smtClean="0"/>
              <a:t> </a:t>
            </a:r>
            <a:r>
              <a:rPr lang="cs-CZ" sz="2200" dirty="0" err="1" smtClean="0"/>
              <a:t>from</a:t>
            </a:r>
            <a:r>
              <a:rPr lang="cs-CZ" sz="2200" dirty="0" smtClean="0"/>
              <a:t> </a:t>
            </a:r>
            <a:r>
              <a:rPr lang="cs-CZ" sz="2200" dirty="0" err="1" smtClean="0"/>
              <a:t>number</a:t>
            </a:r>
            <a:r>
              <a:rPr lang="cs-CZ" sz="2200" dirty="0" smtClean="0"/>
              <a:t> </a:t>
            </a:r>
            <a:r>
              <a:rPr lang="cs-CZ" sz="2200" dirty="0" err="1" smtClean="0"/>
              <a:t>of</a:t>
            </a:r>
            <a:r>
              <a:rPr lang="cs-CZ" sz="2200" dirty="0" smtClean="0"/>
              <a:t> </a:t>
            </a:r>
            <a:r>
              <a:rPr lang="cs-CZ" sz="2200" dirty="0" err="1" smtClean="0"/>
              <a:t>articles</a:t>
            </a:r>
            <a:r>
              <a:rPr lang="cs-CZ" sz="2200" dirty="0" smtClean="0"/>
              <a:t> </a:t>
            </a:r>
            <a:r>
              <a:rPr lang="cs-CZ" sz="2200" dirty="0" err="1" smtClean="0"/>
              <a:t>read</a:t>
            </a:r>
            <a:r>
              <a:rPr lang="cs-CZ" sz="2200" dirty="0" smtClean="0"/>
              <a:t>:</a:t>
            </a:r>
          </a:p>
          <a:p>
            <a:pPr marL="0" indent="0">
              <a:buNone/>
            </a:pPr>
            <a:r>
              <a:rPr lang="cs-CZ" sz="2200" dirty="0" smtClean="0"/>
              <a:t>b = 0.403*(2.64/4.24) = 0.25</a:t>
            </a:r>
          </a:p>
          <a:p>
            <a:pPr marL="0" indent="0">
              <a:buNone/>
            </a:pPr>
            <a:r>
              <a:rPr lang="cs-CZ" sz="2200" dirty="0" smtClean="0"/>
              <a:t>a = 4.1 – 0.25*7.3 = 2.28</a:t>
            </a:r>
          </a:p>
          <a:p>
            <a:pPr marL="0" indent="0">
              <a:buNone/>
            </a:pPr>
            <a:r>
              <a:rPr lang="cs-CZ" sz="2200" dirty="0" smtClean="0"/>
              <a:t>Y</a:t>
            </a:r>
            <a:r>
              <a:rPr lang="en-GB" sz="2200" dirty="0" smtClean="0"/>
              <a:t>’</a:t>
            </a:r>
            <a:r>
              <a:rPr lang="cs-CZ" sz="2200" dirty="0" smtClean="0"/>
              <a:t> = 2.28 + 0.25X</a:t>
            </a:r>
          </a:p>
          <a:p>
            <a:pPr marL="0" indent="0">
              <a:buNone/>
            </a:pPr>
            <a:endParaRPr lang="cs-CZ" sz="2200" dirty="0" smtClean="0"/>
          </a:p>
          <a:p>
            <a:pPr marL="0" indent="0">
              <a:buNone/>
            </a:pPr>
            <a:r>
              <a:rPr lang="cs-CZ" sz="2200" dirty="0" err="1" smtClean="0"/>
              <a:t>Predicted</a:t>
            </a:r>
            <a:r>
              <a:rPr lang="cs-CZ" sz="2200" dirty="0" smtClean="0"/>
              <a:t> </a:t>
            </a:r>
            <a:r>
              <a:rPr lang="cs-CZ" sz="2200" dirty="0" err="1" smtClean="0"/>
              <a:t>fear</a:t>
            </a:r>
            <a:r>
              <a:rPr lang="cs-CZ" sz="2200" dirty="0" smtClean="0"/>
              <a:t> </a:t>
            </a:r>
            <a:r>
              <a:rPr lang="cs-CZ" sz="2200" dirty="0" err="1" smtClean="0"/>
              <a:t>for</a:t>
            </a:r>
            <a:r>
              <a:rPr lang="cs-CZ" sz="2200" dirty="0" smtClean="0"/>
              <a:t> a person </a:t>
            </a:r>
            <a:r>
              <a:rPr lang="cs-CZ" sz="2200" dirty="0" err="1" smtClean="0"/>
              <a:t>who</a:t>
            </a:r>
            <a:r>
              <a:rPr lang="cs-CZ" sz="2200" dirty="0" smtClean="0"/>
              <a:t> </a:t>
            </a:r>
            <a:r>
              <a:rPr lang="cs-CZ" sz="2200" dirty="0" err="1" smtClean="0"/>
              <a:t>reads</a:t>
            </a:r>
            <a:r>
              <a:rPr lang="cs-CZ" sz="2200" dirty="0" smtClean="0"/>
              <a:t> 10 </a:t>
            </a:r>
            <a:r>
              <a:rPr lang="cs-CZ" sz="2200" dirty="0" err="1" smtClean="0"/>
              <a:t>articles</a:t>
            </a:r>
            <a:r>
              <a:rPr lang="cs-CZ" sz="2200" dirty="0" smtClean="0"/>
              <a:t> per </a:t>
            </a:r>
            <a:r>
              <a:rPr lang="cs-CZ" sz="2200" dirty="0" err="1" smtClean="0"/>
              <a:t>week</a:t>
            </a:r>
            <a:r>
              <a:rPr lang="cs-CZ" sz="2200" dirty="0" smtClean="0"/>
              <a:t>:</a:t>
            </a:r>
          </a:p>
          <a:p>
            <a:pPr marL="0" indent="0">
              <a:buNone/>
            </a:pPr>
            <a:r>
              <a:rPr lang="cs-CZ" sz="2200" dirty="0"/>
              <a:t>Y</a:t>
            </a:r>
            <a:r>
              <a:rPr lang="en-GB" sz="2200" dirty="0"/>
              <a:t>’</a:t>
            </a:r>
            <a:r>
              <a:rPr lang="cs-CZ" sz="2200" dirty="0"/>
              <a:t> = 2.28 + </a:t>
            </a:r>
            <a:r>
              <a:rPr lang="cs-CZ" sz="2200" dirty="0" smtClean="0"/>
              <a:t>0.25*10 = 4.78</a:t>
            </a:r>
          </a:p>
          <a:p>
            <a:pPr marL="0" indent="0">
              <a:buNone/>
            </a:pPr>
            <a:endParaRPr lang="cs-CZ" sz="2200" dirty="0" smtClean="0"/>
          </a:p>
          <a:p>
            <a:pPr marL="0" indent="0">
              <a:buNone/>
            </a:pPr>
            <a:r>
              <a:rPr lang="cs-CZ" sz="2200" dirty="0" err="1" smtClean="0"/>
              <a:t>Percentage</a:t>
            </a:r>
            <a:r>
              <a:rPr lang="cs-CZ" sz="2200" dirty="0" smtClean="0"/>
              <a:t> </a:t>
            </a:r>
            <a:r>
              <a:rPr lang="cs-CZ" sz="2200" dirty="0" err="1" smtClean="0"/>
              <a:t>of</a:t>
            </a:r>
            <a:r>
              <a:rPr lang="cs-CZ" sz="2200" dirty="0" smtClean="0"/>
              <a:t> </a:t>
            </a:r>
            <a:r>
              <a:rPr lang="cs-CZ" sz="2200" dirty="0" err="1" smtClean="0"/>
              <a:t>explained</a:t>
            </a:r>
            <a:r>
              <a:rPr lang="cs-CZ" sz="2200" dirty="0" smtClean="0"/>
              <a:t> variance:</a:t>
            </a:r>
          </a:p>
          <a:p>
            <a:pPr marL="0" indent="0">
              <a:buNone/>
            </a:pPr>
            <a:r>
              <a:rPr lang="cs-CZ" sz="2200" dirty="0" smtClean="0"/>
              <a:t>R</a:t>
            </a:r>
            <a:r>
              <a:rPr lang="cs-CZ" sz="2200" baseline="30000" dirty="0" smtClean="0"/>
              <a:t>2</a:t>
            </a:r>
            <a:r>
              <a:rPr lang="cs-CZ" sz="2200" dirty="0" smtClean="0"/>
              <a:t> in </a:t>
            </a:r>
            <a:r>
              <a:rPr lang="cs-CZ" sz="2200" dirty="0" err="1" smtClean="0"/>
              <a:t>simple</a:t>
            </a:r>
            <a:r>
              <a:rPr lang="cs-CZ" sz="2200" dirty="0" smtClean="0"/>
              <a:t> </a:t>
            </a:r>
            <a:r>
              <a:rPr lang="cs-CZ" sz="2200" dirty="0" err="1" smtClean="0"/>
              <a:t>regression</a:t>
            </a:r>
            <a:r>
              <a:rPr lang="cs-CZ" sz="2200" dirty="0" smtClean="0"/>
              <a:t> = r</a:t>
            </a:r>
            <a:r>
              <a:rPr lang="cs-CZ" sz="2200" baseline="30000" dirty="0" smtClean="0"/>
              <a:t>2</a:t>
            </a:r>
            <a:r>
              <a:rPr lang="cs-CZ" sz="2200" dirty="0" smtClean="0"/>
              <a:t> = 0.403</a:t>
            </a:r>
            <a:r>
              <a:rPr lang="cs-CZ" sz="2200" baseline="30000" dirty="0" smtClean="0"/>
              <a:t>2</a:t>
            </a:r>
            <a:r>
              <a:rPr lang="cs-CZ" sz="2200" dirty="0" smtClean="0"/>
              <a:t> = 0.16</a:t>
            </a:r>
          </a:p>
          <a:p>
            <a:pPr marL="0" indent="0">
              <a:buNone/>
            </a:pPr>
            <a:endParaRPr lang="cs-CZ" sz="2200" dirty="0" smtClean="0"/>
          </a:p>
          <a:p>
            <a:pPr marL="0" indent="0">
              <a:buNone/>
            </a:pPr>
            <a:r>
              <a:rPr lang="cs-CZ" sz="2200" dirty="0" err="1" smtClean="0"/>
              <a:t>Residual</a:t>
            </a:r>
            <a:r>
              <a:rPr lang="cs-CZ" sz="2200" dirty="0" smtClean="0"/>
              <a:t> variance:</a:t>
            </a:r>
          </a:p>
          <a:p>
            <a:pPr marL="0" indent="0">
              <a:buNone/>
            </a:pPr>
            <a:r>
              <a:rPr lang="cs-CZ" sz="2200" dirty="0" smtClean="0"/>
              <a:t>                                = 6.99 (1 – 0.16) = 5.87</a:t>
            </a:r>
            <a:endParaRPr lang="cs-CZ" sz="2200" dirty="0"/>
          </a:p>
        </p:txBody>
      </p:sp>
      <mc:AlternateContent xmlns:mc="http://schemas.openxmlformats.org/markup-compatibility/2006" xmlns:a14="http://schemas.microsoft.com/office/drawing/2010/main">
        <mc:Choice Requires="a14">
          <p:sp>
            <p:nvSpPr>
              <p:cNvPr id="4" name="TextovéPole 3"/>
              <p:cNvSpPr txBox="1"/>
              <p:nvPr/>
            </p:nvSpPr>
            <p:spPr>
              <a:xfrm>
                <a:off x="709805" y="5642477"/>
                <a:ext cx="2403510" cy="3381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cs-CZ" sz="2000" i="1" smtClean="0">
                              <a:latin typeface="Cambria Math" panose="02040503050406030204" pitchFamily="18" charset="0"/>
                            </a:rPr>
                          </m:ctrlPr>
                        </m:sSubSupPr>
                        <m:e>
                          <m:r>
                            <a:rPr lang="cs-CZ" sz="2000" b="0" i="1" smtClean="0">
                              <a:latin typeface="Cambria Math" panose="02040503050406030204" pitchFamily="18" charset="0"/>
                            </a:rPr>
                            <m:t>𝑠</m:t>
                          </m:r>
                        </m:e>
                        <m:sub>
                          <m:r>
                            <a:rPr lang="cs-CZ" sz="2000" b="0" i="1" smtClean="0">
                              <a:latin typeface="Cambria Math" panose="02040503050406030204" pitchFamily="18" charset="0"/>
                            </a:rPr>
                            <m:t>𝑟𝑒𝑠</m:t>
                          </m:r>
                        </m:sub>
                        <m:sup>
                          <m:r>
                            <a:rPr lang="cs-CZ" sz="2000" b="0" i="1" smtClean="0">
                              <a:latin typeface="Cambria Math" panose="02040503050406030204" pitchFamily="18" charset="0"/>
                            </a:rPr>
                            <m:t>2</m:t>
                          </m:r>
                        </m:sup>
                      </m:sSubSup>
                      <m:r>
                        <a:rPr lang="cs-CZ" sz="2000" b="0" i="0" smtClean="0">
                          <a:latin typeface="Cambria Math" panose="02040503050406030204" pitchFamily="18" charset="0"/>
                        </a:rPr>
                        <m:t>= </m:t>
                      </m:r>
                      <m:sSubSup>
                        <m:sSubSupPr>
                          <m:ctrlPr>
                            <a:rPr lang="cs-CZ" sz="2000" b="0" i="1" smtClean="0">
                              <a:latin typeface="Cambria Math" panose="02040503050406030204" pitchFamily="18" charset="0"/>
                            </a:rPr>
                          </m:ctrlPr>
                        </m:sSubSupPr>
                        <m:e>
                          <m:r>
                            <a:rPr lang="cs-CZ" sz="2000" b="0" i="1" smtClean="0">
                              <a:latin typeface="Cambria Math" panose="02040503050406030204" pitchFamily="18" charset="0"/>
                            </a:rPr>
                            <m:t>𝑠</m:t>
                          </m:r>
                        </m:e>
                        <m:sub>
                          <m:r>
                            <a:rPr lang="cs-CZ" sz="2000" b="0" i="1" smtClean="0">
                              <a:latin typeface="Cambria Math" panose="02040503050406030204" pitchFamily="18" charset="0"/>
                            </a:rPr>
                            <m:t>𝑦</m:t>
                          </m:r>
                          <m:r>
                            <a:rPr lang="cs-CZ" sz="2000" b="0" i="1" smtClean="0">
                              <a:latin typeface="Cambria Math" panose="02040503050406030204" pitchFamily="18" charset="0"/>
                            </a:rPr>
                            <m:t> </m:t>
                          </m:r>
                        </m:sub>
                        <m:sup>
                          <m:r>
                            <a:rPr lang="cs-CZ" sz="2000" b="0" i="1" smtClean="0">
                              <a:latin typeface="Cambria Math" panose="02040503050406030204" pitchFamily="18" charset="0"/>
                            </a:rPr>
                            <m:t>2</m:t>
                          </m:r>
                        </m:sup>
                      </m:sSubSup>
                      <m:r>
                        <a:rPr lang="cs-CZ" sz="2000" b="0" i="1" smtClean="0">
                          <a:latin typeface="Cambria Math" panose="02040503050406030204" pitchFamily="18" charset="0"/>
                        </a:rPr>
                        <m:t>(1−</m:t>
                      </m:r>
                      <m:sSup>
                        <m:sSupPr>
                          <m:ctrlPr>
                            <a:rPr lang="cs-CZ" sz="2000" b="0" i="1" smtClean="0">
                              <a:latin typeface="Cambria Math" panose="02040503050406030204" pitchFamily="18" charset="0"/>
                            </a:rPr>
                          </m:ctrlPr>
                        </m:sSupPr>
                        <m:e>
                          <m:r>
                            <a:rPr lang="cs-CZ" sz="2000" b="0" i="1" smtClean="0">
                              <a:latin typeface="Cambria Math" panose="02040503050406030204" pitchFamily="18" charset="0"/>
                            </a:rPr>
                            <m:t>𝑅</m:t>
                          </m:r>
                        </m:e>
                        <m:sup>
                          <m:r>
                            <a:rPr lang="cs-CZ" sz="2000" b="0" i="1" smtClean="0">
                              <a:latin typeface="Cambria Math" panose="02040503050406030204" pitchFamily="18" charset="0"/>
                            </a:rPr>
                            <m:t>2</m:t>
                          </m:r>
                        </m:sup>
                      </m:sSup>
                      <m:r>
                        <a:rPr lang="cs-CZ" sz="2000" b="0" i="1" smtClean="0">
                          <a:latin typeface="Cambria Math" panose="02040503050406030204" pitchFamily="18" charset="0"/>
                        </a:rPr>
                        <m:t>)</m:t>
                      </m:r>
                    </m:oMath>
                  </m:oMathPara>
                </a14:m>
                <a:endParaRPr lang="cs-CZ" sz="20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709805" y="5642477"/>
                <a:ext cx="2403510" cy="338169"/>
              </a:xfrm>
              <a:prstGeom prst="rect">
                <a:avLst/>
              </a:prstGeom>
              <a:blipFill rotWithShape="0">
                <a:blip r:embed="rId2"/>
                <a:stretch>
                  <a:fillRect b="-27273"/>
                </a:stretch>
              </a:blipFill>
            </p:spPr>
            <p:txBody>
              <a:bodyPr/>
              <a:lstStyle/>
              <a:p>
                <a:r>
                  <a:rPr lang="en-GB">
                    <a:noFill/>
                  </a:rPr>
                  <a:t> </a:t>
                </a:r>
              </a:p>
            </p:txBody>
          </p:sp>
        </mc:Fallback>
      </mc:AlternateContent>
    </p:spTree>
    <p:extLst>
      <p:ext uri="{BB962C8B-B14F-4D97-AF65-F5344CB8AC3E}">
        <p14:creationId xmlns:p14="http://schemas.microsoft.com/office/powerpoint/2010/main" val="2399158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35429"/>
            <a:ext cx="10515600" cy="5741534"/>
          </a:xfrm>
        </p:spPr>
        <p:txBody>
          <a:bodyPr>
            <a:normAutofit/>
          </a:bodyPr>
          <a:lstStyle/>
          <a:p>
            <a:pPr marL="0" indent="0">
              <a:buNone/>
            </a:pPr>
            <a:r>
              <a:rPr lang="cs-CZ" sz="2200" dirty="0" smtClean="0"/>
              <a:t>95% </a:t>
            </a:r>
            <a:r>
              <a:rPr lang="cs-CZ" sz="2200" dirty="0" err="1" smtClean="0"/>
              <a:t>confidence</a:t>
            </a:r>
            <a:r>
              <a:rPr lang="cs-CZ" sz="2200" dirty="0" smtClean="0"/>
              <a:t> interval </a:t>
            </a:r>
            <a:r>
              <a:rPr lang="cs-CZ" sz="2200" dirty="0" err="1" smtClean="0"/>
              <a:t>for</a:t>
            </a:r>
            <a:r>
              <a:rPr lang="cs-CZ" sz="2200" dirty="0" smtClean="0"/>
              <a:t> </a:t>
            </a:r>
            <a:r>
              <a:rPr lang="cs-CZ" sz="2200" dirty="0" err="1" smtClean="0"/>
              <a:t>mean</a:t>
            </a:r>
            <a:r>
              <a:rPr lang="cs-CZ" sz="2200" dirty="0" smtClean="0"/>
              <a:t> </a:t>
            </a:r>
            <a:r>
              <a:rPr lang="cs-CZ" sz="2200" dirty="0" err="1" smtClean="0"/>
              <a:t>of</a:t>
            </a:r>
            <a:r>
              <a:rPr lang="cs-CZ" sz="2200" dirty="0" smtClean="0"/>
              <a:t> </a:t>
            </a:r>
            <a:r>
              <a:rPr lang="cs-CZ" sz="2200" dirty="0" err="1" smtClean="0"/>
              <a:t>number</a:t>
            </a:r>
            <a:r>
              <a:rPr lang="cs-CZ" sz="2200" dirty="0" smtClean="0"/>
              <a:t> </a:t>
            </a:r>
            <a:r>
              <a:rPr lang="cs-CZ" sz="2200" dirty="0" err="1" smtClean="0"/>
              <a:t>of</a:t>
            </a:r>
            <a:r>
              <a:rPr lang="cs-CZ" sz="2200" dirty="0" smtClean="0"/>
              <a:t> </a:t>
            </a:r>
            <a:r>
              <a:rPr lang="cs-CZ" sz="2200" dirty="0" err="1" smtClean="0"/>
              <a:t>articles</a:t>
            </a:r>
            <a:r>
              <a:rPr lang="cs-CZ" sz="2200" dirty="0" smtClean="0"/>
              <a:t> </a:t>
            </a:r>
            <a:r>
              <a:rPr lang="cs-CZ" sz="2200" dirty="0" err="1" smtClean="0"/>
              <a:t>read</a:t>
            </a:r>
            <a:r>
              <a:rPr lang="cs-CZ" sz="2200" dirty="0" smtClean="0"/>
              <a:t> per </a:t>
            </a:r>
            <a:r>
              <a:rPr lang="cs-CZ" sz="2200" dirty="0" err="1" smtClean="0"/>
              <a:t>week</a:t>
            </a:r>
            <a:r>
              <a:rPr lang="cs-CZ" sz="2200" dirty="0" smtClean="0"/>
              <a:t>:</a:t>
            </a:r>
          </a:p>
          <a:p>
            <a:pPr marL="0" indent="0">
              <a:buNone/>
            </a:pPr>
            <a:r>
              <a:rPr lang="cs-CZ" sz="2000" dirty="0"/>
              <a:t>M</a:t>
            </a:r>
            <a:r>
              <a:rPr lang="cs-CZ" sz="2000" baseline="-25000" dirty="0"/>
              <a:t>x</a:t>
            </a:r>
            <a:r>
              <a:rPr lang="cs-CZ" sz="2000" dirty="0"/>
              <a:t> (</a:t>
            </a:r>
            <a:r>
              <a:rPr lang="cs-CZ" sz="2000" dirty="0" err="1"/>
              <a:t>articles</a:t>
            </a:r>
            <a:r>
              <a:rPr lang="cs-CZ" sz="2000" dirty="0"/>
              <a:t>) = </a:t>
            </a:r>
            <a:r>
              <a:rPr lang="cs-CZ" sz="2000" dirty="0" smtClean="0"/>
              <a:t>7.3</a:t>
            </a:r>
          </a:p>
          <a:p>
            <a:pPr marL="0" indent="0">
              <a:buNone/>
            </a:pPr>
            <a:r>
              <a:rPr lang="cs-CZ" sz="2000" dirty="0"/>
              <a:t>SD</a:t>
            </a:r>
            <a:r>
              <a:rPr lang="cs-CZ" sz="2000" baseline="-25000" dirty="0"/>
              <a:t>x</a:t>
            </a:r>
            <a:r>
              <a:rPr lang="cs-CZ" sz="2000" dirty="0"/>
              <a:t> = </a:t>
            </a:r>
            <a:r>
              <a:rPr lang="cs-CZ" sz="2000" dirty="0" smtClean="0"/>
              <a:t>4.24</a:t>
            </a:r>
            <a:endParaRPr lang="cs-CZ" sz="2000" dirty="0"/>
          </a:p>
          <a:p>
            <a:pPr marL="0" indent="0">
              <a:buNone/>
            </a:pPr>
            <a:r>
              <a:rPr lang="cs-CZ" sz="2000" dirty="0" err="1" smtClean="0"/>
              <a:t>s</a:t>
            </a:r>
            <a:r>
              <a:rPr lang="cs-CZ" sz="2000" baseline="-25000" dirty="0" err="1" smtClean="0"/>
              <a:t>mx</a:t>
            </a:r>
            <a:r>
              <a:rPr lang="cs-CZ" sz="2000" dirty="0" smtClean="0"/>
              <a:t> = SD</a:t>
            </a:r>
            <a:r>
              <a:rPr lang="cs-CZ" sz="2000" baseline="-25000" dirty="0"/>
              <a:t>x</a:t>
            </a:r>
            <a:r>
              <a:rPr lang="cs-CZ" sz="2000" dirty="0" smtClean="0"/>
              <a:t> / √N = 4.24 / √10 = 1.34</a:t>
            </a:r>
          </a:p>
          <a:p>
            <a:pPr marL="0" indent="0">
              <a:buNone/>
            </a:pPr>
            <a:r>
              <a:rPr lang="cs-CZ" sz="2000" baseline="-25000" dirty="0" smtClean="0"/>
              <a:t>1-</a:t>
            </a:r>
            <a:r>
              <a:rPr lang="el-GR" sz="2000" baseline="-25000" dirty="0" smtClean="0"/>
              <a:t>α</a:t>
            </a:r>
            <a:r>
              <a:rPr lang="cs-CZ" sz="2000" baseline="-25000" dirty="0" smtClean="0"/>
              <a:t>/2</a:t>
            </a:r>
            <a:r>
              <a:rPr lang="cs-CZ" sz="2000" dirty="0" smtClean="0"/>
              <a:t>t = T.INV(</a:t>
            </a:r>
            <a:r>
              <a:rPr lang="cs-CZ" sz="2000" dirty="0"/>
              <a:t>1-</a:t>
            </a:r>
            <a:r>
              <a:rPr lang="el-GR" sz="2000" dirty="0"/>
              <a:t>α</a:t>
            </a:r>
            <a:r>
              <a:rPr lang="cs-CZ" sz="2000" dirty="0" smtClean="0"/>
              <a:t>/2;df) = T.INV(0.975;9) = 2.26</a:t>
            </a:r>
          </a:p>
          <a:p>
            <a:pPr marL="0" indent="0">
              <a:buNone/>
            </a:pPr>
            <a:r>
              <a:rPr lang="cs-CZ" sz="2000" dirty="0" smtClean="0"/>
              <a:t>CI</a:t>
            </a:r>
            <a:r>
              <a:rPr lang="cs-CZ" sz="2000" baseline="-25000" dirty="0" smtClean="0"/>
              <a:t>95%</a:t>
            </a:r>
            <a:r>
              <a:rPr lang="cs-CZ" sz="2000" dirty="0" smtClean="0"/>
              <a:t> = (M</a:t>
            </a:r>
            <a:r>
              <a:rPr lang="cs-CZ" sz="2000" baseline="-25000" dirty="0" smtClean="0"/>
              <a:t>x </a:t>
            </a:r>
            <a:r>
              <a:rPr lang="cs-CZ" sz="2000" dirty="0" smtClean="0"/>
              <a:t>-</a:t>
            </a:r>
            <a:r>
              <a:rPr lang="cs-CZ" sz="2000" baseline="-25000" dirty="0" smtClean="0"/>
              <a:t> 1-</a:t>
            </a:r>
            <a:r>
              <a:rPr lang="el-GR" sz="2000" baseline="-25000" dirty="0"/>
              <a:t>α</a:t>
            </a:r>
            <a:r>
              <a:rPr lang="cs-CZ" sz="2000" baseline="-25000" dirty="0" smtClean="0"/>
              <a:t>/2</a:t>
            </a:r>
            <a:r>
              <a:rPr lang="cs-CZ" sz="2000" dirty="0" smtClean="0"/>
              <a:t>t * </a:t>
            </a:r>
            <a:r>
              <a:rPr lang="cs-CZ" sz="2000" dirty="0" err="1" smtClean="0"/>
              <a:t>s</a:t>
            </a:r>
            <a:r>
              <a:rPr lang="cs-CZ" sz="2000" baseline="-25000" dirty="0" err="1" smtClean="0"/>
              <a:t>mx</a:t>
            </a:r>
            <a:r>
              <a:rPr lang="cs-CZ" sz="2000" baseline="-25000" dirty="0" smtClean="0"/>
              <a:t> </a:t>
            </a:r>
            <a:r>
              <a:rPr lang="cs-CZ" sz="2000" dirty="0" smtClean="0"/>
              <a:t>;</a:t>
            </a:r>
            <a:r>
              <a:rPr lang="cs-CZ" sz="2000" baseline="-25000" dirty="0" smtClean="0"/>
              <a:t> </a:t>
            </a:r>
            <a:r>
              <a:rPr lang="cs-CZ" sz="2000" dirty="0" smtClean="0"/>
              <a:t>M</a:t>
            </a:r>
            <a:r>
              <a:rPr lang="cs-CZ" sz="2000" baseline="-25000" dirty="0" smtClean="0"/>
              <a:t>x </a:t>
            </a:r>
            <a:r>
              <a:rPr lang="cs-CZ" sz="2000" dirty="0"/>
              <a:t>-</a:t>
            </a:r>
            <a:r>
              <a:rPr lang="cs-CZ" sz="2000" baseline="-25000" dirty="0"/>
              <a:t> 1-</a:t>
            </a:r>
            <a:r>
              <a:rPr lang="el-GR" sz="2000" baseline="-25000" dirty="0"/>
              <a:t>α</a:t>
            </a:r>
            <a:r>
              <a:rPr lang="cs-CZ" sz="2000" baseline="-25000" dirty="0"/>
              <a:t>/2</a:t>
            </a:r>
            <a:r>
              <a:rPr lang="cs-CZ" sz="2000" dirty="0"/>
              <a:t>t * </a:t>
            </a:r>
            <a:r>
              <a:rPr lang="cs-CZ" sz="2000" dirty="0" err="1" smtClean="0"/>
              <a:t>s</a:t>
            </a:r>
            <a:r>
              <a:rPr lang="cs-CZ" sz="2000" baseline="-25000" dirty="0" err="1" smtClean="0"/>
              <a:t>mx</a:t>
            </a:r>
            <a:r>
              <a:rPr lang="cs-CZ" sz="2000" dirty="0" smtClean="0"/>
              <a:t>) = (7.3 – 2.26*1.34 ; 7.3 + 2.26*1.34) = (4.27 ; 10.33)</a:t>
            </a:r>
          </a:p>
          <a:p>
            <a:pPr marL="0" indent="0">
              <a:buNone/>
            </a:pPr>
            <a:endParaRPr lang="cs-CZ" sz="2000" dirty="0"/>
          </a:p>
          <a:p>
            <a:pPr marL="0" indent="0">
              <a:buNone/>
            </a:pPr>
            <a:r>
              <a:rPr lang="cs-CZ" sz="2000" dirty="0" smtClean="0"/>
              <a:t>99% </a:t>
            </a:r>
            <a:r>
              <a:rPr lang="cs-CZ" sz="2000" dirty="0" err="1"/>
              <a:t>confidence</a:t>
            </a:r>
            <a:r>
              <a:rPr lang="cs-CZ" sz="2000" dirty="0"/>
              <a:t> interval </a:t>
            </a:r>
            <a:r>
              <a:rPr lang="cs-CZ" sz="2000" dirty="0" err="1"/>
              <a:t>for</a:t>
            </a:r>
            <a:r>
              <a:rPr lang="cs-CZ" sz="2000" dirty="0"/>
              <a:t> </a:t>
            </a:r>
            <a:r>
              <a:rPr lang="cs-CZ" sz="2000" dirty="0" err="1"/>
              <a:t>mean</a:t>
            </a:r>
            <a:r>
              <a:rPr lang="cs-CZ" sz="2000" dirty="0"/>
              <a:t> </a:t>
            </a:r>
            <a:r>
              <a:rPr lang="cs-CZ" sz="2000" dirty="0" err="1" smtClean="0"/>
              <a:t>fear</a:t>
            </a:r>
            <a:r>
              <a:rPr lang="cs-CZ" sz="2000" dirty="0" smtClean="0"/>
              <a:t> </a:t>
            </a:r>
            <a:r>
              <a:rPr lang="cs-CZ" sz="2000" dirty="0" err="1" smtClean="0"/>
              <a:t>of</a:t>
            </a:r>
            <a:r>
              <a:rPr lang="cs-CZ" sz="2000" dirty="0" smtClean="0"/>
              <a:t> </a:t>
            </a:r>
            <a:r>
              <a:rPr lang="cs-CZ" sz="2000" dirty="0" err="1" smtClean="0"/>
              <a:t>immigrants</a:t>
            </a:r>
            <a:r>
              <a:rPr lang="cs-CZ" sz="2000" dirty="0" smtClean="0"/>
              <a:t>:</a:t>
            </a:r>
            <a:endParaRPr lang="cs-CZ" sz="2000" dirty="0"/>
          </a:p>
          <a:p>
            <a:pPr marL="0" indent="0">
              <a:buNone/>
            </a:pPr>
            <a:r>
              <a:rPr lang="cs-CZ" sz="1800" dirty="0"/>
              <a:t>M</a:t>
            </a:r>
            <a:r>
              <a:rPr lang="cs-CZ" sz="1800" baseline="-25000" dirty="0"/>
              <a:t>y</a:t>
            </a:r>
            <a:r>
              <a:rPr lang="cs-CZ" sz="1800" dirty="0"/>
              <a:t> (</a:t>
            </a:r>
            <a:r>
              <a:rPr lang="cs-CZ" sz="1800" dirty="0" err="1"/>
              <a:t>fear</a:t>
            </a:r>
            <a:r>
              <a:rPr lang="cs-CZ" sz="1800" dirty="0"/>
              <a:t>) = </a:t>
            </a:r>
            <a:r>
              <a:rPr lang="cs-CZ" sz="1800" dirty="0" smtClean="0"/>
              <a:t>4.1</a:t>
            </a:r>
            <a:endParaRPr lang="cs-CZ" sz="1800" dirty="0"/>
          </a:p>
          <a:p>
            <a:pPr marL="0" indent="0">
              <a:buNone/>
            </a:pPr>
            <a:r>
              <a:rPr lang="cs-CZ" sz="1800" dirty="0" err="1"/>
              <a:t>SD</a:t>
            </a:r>
            <a:r>
              <a:rPr lang="cs-CZ" sz="1800" baseline="-25000" dirty="0" err="1"/>
              <a:t>y</a:t>
            </a:r>
            <a:r>
              <a:rPr lang="cs-CZ" sz="1800" dirty="0"/>
              <a:t> = </a:t>
            </a:r>
            <a:r>
              <a:rPr lang="cs-CZ" sz="1800" dirty="0" smtClean="0"/>
              <a:t>2.64 </a:t>
            </a:r>
          </a:p>
          <a:p>
            <a:pPr marL="0" indent="0">
              <a:buNone/>
            </a:pPr>
            <a:r>
              <a:rPr lang="cs-CZ" sz="1800" dirty="0" err="1" smtClean="0"/>
              <a:t>s</a:t>
            </a:r>
            <a:r>
              <a:rPr lang="cs-CZ" sz="1800" baseline="-25000" dirty="0" err="1" smtClean="0"/>
              <a:t>my</a:t>
            </a:r>
            <a:r>
              <a:rPr lang="cs-CZ" sz="1800" dirty="0" smtClean="0"/>
              <a:t> </a:t>
            </a:r>
            <a:r>
              <a:rPr lang="cs-CZ" sz="1800" dirty="0"/>
              <a:t>= </a:t>
            </a:r>
            <a:r>
              <a:rPr lang="cs-CZ" sz="1800" dirty="0" err="1" smtClean="0"/>
              <a:t>SD</a:t>
            </a:r>
            <a:r>
              <a:rPr lang="cs-CZ" sz="1800" baseline="-25000" dirty="0" err="1"/>
              <a:t>y</a:t>
            </a:r>
            <a:r>
              <a:rPr lang="cs-CZ" sz="1800" dirty="0" smtClean="0"/>
              <a:t> / </a:t>
            </a:r>
            <a:r>
              <a:rPr lang="cs-CZ" sz="1800" dirty="0"/>
              <a:t>√N = </a:t>
            </a:r>
            <a:r>
              <a:rPr lang="cs-CZ" sz="1800" dirty="0" smtClean="0"/>
              <a:t>2.64 </a:t>
            </a:r>
            <a:r>
              <a:rPr lang="cs-CZ" sz="1800" dirty="0"/>
              <a:t>/ √10 = </a:t>
            </a:r>
            <a:r>
              <a:rPr lang="cs-CZ" sz="1800" dirty="0" smtClean="0"/>
              <a:t>0.83</a:t>
            </a:r>
            <a:endParaRPr lang="cs-CZ" sz="1800" dirty="0"/>
          </a:p>
          <a:p>
            <a:pPr marL="0" indent="0">
              <a:buNone/>
            </a:pPr>
            <a:r>
              <a:rPr lang="cs-CZ" sz="1800" baseline="-25000" dirty="0"/>
              <a:t>1-</a:t>
            </a:r>
            <a:r>
              <a:rPr lang="el-GR" sz="1800" baseline="-25000" dirty="0"/>
              <a:t>α</a:t>
            </a:r>
            <a:r>
              <a:rPr lang="cs-CZ" sz="1800" baseline="-25000" dirty="0"/>
              <a:t>/2</a:t>
            </a:r>
            <a:r>
              <a:rPr lang="cs-CZ" sz="1800" dirty="0"/>
              <a:t>t = T.INV(1-</a:t>
            </a:r>
            <a:r>
              <a:rPr lang="el-GR" sz="1800" dirty="0"/>
              <a:t>α</a:t>
            </a:r>
            <a:r>
              <a:rPr lang="cs-CZ" sz="1800" dirty="0"/>
              <a:t>/2;df) = </a:t>
            </a:r>
            <a:r>
              <a:rPr lang="cs-CZ" sz="1800" dirty="0" smtClean="0"/>
              <a:t>T.INV(0.995;9</a:t>
            </a:r>
            <a:r>
              <a:rPr lang="cs-CZ" sz="1800" dirty="0"/>
              <a:t>) = </a:t>
            </a:r>
            <a:r>
              <a:rPr lang="cs-CZ" sz="1800" dirty="0" smtClean="0"/>
              <a:t>3.25</a:t>
            </a:r>
            <a:endParaRPr lang="cs-CZ" sz="1800" dirty="0"/>
          </a:p>
          <a:p>
            <a:pPr marL="0" indent="0">
              <a:buNone/>
            </a:pPr>
            <a:r>
              <a:rPr lang="cs-CZ" sz="1800" dirty="0"/>
              <a:t>CI</a:t>
            </a:r>
            <a:r>
              <a:rPr lang="cs-CZ" sz="1800" baseline="-25000" dirty="0"/>
              <a:t>95%</a:t>
            </a:r>
            <a:r>
              <a:rPr lang="cs-CZ" sz="1800" dirty="0"/>
              <a:t> = (</a:t>
            </a:r>
            <a:r>
              <a:rPr lang="cs-CZ" sz="1800" dirty="0" smtClean="0"/>
              <a:t>M</a:t>
            </a:r>
            <a:r>
              <a:rPr lang="cs-CZ" sz="1800" baseline="-25000" dirty="0" smtClean="0"/>
              <a:t>y </a:t>
            </a:r>
            <a:r>
              <a:rPr lang="cs-CZ" sz="1800" dirty="0"/>
              <a:t>-</a:t>
            </a:r>
            <a:r>
              <a:rPr lang="cs-CZ" sz="1800" baseline="-25000" dirty="0"/>
              <a:t> 1-</a:t>
            </a:r>
            <a:r>
              <a:rPr lang="el-GR" sz="1800" baseline="-25000" dirty="0"/>
              <a:t>α</a:t>
            </a:r>
            <a:r>
              <a:rPr lang="cs-CZ" sz="1800" baseline="-25000" dirty="0"/>
              <a:t>/2</a:t>
            </a:r>
            <a:r>
              <a:rPr lang="cs-CZ" sz="1800" dirty="0"/>
              <a:t>t * </a:t>
            </a:r>
            <a:r>
              <a:rPr lang="cs-CZ" sz="1800" dirty="0" err="1" smtClean="0"/>
              <a:t>s</a:t>
            </a:r>
            <a:r>
              <a:rPr lang="cs-CZ" sz="1800" baseline="-25000" dirty="0" err="1" smtClean="0"/>
              <a:t>my</a:t>
            </a:r>
            <a:r>
              <a:rPr lang="cs-CZ" sz="1800" baseline="-25000" dirty="0" smtClean="0"/>
              <a:t> </a:t>
            </a:r>
            <a:r>
              <a:rPr lang="cs-CZ" sz="1800" dirty="0"/>
              <a:t>;</a:t>
            </a:r>
            <a:r>
              <a:rPr lang="cs-CZ" sz="1800" baseline="-25000" dirty="0"/>
              <a:t> </a:t>
            </a:r>
            <a:r>
              <a:rPr lang="cs-CZ" sz="1800" dirty="0" smtClean="0"/>
              <a:t>M</a:t>
            </a:r>
            <a:r>
              <a:rPr lang="cs-CZ" sz="1800" baseline="-25000" dirty="0" smtClean="0"/>
              <a:t>y </a:t>
            </a:r>
            <a:r>
              <a:rPr lang="cs-CZ" sz="1800" dirty="0"/>
              <a:t>-</a:t>
            </a:r>
            <a:r>
              <a:rPr lang="cs-CZ" sz="1800" baseline="-25000" dirty="0"/>
              <a:t> 1-</a:t>
            </a:r>
            <a:r>
              <a:rPr lang="el-GR" sz="1800" baseline="-25000" dirty="0"/>
              <a:t>α</a:t>
            </a:r>
            <a:r>
              <a:rPr lang="cs-CZ" sz="1800" baseline="-25000" dirty="0"/>
              <a:t>/2</a:t>
            </a:r>
            <a:r>
              <a:rPr lang="cs-CZ" sz="1800" dirty="0"/>
              <a:t>t * </a:t>
            </a:r>
            <a:r>
              <a:rPr lang="cs-CZ" sz="1800" dirty="0" err="1" smtClean="0"/>
              <a:t>s</a:t>
            </a:r>
            <a:r>
              <a:rPr lang="cs-CZ" sz="1800" baseline="-25000" dirty="0" err="1" smtClean="0"/>
              <a:t>my</a:t>
            </a:r>
            <a:r>
              <a:rPr lang="cs-CZ" sz="1800" dirty="0" smtClean="0"/>
              <a:t>) </a:t>
            </a:r>
            <a:r>
              <a:rPr lang="cs-CZ" sz="1800" dirty="0"/>
              <a:t>= </a:t>
            </a:r>
            <a:r>
              <a:rPr lang="cs-CZ" sz="1800" dirty="0" smtClean="0"/>
              <a:t>(4.1 </a:t>
            </a:r>
            <a:r>
              <a:rPr lang="cs-CZ" sz="1800" dirty="0"/>
              <a:t>– </a:t>
            </a:r>
            <a:r>
              <a:rPr lang="cs-CZ" sz="1800" dirty="0" smtClean="0"/>
              <a:t>3.25*0.83 </a:t>
            </a:r>
            <a:r>
              <a:rPr lang="cs-CZ" sz="1800" dirty="0"/>
              <a:t>; </a:t>
            </a:r>
            <a:r>
              <a:rPr lang="cs-CZ" sz="1800" dirty="0" smtClean="0"/>
              <a:t>4.1 </a:t>
            </a:r>
            <a:r>
              <a:rPr lang="cs-CZ" sz="1800" dirty="0"/>
              <a:t>+ </a:t>
            </a:r>
            <a:r>
              <a:rPr lang="cs-CZ" sz="1800" dirty="0" smtClean="0"/>
              <a:t>3.25*0.83) </a:t>
            </a:r>
            <a:r>
              <a:rPr lang="cs-CZ" sz="1800" dirty="0"/>
              <a:t>= </a:t>
            </a:r>
            <a:r>
              <a:rPr lang="cs-CZ" sz="1800" dirty="0" smtClean="0"/>
              <a:t>(1.40 ; 6.80)</a:t>
            </a:r>
            <a:endParaRPr lang="cs-CZ" sz="1800" dirty="0"/>
          </a:p>
          <a:p>
            <a:pPr marL="0" indent="0">
              <a:buNone/>
            </a:pPr>
            <a:endParaRPr lang="cs-CZ" sz="2000" dirty="0"/>
          </a:p>
          <a:p>
            <a:pPr marL="0" indent="0">
              <a:buNone/>
            </a:pPr>
            <a:endParaRPr lang="cs-CZ" sz="2000" dirty="0"/>
          </a:p>
          <a:p>
            <a:pPr marL="0" indent="0">
              <a:buNone/>
            </a:pPr>
            <a:endParaRPr lang="en-GB" sz="2200" dirty="0"/>
          </a:p>
        </p:txBody>
      </p:sp>
    </p:spTree>
    <p:extLst>
      <p:ext uri="{BB962C8B-B14F-4D97-AF65-F5344CB8AC3E}">
        <p14:creationId xmlns:p14="http://schemas.microsoft.com/office/powerpoint/2010/main" val="19247770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21217"/>
            <a:ext cx="10515600" cy="5455746"/>
          </a:xfrm>
        </p:spPr>
        <p:txBody>
          <a:bodyPr>
            <a:normAutofit/>
          </a:bodyPr>
          <a:lstStyle/>
          <a:p>
            <a:pPr marL="0" indent="0">
              <a:buNone/>
            </a:pPr>
            <a:r>
              <a:rPr lang="en-GB" sz="2200" dirty="0" smtClean="0"/>
              <a:t>Bellow you can see grades of 18 students from math and from physics:</a:t>
            </a:r>
          </a:p>
          <a:p>
            <a:pPr marL="0" indent="0">
              <a:buNone/>
            </a:pPr>
            <a:r>
              <a:rPr lang="en-GB" sz="2200" dirty="0" smtClean="0"/>
              <a:t>Math: 1, 2, 1, 4, 2, 1, 5, 2, 3, 1, 4, 1, 1, 2, 1, 3, 1, 2</a:t>
            </a:r>
          </a:p>
          <a:p>
            <a:pPr marL="0" indent="0">
              <a:buNone/>
            </a:pPr>
            <a:r>
              <a:rPr lang="en-GB" sz="2200" dirty="0" smtClean="0"/>
              <a:t>Physics: 1, 3, 2, 3, 2, 5, 4, 4, 4, 1, 2, 1, 2, 2, 1, 4, 1, 1</a:t>
            </a:r>
          </a:p>
          <a:p>
            <a:pPr marL="457200" indent="-457200">
              <a:buAutoNum type="arabicPeriod"/>
            </a:pPr>
            <a:r>
              <a:rPr lang="en-GB" sz="2200" dirty="0" smtClean="0"/>
              <a:t>Draw contingency table for the two variables, then draw scatterplot.</a:t>
            </a:r>
          </a:p>
          <a:p>
            <a:pPr marL="457200" indent="-457200">
              <a:buAutoNum type="arabicPeriod"/>
            </a:pPr>
            <a:r>
              <a:rPr lang="en-GB" sz="2200" dirty="0" smtClean="0"/>
              <a:t>What would you judge about the relationship of the variables from the contingency table and scatterplot?</a:t>
            </a:r>
          </a:p>
          <a:p>
            <a:pPr marL="457200" indent="-457200">
              <a:buAutoNum type="arabicPeriod"/>
            </a:pPr>
            <a:r>
              <a:rPr lang="en-GB" sz="2200" dirty="0" smtClean="0"/>
              <a:t>What descriptive statistics would you use for these variables and why?</a:t>
            </a:r>
          </a:p>
          <a:p>
            <a:pPr marL="457200" indent="-457200">
              <a:buAutoNum type="arabicPeriod"/>
            </a:pPr>
            <a:r>
              <a:rPr lang="en-GB" sz="2200" dirty="0" smtClean="0"/>
              <a:t>Compute mode, median and interquartile range for both variables. Draw boxplots for both variables.</a:t>
            </a:r>
          </a:p>
          <a:p>
            <a:pPr marL="457200" indent="-457200">
              <a:buAutoNum type="arabicPeriod"/>
            </a:pPr>
            <a:r>
              <a:rPr lang="en-GB" sz="2200" dirty="0" smtClean="0"/>
              <a:t>What correlation coefficient would you use for inspection of the relationship between these two variables?</a:t>
            </a:r>
          </a:p>
        </p:txBody>
      </p:sp>
    </p:spTree>
    <p:extLst>
      <p:ext uri="{BB962C8B-B14F-4D97-AF65-F5344CB8AC3E}">
        <p14:creationId xmlns:p14="http://schemas.microsoft.com/office/powerpoint/2010/main" val="264649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262645416"/>
              </p:ext>
            </p:extLst>
          </p:nvPr>
        </p:nvGraphicFramePr>
        <p:xfrm>
          <a:off x="382813" y="204901"/>
          <a:ext cx="6017985" cy="2200840"/>
        </p:xfrm>
        <a:graphic>
          <a:graphicData uri="http://schemas.openxmlformats.org/drawingml/2006/table">
            <a:tbl>
              <a:tblPr>
                <a:tableStyleId>{5C22544A-7EE6-4342-B048-85BDC9FD1C3A}</a:tableStyleId>
              </a:tblPr>
              <a:tblGrid>
                <a:gridCol w="711048"/>
                <a:gridCol w="711048"/>
                <a:gridCol w="711048"/>
                <a:gridCol w="711048"/>
                <a:gridCol w="711048"/>
                <a:gridCol w="711048"/>
                <a:gridCol w="877700"/>
                <a:gridCol w="873997"/>
              </a:tblGrid>
              <a:tr h="278267">
                <a:tc rowSpan="2" gridSpan="2">
                  <a:txBody>
                    <a:bodyPr/>
                    <a:lstStyle/>
                    <a:p>
                      <a:pPr algn="ctr" fontAlgn="ctr"/>
                      <a:r>
                        <a:rPr lang="cs-CZ" sz="1200" u="none" strike="noStrike" dirty="0">
                          <a:effectLst/>
                        </a:rPr>
                        <a:t> </a:t>
                      </a:r>
                      <a:endParaRPr lang="cs-CZ" sz="1200" b="0" i="0" u="none" strike="noStrike" dirty="0">
                        <a:solidFill>
                          <a:srgbClr val="000000"/>
                        </a:solidFill>
                        <a:effectLst/>
                        <a:latin typeface="Arial" panose="020B0604020202020204" pitchFamily="34" charset="0"/>
                      </a:endParaRPr>
                    </a:p>
                  </a:txBody>
                  <a:tcPr marL="9525" marR="9525" marT="9525" marB="0" anchor="ctr"/>
                </a:tc>
                <a:tc rowSpan="2" hMerge="1">
                  <a:txBody>
                    <a:bodyPr/>
                    <a:lstStyle/>
                    <a:p>
                      <a:endParaRPr lang="en-GB"/>
                    </a:p>
                  </a:txBody>
                  <a:tcPr/>
                </a:tc>
                <a:tc gridSpan="5">
                  <a:txBody>
                    <a:bodyPr/>
                    <a:lstStyle/>
                    <a:p>
                      <a:pPr algn="ctr" fontAlgn="ctr"/>
                      <a:r>
                        <a:rPr lang="cs-CZ" sz="1200" u="none" strike="noStrike">
                          <a:effectLst/>
                        </a:rPr>
                        <a:t>Math</a:t>
                      </a:r>
                      <a:endParaRPr lang="cs-CZ" sz="12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cs-CZ" sz="1200" u="none" strike="noStrike">
                          <a:effectLst/>
                        </a:rPr>
                        <a:t>Total</a:t>
                      </a:r>
                      <a:endParaRPr lang="cs-CZ" sz="1200" b="0" i="0" u="none" strike="noStrike">
                        <a:solidFill>
                          <a:srgbClr val="000000"/>
                        </a:solidFill>
                        <a:effectLst/>
                        <a:latin typeface="Arial" panose="020B0604020202020204" pitchFamily="34" charset="0"/>
                      </a:endParaRPr>
                    </a:p>
                  </a:txBody>
                  <a:tcPr marL="9525" marR="9525" marT="9525" marB="0" anchor="ctr"/>
                </a:tc>
              </a:tr>
              <a:tr h="278267">
                <a:tc gridSpan="2" vMerge="1">
                  <a:txBody>
                    <a:bodyPr/>
                    <a:lstStyle/>
                    <a:p>
                      <a:endParaRPr lang="en-GB"/>
                    </a:p>
                  </a:txBody>
                  <a:tcPr/>
                </a:tc>
                <a:tc hMerge="1" vMerge="1">
                  <a:txBody>
                    <a:bodyPr/>
                    <a:lstStyle/>
                    <a:p>
                      <a:endParaRPr lang="en-GB"/>
                    </a:p>
                  </a:txBody>
                  <a:tcP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3</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4</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5</a:t>
                      </a:r>
                      <a:endParaRPr lang="cs-CZ" sz="1200" b="0"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en-GB"/>
                    </a:p>
                  </a:txBody>
                  <a:tcPr/>
                </a:tc>
              </a:tr>
              <a:tr h="278267">
                <a:tc rowSpan="5">
                  <a:txBody>
                    <a:bodyPr/>
                    <a:lstStyle/>
                    <a:p>
                      <a:pPr algn="ctr" fontAlgn="ctr"/>
                      <a:r>
                        <a:rPr lang="cs-CZ" sz="1200" u="none" strike="noStrike">
                          <a:effectLst/>
                        </a:rPr>
                        <a:t>Physics</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5</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6</a:t>
                      </a:r>
                      <a:endParaRPr lang="cs-CZ" sz="1200" b="0" i="0" u="none" strike="noStrike">
                        <a:solidFill>
                          <a:srgbClr val="000000"/>
                        </a:solidFill>
                        <a:effectLst/>
                        <a:latin typeface="Arial" panose="020B0604020202020204" pitchFamily="34" charset="0"/>
                      </a:endParaRPr>
                    </a:p>
                  </a:txBody>
                  <a:tcPr marL="9525" marR="9525" marT="9525" marB="0" anchor="ctr"/>
                </a:tc>
              </a:tr>
              <a:tr h="278267">
                <a:tc vMerge="1">
                  <a:txBody>
                    <a:bodyPr/>
                    <a:lstStyle/>
                    <a:p>
                      <a:endParaRPr lang="en-GB"/>
                    </a:p>
                  </a:txBody>
                  <a:tcP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5</a:t>
                      </a:r>
                      <a:endParaRPr lang="cs-CZ" sz="1200" b="0" i="0" u="none" strike="noStrike">
                        <a:solidFill>
                          <a:srgbClr val="000000"/>
                        </a:solidFill>
                        <a:effectLst/>
                        <a:latin typeface="Arial" panose="020B0604020202020204" pitchFamily="34" charset="0"/>
                      </a:endParaRPr>
                    </a:p>
                  </a:txBody>
                  <a:tcPr marL="9525" marR="9525" marT="9525" marB="0" anchor="ctr"/>
                </a:tc>
              </a:tr>
              <a:tr h="278267">
                <a:tc vMerge="1">
                  <a:txBody>
                    <a:bodyPr/>
                    <a:lstStyle/>
                    <a:p>
                      <a:endParaRPr lang="en-GB"/>
                    </a:p>
                  </a:txBody>
                  <a:tcPr/>
                </a:tc>
                <a:tc>
                  <a:txBody>
                    <a:bodyPr/>
                    <a:lstStyle/>
                    <a:p>
                      <a:pPr algn="ctr" fontAlgn="ctr"/>
                      <a:r>
                        <a:rPr lang="cs-CZ" sz="1200" u="none" strike="noStrike">
                          <a:effectLst/>
                        </a:rPr>
                        <a:t>3</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r>
              <a:tr h="278267">
                <a:tc vMerge="1">
                  <a:txBody>
                    <a:bodyPr/>
                    <a:lstStyle/>
                    <a:p>
                      <a:endParaRPr lang="en-GB"/>
                    </a:p>
                  </a:txBody>
                  <a:tcPr/>
                </a:tc>
                <a:tc>
                  <a:txBody>
                    <a:bodyPr/>
                    <a:lstStyle/>
                    <a:p>
                      <a:pPr algn="ctr" fontAlgn="ctr"/>
                      <a:r>
                        <a:rPr lang="cs-CZ" sz="1200" u="none" strike="noStrike">
                          <a:effectLst/>
                        </a:rPr>
                        <a:t>4</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4</a:t>
                      </a:r>
                      <a:endParaRPr lang="cs-CZ" sz="1200" b="0" i="0" u="none" strike="noStrike">
                        <a:solidFill>
                          <a:srgbClr val="000000"/>
                        </a:solidFill>
                        <a:effectLst/>
                        <a:latin typeface="Arial" panose="020B0604020202020204" pitchFamily="34" charset="0"/>
                      </a:endParaRPr>
                    </a:p>
                  </a:txBody>
                  <a:tcPr marL="9525" marR="9525" marT="9525" marB="0" anchor="ctr"/>
                </a:tc>
              </a:tr>
              <a:tr h="265619">
                <a:tc vMerge="1">
                  <a:txBody>
                    <a:bodyPr/>
                    <a:lstStyle/>
                    <a:p>
                      <a:endParaRPr lang="en-GB"/>
                    </a:p>
                  </a:txBody>
                  <a:tcPr/>
                </a:tc>
                <a:tc>
                  <a:txBody>
                    <a:bodyPr/>
                    <a:lstStyle/>
                    <a:p>
                      <a:pPr algn="ctr" fontAlgn="ctr"/>
                      <a:r>
                        <a:rPr lang="cs-CZ" sz="1200" u="none" strike="noStrike">
                          <a:effectLst/>
                        </a:rPr>
                        <a:t>5</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r>
              <a:tr h="265619">
                <a:tc gridSpan="2">
                  <a:txBody>
                    <a:bodyPr/>
                    <a:lstStyle/>
                    <a:p>
                      <a:pPr algn="ctr" fontAlgn="ctr"/>
                      <a:r>
                        <a:rPr lang="cs-CZ" sz="1200" u="none" strike="noStrike">
                          <a:effectLst/>
                        </a:rPr>
                        <a:t>Total</a:t>
                      </a:r>
                      <a:endParaRPr lang="cs-CZ" sz="12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GB"/>
                    </a:p>
                  </a:txBody>
                  <a:tcPr/>
                </a:tc>
                <a:tc>
                  <a:txBody>
                    <a:bodyPr/>
                    <a:lstStyle/>
                    <a:p>
                      <a:pPr algn="ctr" fontAlgn="ctr"/>
                      <a:r>
                        <a:rPr lang="cs-CZ" sz="1200" u="none" strike="noStrike">
                          <a:effectLst/>
                        </a:rPr>
                        <a:t>8</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5</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2</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cs-CZ" sz="1200" u="none" strike="noStrike" dirty="0">
                          <a:effectLst/>
                        </a:rPr>
                        <a:t>18</a:t>
                      </a:r>
                      <a:endParaRPr lang="cs-CZ" sz="12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pic>
        <p:nvPicPr>
          <p:cNvPr id="8" name="Obrázek 7"/>
          <p:cNvPicPr/>
          <p:nvPr/>
        </p:nvPicPr>
        <p:blipFill>
          <a:blip r:embed="rId2">
            <a:extLst>
              <a:ext uri="{28A0092B-C50C-407E-A947-70E740481C1C}">
                <a14:useLocalDpi xmlns:a14="http://schemas.microsoft.com/office/drawing/2010/main" val="0"/>
              </a:ext>
            </a:extLst>
          </a:blip>
          <a:srcRect/>
          <a:stretch>
            <a:fillRect/>
          </a:stretch>
        </p:blipFill>
        <p:spPr bwMode="auto">
          <a:xfrm>
            <a:off x="882648" y="2674484"/>
            <a:ext cx="5018314" cy="3846060"/>
          </a:xfrm>
          <a:prstGeom prst="rect">
            <a:avLst/>
          </a:prstGeom>
          <a:noFill/>
          <a:ln>
            <a:noFill/>
          </a:ln>
        </p:spPr>
      </p:pic>
      <p:sp>
        <p:nvSpPr>
          <p:cNvPr id="9" name="TextovéPole 8"/>
          <p:cNvSpPr txBox="1"/>
          <p:nvPr/>
        </p:nvSpPr>
        <p:spPr>
          <a:xfrm>
            <a:off x="6934200" y="121516"/>
            <a:ext cx="4778829" cy="2862322"/>
          </a:xfrm>
          <a:prstGeom prst="rect">
            <a:avLst/>
          </a:prstGeom>
          <a:noFill/>
        </p:spPr>
        <p:txBody>
          <a:bodyPr wrap="square" rtlCol="0">
            <a:spAutoFit/>
          </a:bodyPr>
          <a:lstStyle/>
          <a:p>
            <a:r>
              <a:rPr lang="en-GB" dirty="0" smtClean="0"/>
              <a:t>Based on the scatterplot, we can assume on low to moderate positive relationship. The student with 1 from math and 5 from physics would decrease the correlation substantially.</a:t>
            </a:r>
          </a:p>
          <a:p>
            <a:endParaRPr lang="cs-CZ" dirty="0" smtClean="0"/>
          </a:p>
          <a:p>
            <a:r>
              <a:rPr lang="en-GB" dirty="0" smtClean="0"/>
              <a:t>Because grades are ordinal variable, we would prefer to use median and inter-quartile range</a:t>
            </a:r>
            <a:r>
              <a:rPr lang="cs-CZ" dirty="0" smtClean="0"/>
              <a:t> (and </a:t>
            </a:r>
            <a:r>
              <a:rPr lang="cs-CZ" dirty="0" err="1" smtClean="0"/>
              <a:t>present</a:t>
            </a:r>
            <a:r>
              <a:rPr lang="cs-CZ" dirty="0" smtClean="0"/>
              <a:t> </a:t>
            </a:r>
            <a:r>
              <a:rPr lang="cs-CZ" dirty="0" err="1" smtClean="0"/>
              <a:t>freqeuncy</a:t>
            </a:r>
            <a:r>
              <a:rPr lang="cs-CZ" dirty="0" smtClean="0"/>
              <a:t> </a:t>
            </a:r>
            <a:r>
              <a:rPr lang="cs-CZ" dirty="0" err="1" smtClean="0"/>
              <a:t>tables</a:t>
            </a:r>
            <a:r>
              <a:rPr lang="cs-CZ" dirty="0" smtClean="0"/>
              <a:t>)</a:t>
            </a:r>
            <a:r>
              <a:rPr lang="en-GB" dirty="0" smtClean="0"/>
              <a:t>.</a:t>
            </a:r>
            <a:r>
              <a:rPr lang="cs-CZ" dirty="0" smtClean="0"/>
              <a:t> </a:t>
            </a:r>
            <a:r>
              <a:rPr lang="en-GB" dirty="0" smtClean="0"/>
              <a:t>For finding median and quartiles, rank-order the variable values:</a:t>
            </a:r>
            <a:endParaRPr lang="en-GB" dirty="0"/>
          </a:p>
        </p:txBody>
      </p:sp>
      <p:sp>
        <p:nvSpPr>
          <p:cNvPr id="10" name="TextovéPole 9"/>
          <p:cNvSpPr txBox="1"/>
          <p:nvPr/>
        </p:nvSpPr>
        <p:spPr>
          <a:xfrm>
            <a:off x="6150430" y="2983838"/>
            <a:ext cx="5802085" cy="3724096"/>
          </a:xfrm>
          <a:prstGeom prst="rect">
            <a:avLst/>
          </a:prstGeom>
          <a:noFill/>
        </p:spPr>
        <p:txBody>
          <a:bodyPr wrap="square" rtlCol="0">
            <a:spAutoFit/>
          </a:bodyPr>
          <a:lstStyle/>
          <a:p>
            <a:r>
              <a:rPr lang="cs-CZ" dirty="0" err="1" smtClean="0"/>
              <a:t>Math</a:t>
            </a:r>
            <a:r>
              <a:rPr lang="cs-CZ" dirty="0" smtClean="0"/>
              <a:t> rank-</a:t>
            </a:r>
            <a:r>
              <a:rPr lang="cs-CZ" dirty="0" err="1" smtClean="0"/>
              <a:t>ordered</a:t>
            </a:r>
            <a:r>
              <a:rPr lang="cs-CZ" dirty="0" smtClean="0"/>
              <a:t> </a:t>
            </a:r>
            <a:r>
              <a:rPr lang="cs-CZ" dirty="0" err="1" smtClean="0"/>
              <a:t>values</a:t>
            </a:r>
            <a:r>
              <a:rPr lang="cs-CZ" dirty="0" smtClean="0"/>
              <a:t>:</a:t>
            </a:r>
          </a:p>
          <a:p>
            <a:r>
              <a:rPr lang="cs-CZ" dirty="0"/>
              <a:t>1, 1, 1, 1, </a:t>
            </a:r>
            <a:r>
              <a:rPr lang="cs-CZ" b="1" dirty="0"/>
              <a:t>1</a:t>
            </a:r>
            <a:r>
              <a:rPr lang="cs-CZ" dirty="0"/>
              <a:t>, 1, 1, 1, 2</a:t>
            </a:r>
            <a:r>
              <a:rPr lang="cs-CZ" dirty="0" smtClean="0"/>
              <a:t>, </a:t>
            </a:r>
            <a:r>
              <a:rPr lang="cs-CZ" sz="2000" b="1" dirty="0" smtClean="0"/>
              <a:t>|</a:t>
            </a:r>
            <a:r>
              <a:rPr lang="cs-CZ" dirty="0" smtClean="0"/>
              <a:t> </a:t>
            </a:r>
            <a:r>
              <a:rPr lang="cs-CZ" dirty="0"/>
              <a:t>2, 2, 2, 2, </a:t>
            </a:r>
            <a:r>
              <a:rPr lang="cs-CZ" b="1" dirty="0"/>
              <a:t>3</a:t>
            </a:r>
            <a:r>
              <a:rPr lang="cs-CZ" dirty="0"/>
              <a:t>, 3, 4, 4, </a:t>
            </a:r>
            <a:r>
              <a:rPr lang="cs-CZ" dirty="0" smtClean="0"/>
              <a:t>5</a:t>
            </a:r>
          </a:p>
          <a:p>
            <a:r>
              <a:rPr lang="cs-CZ" dirty="0" err="1" smtClean="0"/>
              <a:t>The</a:t>
            </a:r>
            <a:r>
              <a:rPr lang="cs-CZ" dirty="0" smtClean="0"/>
              <a:t> </a:t>
            </a:r>
            <a:r>
              <a:rPr lang="cs-CZ" dirty="0" err="1" smtClean="0"/>
              <a:t>median</a:t>
            </a:r>
            <a:r>
              <a:rPr lang="cs-CZ" dirty="0" smtClean="0"/>
              <a:t> </a:t>
            </a:r>
            <a:r>
              <a:rPr lang="cs-CZ" dirty="0" err="1" smtClean="0"/>
              <a:t>is</a:t>
            </a:r>
            <a:r>
              <a:rPr lang="cs-CZ" dirty="0" smtClean="0"/>
              <a:t> 2 (</a:t>
            </a:r>
            <a:r>
              <a:rPr lang="cs-CZ" dirty="0" err="1" smtClean="0"/>
              <a:t>lies</a:t>
            </a:r>
            <a:r>
              <a:rPr lang="cs-CZ" dirty="0" smtClean="0"/>
              <a:t> „</a:t>
            </a:r>
            <a:r>
              <a:rPr lang="cs-CZ" dirty="0" err="1" smtClean="0"/>
              <a:t>between</a:t>
            </a:r>
            <a:r>
              <a:rPr lang="cs-CZ" dirty="0" smtClean="0"/>
              <a:t> </a:t>
            </a:r>
            <a:r>
              <a:rPr lang="cs-CZ" dirty="0" err="1" smtClean="0"/>
              <a:t>values</a:t>
            </a:r>
            <a:r>
              <a:rPr lang="cs-CZ" dirty="0" smtClean="0"/>
              <a:t> 2 and 2“)</a:t>
            </a:r>
          </a:p>
          <a:p>
            <a:r>
              <a:rPr lang="cs-CZ" dirty="0" smtClean="0"/>
              <a:t>Q1 </a:t>
            </a:r>
            <a:r>
              <a:rPr lang="cs-CZ" dirty="0" err="1" smtClean="0"/>
              <a:t>is</a:t>
            </a:r>
            <a:r>
              <a:rPr lang="cs-CZ" dirty="0" smtClean="0"/>
              <a:t> 1 and Q3 </a:t>
            </a:r>
            <a:r>
              <a:rPr lang="cs-CZ" dirty="0" err="1" smtClean="0"/>
              <a:t>is</a:t>
            </a:r>
            <a:r>
              <a:rPr lang="cs-CZ" dirty="0" smtClean="0"/>
              <a:t> 3, mode </a:t>
            </a:r>
            <a:r>
              <a:rPr lang="cs-CZ" dirty="0" err="1" smtClean="0"/>
              <a:t>is</a:t>
            </a:r>
            <a:r>
              <a:rPr lang="cs-CZ" dirty="0" smtClean="0"/>
              <a:t> 1</a:t>
            </a:r>
          </a:p>
          <a:p>
            <a:r>
              <a:rPr lang="cs-CZ" dirty="0" smtClean="0"/>
              <a:t>(</a:t>
            </a:r>
            <a:r>
              <a:rPr lang="cs-CZ" dirty="0" err="1"/>
              <a:t>o</a:t>
            </a:r>
            <a:r>
              <a:rPr lang="cs-CZ" dirty="0" err="1" smtClean="0"/>
              <a:t>r</a:t>
            </a:r>
            <a:r>
              <a:rPr lang="cs-CZ" dirty="0" smtClean="0"/>
              <a:t> </a:t>
            </a:r>
            <a:r>
              <a:rPr lang="cs-CZ" dirty="0" err="1" smtClean="0"/>
              <a:t>look</a:t>
            </a:r>
            <a:r>
              <a:rPr lang="cs-CZ" dirty="0" smtClean="0"/>
              <a:t> in </a:t>
            </a:r>
            <a:r>
              <a:rPr lang="cs-CZ" dirty="0" err="1" smtClean="0"/>
              <a:t>frequency</a:t>
            </a:r>
            <a:r>
              <a:rPr lang="cs-CZ" dirty="0" smtClean="0"/>
              <a:t> table)</a:t>
            </a:r>
          </a:p>
          <a:p>
            <a:r>
              <a:rPr lang="cs-CZ" dirty="0" smtClean="0"/>
              <a:t>IQR = Q3 – Q1 = 3 – 1 = 2</a:t>
            </a:r>
          </a:p>
          <a:p>
            <a:endParaRPr lang="cs-CZ" dirty="0"/>
          </a:p>
          <a:p>
            <a:r>
              <a:rPr lang="cs-CZ" dirty="0" err="1" smtClean="0"/>
              <a:t>Physics</a:t>
            </a:r>
            <a:r>
              <a:rPr lang="cs-CZ" dirty="0" smtClean="0"/>
              <a:t> </a:t>
            </a:r>
            <a:r>
              <a:rPr lang="cs-CZ" dirty="0"/>
              <a:t>rank-</a:t>
            </a:r>
            <a:r>
              <a:rPr lang="cs-CZ" dirty="0" err="1"/>
              <a:t>ordered</a:t>
            </a:r>
            <a:r>
              <a:rPr lang="cs-CZ" dirty="0"/>
              <a:t> </a:t>
            </a:r>
            <a:r>
              <a:rPr lang="cs-CZ" dirty="0" err="1"/>
              <a:t>values</a:t>
            </a:r>
            <a:r>
              <a:rPr lang="cs-CZ" dirty="0"/>
              <a:t>:</a:t>
            </a:r>
          </a:p>
          <a:p>
            <a:r>
              <a:rPr lang="cs-CZ" dirty="0"/>
              <a:t>1, 1, 1, 1, </a:t>
            </a:r>
            <a:r>
              <a:rPr lang="cs-CZ" b="1" dirty="0"/>
              <a:t>1</a:t>
            </a:r>
            <a:r>
              <a:rPr lang="cs-CZ" dirty="0"/>
              <a:t>, 1, 2, 2, 2</a:t>
            </a:r>
            <a:r>
              <a:rPr lang="cs-CZ" dirty="0" smtClean="0"/>
              <a:t>, </a:t>
            </a:r>
            <a:r>
              <a:rPr lang="cs-CZ" b="1" dirty="0"/>
              <a:t>|</a:t>
            </a:r>
            <a:r>
              <a:rPr lang="cs-CZ" dirty="0" smtClean="0"/>
              <a:t> </a:t>
            </a:r>
            <a:r>
              <a:rPr lang="cs-CZ" dirty="0"/>
              <a:t>2, 2, 3, 3, </a:t>
            </a:r>
            <a:r>
              <a:rPr lang="cs-CZ" b="1" dirty="0"/>
              <a:t>4</a:t>
            </a:r>
            <a:r>
              <a:rPr lang="cs-CZ" dirty="0"/>
              <a:t>, 4, 4, 4, 5 </a:t>
            </a:r>
            <a:endParaRPr lang="cs-CZ" dirty="0" smtClean="0"/>
          </a:p>
          <a:p>
            <a:r>
              <a:rPr lang="cs-CZ" dirty="0" err="1" smtClean="0"/>
              <a:t>The</a:t>
            </a:r>
            <a:r>
              <a:rPr lang="cs-CZ" dirty="0" smtClean="0"/>
              <a:t> </a:t>
            </a:r>
            <a:r>
              <a:rPr lang="cs-CZ" dirty="0" err="1"/>
              <a:t>median</a:t>
            </a:r>
            <a:r>
              <a:rPr lang="cs-CZ" dirty="0"/>
              <a:t> </a:t>
            </a:r>
            <a:r>
              <a:rPr lang="cs-CZ" dirty="0" err="1"/>
              <a:t>is</a:t>
            </a:r>
            <a:r>
              <a:rPr lang="cs-CZ" dirty="0"/>
              <a:t> </a:t>
            </a:r>
            <a:r>
              <a:rPr lang="cs-CZ" dirty="0" smtClean="0"/>
              <a:t>2, mode </a:t>
            </a:r>
            <a:r>
              <a:rPr lang="cs-CZ" dirty="0" err="1" smtClean="0"/>
              <a:t>is</a:t>
            </a:r>
            <a:r>
              <a:rPr lang="cs-CZ" dirty="0" smtClean="0"/>
              <a:t> 1</a:t>
            </a:r>
            <a:endParaRPr lang="cs-CZ" dirty="0"/>
          </a:p>
          <a:p>
            <a:r>
              <a:rPr lang="cs-CZ" dirty="0"/>
              <a:t>Q1 </a:t>
            </a:r>
            <a:r>
              <a:rPr lang="cs-CZ" dirty="0" err="1"/>
              <a:t>is</a:t>
            </a:r>
            <a:r>
              <a:rPr lang="cs-CZ" dirty="0"/>
              <a:t> 1 and Q3 </a:t>
            </a:r>
            <a:r>
              <a:rPr lang="cs-CZ" dirty="0" err="1"/>
              <a:t>is</a:t>
            </a:r>
            <a:r>
              <a:rPr lang="cs-CZ" dirty="0"/>
              <a:t> </a:t>
            </a:r>
            <a:r>
              <a:rPr lang="cs-CZ" dirty="0" smtClean="0"/>
              <a:t>4</a:t>
            </a:r>
            <a:endParaRPr lang="cs-CZ" dirty="0"/>
          </a:p>
          <a:p>
            <a:r>
              <a:rPr lang="cs-CZ" dirty="0"/>
              <a:t>(</a:t>
            </a:r>
            <a:r>
              <a:rPr lang="cs-CZ" dirty="0" err="1"/>
              <a:t>or</a:t>
            </a:r>
            <a:r>
              <a:rPr lang="cs-CZ" dirty="0"/>
              <a:t> </a:t>
            </a:r>
            <a:r>
              <a:rPr lang="cs-CZ" dirty="0" err="1"/>
              <a:t>look</a:t>
            </a:r>
            <a:r>
              <a:rPr lang="cs-CZ" dirty="0"/>
              <a:t> in </a:t>
            </a:r>
            <a:r>
              <a:rPr lang="cs-CZ" dirty="0" err="1"/>
              <a:t>frequency</a:t>
            </a:r>
            <a:r>
              <a:rPr lang="cs-CZ" dirty="0"/>
              <a:t> table)</a:t>
            </a:r>
          </a:p>
          <a:p>
            <a:r>
              <a:rPr lang="cs-CZ" dirty="0"/>
              <a:t>IQR = Q3 – Q1 = </a:t>
            </a:r>
            <a:r>
              <a:rPr lang="cs-CZ" dirty="0" smtClean="0"/>
              <a:t>4 </a:t>
            </a:r>
            <a:r>
              <a:rPr lang="cs-CZ" dirty="0"/>
              <a:t>– 1 = 3</a:t>
            </a:r>
          </a:p>
        </p:txBody>
      </p:sp>
    </p:spTree>
    <p:extLst>
      <p:ext uri="{BB962C8B-B14F-4D97-AF65-F5344CB8AC3E}">
        <p14:creationId xmlns:p14="http://schemas.microsoft.com/office/powerpoint/2010/main" val="27106634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29330" y="952500"/>
            <a:ext cx="5155715" cy="4131129"/>
          </a:xfrm>
          <a:prstGeom prst="rect">
            <a:avLst/>
          </a:prstGeom>
        </p:spPr>
      </p:pic>
      <p:pic>
        <p:nvPicPr>
          <p:cNvPr id="6" name="Obrázek 5"/>
          <p:cNvPicPr>
            <a:picLocks noChangeAspect="1"/>
          </p:cNvPicPr>
          <p:nvPr/>
        </p:nvPicPr>
        <p:blipFill>
          <a:blip r:embed="rId3"/>
          <a:stretch>
            <a:fillRect/>
          </a:stretch>
        </p:blipFill>
        <p:spPr>
          <a:xfrm>
            <a:off x="6224589" y="952500"/>
            <a:ext cx="5155715" cy="4131129"/>
          </a:xfrm>
          <a:prstGeom prst="rect">
            <a:avLst/>
          </a:prstGeom>
        </p:spPr>
      </p:pic>
      <p:sp>
        <p:nvSpPr>
          <p:cNvPr id="7" name="TextovéPole 6"/>
          <p:cNvSpPr txBox="1"/>
          <p:nvPr/>
        </p:nvSpPr>
        <p:spPr>
          <a:xfrm>
            <a:off x="1023257" y="5410200"/>
            <a:ext cx="10243457" cy="646331"/>
          </a:xfrm>
          <a:prstGeom prst="rect">
            <a:avLst/>
          </a:prstGeom>
          <a:noFill/>
        </p:spPr>
        <p:txBody>
          <a:bodyPr wrap="square" rtlCol="0">
            <a:spAutoFit/>
          </a:bodyPr>
          <a:lstStyle/>
          <a:p>
            <a:r>
              <a:rPr lang="cs-CZ" dirty="0" err="1" smtClean="0"/>
              <a:t>We</a:t>
            </a:r>
            <a:r>
              <a:rPr lang="cs-CZ" dirty="0" smtClean="0"/>
              <a:t> </a:t>
            </a:r>
            <a:r>
              <a:rPr lang="cs-CZ" dirty="0" err="1" smtClean="0"/>
              <a:t>would</a:t>
            </a:r>
            <a:r>
              <a:rPr lang="cs-CZ" dirty="0" smtClean="0"/>
              <a:t> </a:t>
            </a:r>
            <a:r>
              <a:rPr lang="cs-CZ" dirty="0" err="1" smtClean="0"/>
              <a:t>prefer</a:t>
            </a:r>
            <a:r>
              <a:rPr lang="cs-CZ" dirty="0" smtClean="0"/>
              <a:t> to use </a:t>
            </a:r>
            <a:r>
              <a:rPr lang="cs-CZ" dirty="0" err="1" smtClean="0"/>
              <a:t>Spearman</a:t>
            </a:r>
            <a:r>
              <a:rPr lang="cs-CZ" dirty="0" smtClean="0"/>
              <a:t> </a:t>
            </a:r>
            <a:r>
              <a:rPr lang="cs-CZ" dirty="0" err="1" smtClean="0"/>
              <a:t>rho</a:t>
            </a:r>
            <a:r>
              <a:rPr lang="cs-CZ" dirty="0" smtClean="0"/>
              <a:t> </a:t>
            </a:r>
            <a:r>
              <a:rPr lang="cs-CZ" dirty="0" err="1" smtClean="0"/>
              <a:t>correlation</a:t>
            </a:r>
            <a:r>
              <a:rPr lang="cs-CZ" dirty="0" smtClean="0"/>
              <a:t>. (r</a:t>
            </a:r>
            <a:r>
              <a:rPr lang="cs-CZ" baseline="-25000" dirty="0" smtClean="0"/>
              <a:t>s</a:t>
            </a:r>
            <a:r>
              <a:rPr lang="cs-CZ" dirty="0" smtClean="0"/>
              <a:t> = 0.55 – </a:t>
            </a:r>
            <a:r>
              <a:rPr lang="cs-CZ" dirty="0" err="1" smtClean="0"/>
              <a:t>only</a:t>
            </a:r>
            <a:r>
              <a:rPr lang="cs-CZ" dirty="0" smtClean="0"/>
              <a:t> to </a:t>
            </a:r>
            <a:r>
              <a:rPr lang="cs-CZ" dirty="0" err="1" smtClean="0"/>
              <a:t>complete</a:t>
            </a:r>
            <a:r>
              <a:rPr lang="cs-CZ" dirty="0" smtClean="0"/>
              <a:t>, </a:t>
            </a:r>
            <a:r>
              <a:rPr lang="cs-CZ" dirty="0" err="1" smtClean="0"/>
              <a:t>you</a:t>
            </a:r>
            <a:r>
              <a:rPr lang="cs-CZ" dirty="0" smtClean="0"/>
              <a:t> don</a:t>
            </a:r>
            <a:r>
              <a:rPr lang="en-GB" dirty="0" smtClean="0"/>
              <a:t>’</a:t>
            </a:r>
            <a:r>
              <a:rPr lang="cs-CZ" dirty="0" smtClean="0"/>
              <a:t>t </a:t>
            </a:r>
            <a:r>
              <a:rPr lang="cs-CZ" dirty="0" err="1" smtClean="0"/>
              <a:t>need</a:t>
            </a:r>
            <a:r>
              <a:rPr lang="cs-CZ" dirty="0" smtClean="0"/>
              <a:t> to </a:t>
            </a:r>
            <a:r>
              <a:rPr lang="cs-CZ" dirty="0" err="1" smtClean="0"/>
              <a:t>compute</a:t>
            </a:r>
            <a:r>
              <a:rPr lang="cs-CZ" dirty="0" smtClean="0"/>
              <a:t> </a:t>
            </a:r>
            <a:r>
              <a:rPr lang="cs-CZ" dirty="0" err="1" smtClean="0"/>
              <a:t>the</a:t>
            </a:r>
            <a:r>
              <a:rPr lang="cs-CZ" dirty="0" smtClean="0"/>
              <a:t> </a:t>
            </a:r>
            <a:r>
              <a:rPr lang="cs-CZ" dirty="0" err="1" smtClean="0"/>
              <a:t>correlation</a:t>
            </a:r>
            <a:r>
              <a:rPr lang="cs-CZ" dirty="0" smtClean="0"/>
              <a:t>)</a:t>
            </a:r>
            <a:endParaRPr lang="en-GB" dirty="0"/>
          </a:p>
        </p:txBody>
      </p:sp>
    </p:spTree>
    <p:extLst>
      <p:ext uri="{BB962C8B-B14F-4D97-AF65-F5344CB8AC3E}">
        <p14:creationId xmlns:p14="http://schemas.microsoft.com/office/powerpoint/2010/main" val="36951983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13656"/>
            <a:ext cx="10515600" cy="6139543"/>
          </a:xfrm>
        </p:spPr>
        <p:txBody>
          <a:bodyPr>
            <a:normAutofit/>
          </a:bodyPr>
          <a:lstStyle/>
          <a:p>
            <a:pPr marL="0" indent="0">
              <a:buNone/>
            </a:pPr>
            <a:r>
              <a:rPr lang="en-GB" sz="2200" dirty="0" smtClean="0"/>
              <a:t>We measured correlation between number of hours spent by exercising per month and depression rate r = -0.12 on a sample of 120 people. Compute 95% confidence interval for correlation.</a:t>
            </a:r>
          </a:p>
          <a:p>
            <a:pPr marL="0" indent="0">
              <a:buNone/>
            </a:pPr>
            <a:endParaRPr lang="en-GB" sz="2200" dirty="0" smtClean="0"/>
          </a:p>
          <a:p>
            <a:pPr marL="0" indent="0">
              <a:buNone/>
            </a:pPr>
            <a:endParaRPr lang="en-GB" sz="2200" dirty="0" smtClean="0"/>
          </a:p>
          <a:p>
            <a:pPr marL="0" indent="0">
              <a:buNone/>
            </a:pPr>
            <a:r>
              <a:rPr lang="en-GB" sz="2200" dirty="0" smtClean="0"/>
              <a:t>We measured mean intelligence of 200 high school students with special program for talented children M = 128. Compute 99% confidence interval for mean intelligence of students educated with this special program if you know that population standard deviation of intelligence in </a:t>
            </a:r>
            <a:r>
              <a:rPr lang="en-GB" sz="2200" i="1" dirty="0" smtClean="0">
                <a:latin typeface="Symbol" pitchFamily="18" charset="2"/>
              </a:rPr>
              <a:t>s </a:t>
            </a:r>
            <a:r>
              <a:rPr lang="en-GB" sz="2200" dirty="0" smtClean="0">
                <a:latin typeface="Symbol" pitchFamily="18" charset="2"/>
              </a:rPr>
              <a:t> </a:t>
            </a:r>
            <a:r>
              <a:rPr lang="en-GB" sz="2200" dirty="0" smtClean="0"/>
              <a:t>= 15. </a:t>
            </a:r>
          </a:p>
          <a:p>
            <a:pPr marL="0" indent="0">
              <a:buNone/>
            </a:pPr>
            <a:endParaRPr lang="en-GB" sz="2200" dirty="0" smtClean="0"/>
          </a:p>
          <a:p>
            <a:pPr marL="0" indent="0">
              <a:buNone/>
            </a:pPr>
            <a:endParaRPr lang="en-GB" sz="2200" dirty="0" smtClean="0"/>
          </a:p>
          <a:p>
            <a:pPr marL="0" indent="0">
              <a:buNone/>
            </a:pPr>
            <a:r>
              <a:rPr lang="en-GB" sz="2200" dirty="0" smtClean="0"/>
              <a:t>From a research study we know that the probability of having schizophrenia if one of your parents has it is p = 0.45. The study was conducted with 30 participants. Compute 90% confidence interval for probability of having schizophrenia if one of your parents has it.</a:t>
            </a:r>
            <a:endParaRPr lang="en-GB" sz="2200" dirty="0"/>
          </a:p>
        </p:txBody>
      </p:sp>
    </p:spTree>
    <p:extLst>
      <p:ext uri="{BB962C8B-B14F-4D97-AF65-F5344CB8AC3E}">
        <p14:creationId xmlns:p14="http://schemas.microsoft.com/office/powerpoint/2010/main" val="8919372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522514"/>
            <a:ext cx="10515600" cy="5954486"/>
          </a:xfrm>
        </p:spPr>
        <p:txBody>
          <a:bodyPr/>
          <a:lstStyle/>
          <a:p>
            <a:pPr marL="0" indent="0">
              <a:buNone/>
            </a:pPr>
            <a:r>
              <a:rPr lang="en-GB" sz="2400" dirty="0" smtClean="0"/>
              <a:t>We measured correlation between number of hours spent by exercising per month and depression rate r = -0.12 on a sample of 120 people. Compute 95% confidence interval for correlation.</a:t>
            </a:r>
          </a:p>
          <a:p>
            <a:pPr marL="0" indent="0">
              <a:buNone/>
            </a:pPr>
            <a:endParaRPr lang="cs-CZ" sz="2400" dirty="0"/>
          </a:p>
          <a:p>
            <a:pPr marL="0" indent="0">
              <a:buNone/>
            </a:pPr>
            <a:r>
              <a:rPr lang="cs-CZ" sz="2200" dirty="0"/>
              <a:t>r = -</a:t>
            </a:r>
            <a:r>
              <a:rPr lang="cs-CZ" sz="2200" dirty="0" smtClean="0"/>
              <a:t>0.12</a:t>
            </a:r>
          </a:p>
          <a:p>
            <a:pPr marL="0" indent="0">
              <a:buNone/>
            </a:pPr>
            <a:r>
              <a:rPr lang="cs-CZ" sz="2200" dirty="0" smtClean="0"/>
              <a:t>N </a:t>
            </a:r>
            <a:r>
              <a:rPr lang="cs-CZ" sz="2200" dirty="0"/>
              <a:t>= </a:t>
            </a:r>
            <a:r>
              <a:rPr lang="cs-CZ" sz="2200" dirty="0" smtClean="0"/>
              <a:t>120</a:t>
            </a:r>
          </a:p>
          <a:p>
            <a:pPr marL="0" indent="0">
              <a:buNone/>
            </a:pPr>
            <a:r>
              <a:rPr lang="cs-CZ" sz="2200" dirty="0" smtClean="0"/>
              <a:t>Z </a:t>
            </a:r>
            <a:r>
              <a:rPr lang="cs-CZ" sz="2200" dirty="0"/>
              <a:t>=FISHER(-0.12) = -</a:t>
            </a:r>
            <a:r>
              <a:rPr lang="cs-CZ" sz="2200" dirty="0" smtClean="0"/>
              <a:t>0.121</a:t>
            </a:r>
          </a:p>
          <a:p>
            <a:pPr marL="0" indent="0">
              <a:buNone/>
            </a:pPr>
            <a:r>
              <a:rPr lang="cs-CZ" sz="2200" dirty="0" err="1" smtClean="0"/>
              <a:t>sz</a:t>
            </a:r>
            <a:r>
              <a:rPr lang="cs-CZ" sz="2200" dirty="0" smtClean="0"/>
              <a:t> </a:t>
            </a:r>
            <a:r>
              <a:rPr lang="cs-CZ" sz="2200" dirty="0"/>
              <a:t>= 1/√(120-3) = 0.09</a:t>
            </a:r>
          </a:p>
          <a:p>
            <a:pPr marL="0" indent="0">
              <a:buNone/>
            </a:pPr>
            <a:r>
              <a:rPr lang="cs-CZ" sz="2200" baseline="-25000" dirty="0"/>
              <a:t>1-</a:t>
            </a:r>
            <a:r>
              <a:rPr lang="el-GR" sz="2200" baseline="-25000" dirty="0"/>
              <a:t>α</a:t>
            </a:r>
            <a:r>
              <a:rPr lang="cs-CZ" sz="2200" baseline="-25000" dirty="0"/>
              <a:t>/2</a:t>
            </a:r>
            <a:r>
              <a:rPr lang="cs-CZ" sz="2200" dirty="0"/>
              <a:t>z = NORM.S.INV(1-</a:t>
            </a:r>
            <a:r>
              <a:rPr lang="el-GR" sz="2200" dirty="0"/>
              <a:t>α</a:t>
            </a:r>
            <a:r>
              <a:rPr lang="cs-CZ" sz="2200" dirty="0"/>
              <a:t>/2) = NORM.S.INV (0.975) = 1.96</a:t>
            </a:r>
          </a:p>
          <a:p>
            <a:pPr marL="0" indent="0">
              <a:buNone/>
            </a:pPr>
            <a:r>
              <a:rPr lang="cs-CZ" sz="2200" dirty="0"/>
              <a:t>CI</a:t>
            </a:r>
            <a:r>
              <a:rPr lang="cs-CZ" sz="2200" baseline="-25000" dirty="0"/>
              <a:t>95%</a:t>
            </a:r>
            <a:r>
              <a:rPr lang="cs-CZ" sz="2200" dirty="0"/>
              <a:t> = </a:t>
            </a:r>
            <a:r>
              <a:rPr lang="cs-CZ" sz="2200" dirty="0" smtClean="0"/>
              <a:t>(FISHERINV(Z</a:t>
            </a:r>
            <a:r>
              <a:rPr lang="cs-CZ" sz="2200" baseline="-25000" dirty="0" smtClean="0"/>
              <a:t> </a:t>
            </a:r>
            <a:r>
              <a:rPr lang="cs-CZ" sz="2200" dirty="0"/>
              <a:t>-</a:t>
            </a:r>
            <a:r>
              <a:rPr lang="cs-CZ" sz="2200" baseline="-25000" dirty="0"/>
              <a:t> 1-</a:t>
            </a:r>
            <a:r>
              <a:rPr lang="el-GR" sz="2200" baseline="-25000" dirty="0"/>
              <a:t>α</a:t>
            </a:r>
            <a:r>
              <a:rPr lang="cs-CZ" sz="2200" baseline="-25000" dirty="0"/>
              <a:t>/2</a:t>
            </a:r>
            <a:r>
              <a:rPr lang="cs-CZ" sz="2200" dirty="0"/>
              <a:t>z * </a:t>
            </a:r>
            <a:r>
              <a:rPr lang="cs-CZ" sz="2200" dirty="0" err="1" smtClean="0"/>
              <a:t>s</a:t>
            </a:r>
            <a:r>
              <a:rPr lang="cs-CZ" sz="2200" baseline="-25000" dirty="0" err="1" smtClean="0"/>
              <a:t>z</a:t>
            </a:r>
            <a:r>
              <a:rPr lang="cs-CZ" sz="2200" dirty="0" smtClean="0"/>
              <a:t>)</a:t>
            </a:r>
            <a:r>
              <a:rPr lang="cs-CZ" sz="2200" baseline="-25000" dirty="0" smtClean="0"/>
              <a:t> </a:t>
            </a:r>
            <a:r>
              <a:rPr lang="cs-CZ" sz="2200" dirty="0"/>
              <a:t>;</a:t>
            </a:r>
            <a:r>
              <a:rPr lang="cs-CZ" sz="2200" baseline="-25000" dirty="0"/>
              <a:t> </a:t>
            </a:r>
            <a:r>
              <a:rPr lang="cs-CZ" sz="2200" dirty="0"/>
              <a:t>FISHERINV(</a:t>
            </a:r>
            <a:r>
              <a:rPr lang="cs-CZ" sz="2200" dirty="0" smtClean="0"/>
              <a:t>Z</a:t>
            </a:r>
            <a:r>
              <a:rPr lang="cs-CZ" sz="2200" baseline="-25000" dirty="0" smtClean="0"/>
              <a:t> </a:t>
            </a:r>
            <a:r>
              <a:rPr lang="cs-CZ" sz="2200" dirty="0"/>
              <a:t>-</a:t>
            </a:r>
            <a:r>
              <a:rPr lang="cs-CZ" sz="2200" baseline="-25000" dirty="0"/>
              <a:t> 1-</a:t>
            </a:r>
            <a:r>
              <a:rPr lang="el-GR" sz="2200" baseline="-25000" dirty="0"/>
              <a:t>α</a:t>
            </a:r>
            <a:r>
              <a:rPr lang="cs-CZ" sz="2200" baseline="-25000" dirty="0"/>
              <a:t>/2</a:t>
            </a:r>
            <a:r>
              <a:rPr lang="cs-CZ" sz="2200" dirty="0"/>
              <a:t>z * </a:t>
            </a:r>
            <a:r>
              <a:rPr lang="cs-CZ" sz="2200" dirty="0" err="1"/>
              <a:t>s</a:t>
            </a:r>
            <a:r>
              <a:rPr lang="cs-CZ" sz="2200" baseline="-25000" dirty="0" err="1"/>
              <a:t>z</a:t>
            </a:r>
            <a:r>
              <a:rPr lang="cs-CZ" sz="2200" dirty="0" smtClean="0"/>
              <a:t>)) </a:t>
            </a:r>
            <a:br>
              <a:rPr lang="cs-CZ" sz="2200" dirty="0" smtClean="0"/>
            </a:br>
            <a:r>
              <a:rPr lang="cs-CZ" sz="2200" dirty="0" smtClean="0"/>
              <a:t>          = (</a:t>
            </a:r>
            <a:r>
              <a:rPr lang="cs-CZ" sz="2200" dirty="0"/>
              <a:t>FISHERINV(</a:t>
            </a:r>
            <a:r>
              <a:rPr lang="cs-CZ" sz="2200" dirty="0" smtClean="0"/>
              <a:t>-</a:t>
            </a:r>
            <a:r>
              <a:rPr lang="cs-CZ" sz="2200" dirty="0"/>
              <a:t>0.121 – </a:t>
            </a:r>
            <a:r>
              <a:rPr lang="cs-CZ" sz="2200" dirty="0" smtClean="0"/>
              <a:t>1.96*0.09) </a:t>
            </a:r>
            <a:r>
              <a:rPr lang="cs-CZ" sz="2200" dirty="0"/>
              <a:t>; FISHERINV(</a:t>
            </a:r>
            <a:r>
              <a:rPr lang="cs-CZ" sz="2200" dirty="0" smtClean="0"/>
              <a:t>-</a:t>
            </a:r>
            <a:r>
              <a:rPr lang="cs-CZ" sz="2200" dirty="0"/>
              <a:t>0.121 + 1.96*0.09</a:t>
            </a:r>
            <a:r>
              <a:rPr lang="cs-CZ" sz="2200" dirty="0" smtClean="0"/>
              <a:t>)) </a:t>
            </a:r>
            <a:br>
              <a:rPr lang="cs-CZ" sz="2200" dirty="0" smtClean="0"/>
            </a:br>
            <a:r>
              <a:rPr lang="cs-CZ" sz="2200" dirty="0" smtClean="0"/>
              <a:t>          = (</a:t>
            </a:r>
            <a:r>
              <a:rPr lang="cs-CZ" sz="2200" dirty="0"/>
              <a:t>FISHERINV(</a:t>
            </a:r>
            <a:r>
              <a:rPr lang="cs-CZ" sz="2200" dirty="0" smtClean="0"/>
              <a:t>-0.30) </a:t>
            </a:r>
            <a:r>
              <a:rPr lang="cs-CZ" sz="2200" dirty="0"/>
              <a:t>; FISHERINV(</a:t>
            </a:r>
            <a:r>
              <a:rPr lang="cs-CZ" sz="2200" dirty="0" smtClean="0"/>
              <a:t>0.06)) = (-0.29 ; 0.06)</a:t>
            </a:r>
            <a:endParaRPr lang="cs-CZ" sz="2200" dirty="0"/>
          </a:p>
          <a:p>
            <a:pPr marL="0" indent="0">
              <a:buNone/>
            </a:pPr>
            <a:endParaRPr lang="en-GB" sz="2200" dirty="0"/>
          </a:p>
        </p:txBody>
      </p:sp>
    </p:spTree>
    <p:extLst>
      <p:ext uri="{BB962C8B-B14F-4D97-AF65-F5344CB8AC3E}">
        <p14:creationId xmlns:p14="http://schemas.microsoft.com/office/powerpoint/2010/main" val="1946132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8971" y="576943"/>
            <a:ext cx="11190515" cy="5600020"/>
          </a:xfrm>
        </p:spPr>
        <p:txBody>
          <a:bodyPr/>
          <a:lstStyle/>
          <a:p>
            <a:pPr marL="0" indent="0">
              <a:buNone/>
            </a:pPr>
            <a:r>
              <a:rPr lang="en-GB" sz="2400" dirty="0" smtClean="0"/>
              <a:t>We measured mean intelligence of 200 high school students with special program for talented children M = 128. Compute 99% confidence interval for mean intelligence of students educated with this special program if you know that population standard deviation of intelligence in </a:t>
            </a:r>
            <a:r>
              <a:rPr lang="en-GB" sz="2400" i="1" dirty="0" smtClean="0">
                <a:latin typeface="Symbol" pitchFamily="18" charset="2"/>
              </a:rPr>
              <a:t>s </a:t>
            </a:r>
            <a:r>
              <a:rPr lang="en-GB" sz="2400" dirty="0" smtClean="0">
                <a:latin typeface="Symbol" pitchFamily="18" charset="2"/>
              </a:rPr>
              <a:t> </a:t>
            </a:r>
            <a:r>
              <a:rPr lang="en-GB" sz="2400" dirty="0" smtClean="0"/>
              <a:t>= 15. </a:t>
            </a:r>
          </a:p>
          <a:p>
            <a:pPr marL="0" indent="0">
              <a:buNone/>
            </a:pPr>
            <a:endParaRPr lang="cs-CZ" sz="2200" dirty="0" smtClean="0"/>
          </a:p>
          <a:p>
            <a:pPr marL="0" indent="0">
              <a:buNone/>
            </a:pPr>
            <a:r>
              <a:rPr lang="cs-CZ" sz="2200" dirty="0" smtClean="0"/>
              <a:t>M </a:t>
            </a:r>
            <a:r>
              <a:rPr lang="cs-CZ" sz="2200" dirty="0"/>
              <a:t>= </a:t>
            </a:r>
            <a:r>
              <a:rPr lang="cs-CZ" sz="2200" dirty="0" smtClean="0"/>
              <a:t>128</a:t>
            </a:r>
            <a:endParaRPr lang="cs-CZ" sz="2200" dirty="0"/>
          </a:p>
          <a:p>
            <a:pPr marL="0" indent="0">
              <a:buNone/>
            </a:pPr>
            <a:r>
              <a:rPr lang="cs-CZ" sz="2200" i="1" dirty="0">
                <a:latin typeface="Symbol" pitchFamily="18" charset="2"/>
              </a:rPr>
              <a:t>s </a:t>
            </a:r>
            <a:r>
              <a:rPr lang="cs-CZ" sz="2200" dirty="0">
                <a:latin typeface="Symbol" pitchFamily="18" charset="2"/>
              </a:rPr>
              <a:t> </a:t>
            </a:r>
            <a:r>
              <a:rPr lang="cs-CZ" sz="2200" dirty="0"/>
              <a:t>= </a:t>
            </a:r>
            <a:r>
              <a:rPr lang="cs-CZ" sz="2200" dirty="0" smtClean="0"/>
              <a:t>15 </a:t>
            </a:r>
            <a:endParaRPr lang="cs-CZ" sz="2200" dirty="0"/>
          </a:p>
          <a:p>
            <a:pPr marL="0" indent="0">
              <a:buNone/>
            </a:pPr>
            <a:r>
              <a:rPr lang="cs-CZ" sz="2200" i="1" dirty="0" err="1" smtClean="0">
                <a:latin typeface="Symbol" pitchFamily="18" charset="2"/>
              </a:rPr>
              <a:t>s</a:t>
            </a:r>
            <a:r>
              <a:rPr lang="cs-CZ" sz="2200" baseline="-25000" dirty="0" err="1" smtClean="0"/>
              <a:t>m</a:t>
            </a:r>
            <a:r>
              <a:rPr lang="cs-CZ" sz="2200" dirty="0" smtClean="0"/>
              <a:t> </a:t>
            </a:r>
            <a:r>
              <a:rPr lang="cs-CZ" sz="2200" dirty="0"/>
              <a:t>= </a:t>
            </a:r>
            <a:r>
              <a:rPr lang="cs-CZ" sz="2200" i="1" dirty="0">
                <a:latin typeface="Symbol" pitchFamily="18" charset="2"/>
              </a:rPr>
              <a:t>s</a:t>
            </a:r>
            <a:r>
              <a:rPr lang="cs-CZ" sz="2200" dirty="0" smtClean="0"/>
              <a:t> </a:t>
            </a:r>
            <a:r>
              <a:rPr lang="cs-CZ" sz="2200" dirty="0"/>
              <a:t>/ √N = </a:t>
            </a:r>
            <a:r>
              <a:rPr lang="cs-CZ" sz="2200" dirty="0" smtClean="0"/>
              <a:t>15 / √200 </a:t>
            </a:r>
            <a:r>
              <a:rPr lang="cs-CZ" sz="2200" dirty="0"/>
              <a:t>= </a:t>
            </a:r>
            <a:r>
              <a:rPr lang="cs-CZ" sz="2200" dirty="0" smtClean="0"/>
              <a:t>1.06</a:t>
            </a:r>
            <a:endParaRPr lang="cs-CZ" sz="2200" dirty="0"/>
          </a:p>
          <a:p>
            <a:pPr marL="0" indent="0">
              <a:buNone/>
            </a:pPr>
            <a:r>
              <a:rPr lang="cs-CZ" sz="2200" baseline="-25000" dirty="0"/>
              <a:t>1-</a:t>
            </a:r>
            <a:r>
              <a:rPr lang="el-GR" sz="2200" baseline="-25000" dirty="0"/>
              <a:t>α</a:t>
            </a:r>
            <a:r>
              <a:rPr lang="cs-CZ" sz="2200" baseline="-25000" dirty="0"/>
              <a:t>/2</a:t>
            </a:r>
            <a:r>
              <a:rPr lang="cs-CZ" sz="2200" dirty="0"/>
              <a:t>z = NORM.S.INV(1-</a:t>
            </a:r>
            <a:r>
              <a:rPr lang="el-GR" sz="2200" dirty="0"/>
              <a:t>α</a:t>
            </a:r>
            <a:r>
              <a:rPr lang="cs-CZ" sz="2200" dirty="0"/>
              <a:t>/2) = NORM.S.INV (</a:t>
            </a:r>
            <a:r>
              <a:rPr lang="cs-CZ" sz="2200" dirty="0" smtClean="0"/>
              <a:t>0.995</a:t>
            </a:r>
            <a:r>
              <a:rPr lang="cs-CZ" sz="2200" dirty="0"/>
              <a:t>) = </a:t>
            </a:r>
            <a:r>
              <a:rPr lang="cs-CZ" sz="2200" dirty="0" smtClean="0"/>
              <a:t>2.58</a:t>
            </a:r>
            <a:endParaRPr lang="cs-CZ" sz="2200" dirty="0"/>
          </a:p>
          <a:p>
            <a:pPr marL="0" indent="0">
              <a:buNone/>
            </a:pPr>
            <a:r>
              <a:rPr lang="cs-CZ" sz="2200" dirty="0" smtClean="0"/>
              <a:t>CI</a:t>
            </a:r>
            <a:r>
              <a:rPr lang="cs-CZ" sz="2200" baseline="-25000" dirty="0" smtClean="0"/>
              <a:t>99%</a:t>
            </a:r>
            <a:r>
              <a:rPr lang="cs-CZ" sz="2200" dirty="0" smtClean="0"/>
              <a:t> </a:t>
            </a:r>
            <a:r>
              <a:rPr lang="cs-CZ" sz="2200" dirty="0"/>
              <a:t>= (</a:t>
            </a:r>
            <a:r>
              <a:rPr lang="cs-CZ" sz="2200" dirty="0" smtClean="0"/>
              <a:t>M</a:t>
            </a:r>
            <a:r>
              <a:rPr lang="cs-CZ" sz="2200" baseline="-25000" dirty="0" smtClean="0"/>
              <a:t> </a:t>
            </a:r>
            <a:r>
              <a:rPr lang="cs-CZ" sz="2200" dirty="0"/>
              <a:t>-</a:t>
            </a:r>
            <a:r>
              <a:rPr lang="cs-CZ" sz="2200" baseline="-25000" dirty="0"/>
              <a:t> 1-</a:t>
            </a:r>
            <a:r>
              <a:rPr lang="el-GR" sz="2200" baseline="-25000" dirty="0"/>
              <a:t>α</a:t>
            </a:r>
            <a:r>
              <a:rPr lang="cs-CZ" sz="2200" baseline="-25000" dirty="0" smtClean="0"/>
              <a:t>/2</a:t>
            </a:r>
            <a:r>
              <a:rPr lang="cs-CZ" sz="2200" dirty="0" smtClean="0"/>
              <a:t>z </a:t>
            </a:r>
            <a:r>
              <a:rPr lang="cs-CZ" sz="2200" dirty="0"/>
              <a:t>* </a:t>
            </a:r>
            <a:r>
              <a:rPr lang="cs-CZ" sz="2200" i="1" dirty="0" err="1">
                <a:latin typeface="Symbol" pitchFamily="18" charset="2"/>
              </a:rPr>
              <a:t>s</a:t>
            </a:r>
            <a:r>
              <a:rPr lang="cs-CZ" sz="2200" baseline="-25000" dirty="0" err="1"/>
              <a:t>m</a:t>
            </a:r>
            <a:r>
              <a:rPr lang="cs-CZ" sz="2200" baseline="-25000" dirty="0" smtClean="0"/>
              <a:t> </a:t>
            </a:r>
            <a:r>
              <a:rPr lang="cs-CZ" sz="2200" dirty="0"/>
              <a:t>;</a:t>
            </a:r>
            <a:r>
              <a:rPr lang="cs-CZ" sz="2200" baseline="-25000" dirty="0"/>
              <a:t> </a:t>
            </a:r>
            <a:r>
              <a:rPr lang="cs-CZ" sz="2200" dirty="0" smtClean="0"/>
              <a:t>M</a:t>
            </a:r>
            <a:r>
              <a:rPr lang="cs-CZ" sz="2200" baseline="-25000" dirty="0" smtClean="0"/>
              <a:t> </a:t>
            </a:r>
            <a:r>
              <a:rPr lang="cs-CZ" sz="2200" dirty="0"/>
              <a:t>-</a:t>
            </a:r>
            <a:r>
              <a:rPr lang="cs-CZ" sz="2200" baseline="-25000" dirty="0"/>
              <a:t> 1-</a:t>
            </a:r>
            <a:r>
              <a:rPr lang="el-GR" sz="2200" baseline="-25000" dirty="0"/>
              <a:t>α</a:t>
            </a:r>
            <a:r>
              <a:rPr lang="cs-CZ" sz="2200" baseline="-25000" dirty="0" smtClean="0"/>
              <a:t>/2</a:t>
            </a:r>
            <a:r>
              <a:rPr lang="cs-CZ" sz="2200" dirty="0" smtClean="0"/>
              <a:t>z </a:t>
            </a:r>
            <a:r>
              <a:rPr lang="cs-CZ" sz="2200" dirty="0"/>
              <a:t>* </a:t>
            </a:r>
            <a:r>
              <a:rPr lang="cs-CZ" sz="2200" i="1" dirty="0" err="1">
                <a:latin typeface="Symbol" pitchFamily="18" charset="2"/>
              </a:rPr>
              <a:t>s</a:t>
            </a:r>
            <a:r>
              <a:rPr lang="cs-CZ" sz="2200" baseline="-25000" dirty="0" err="1"/>
              <a:t>m</a:t>
            </a:r>
            <a:r>
              <a:rPr lang="cs-CZ" sz="2200" dirty="0" smtClean="0"/>
              <a:t>) </a:t>
            </a:r>
            <a:r>
              <a:rPr lang="cs-CZ" sz="2200" dirty="0"/>
              <a:t>= </a:t>
            </a:r>
            <a:r>
              <a:rPr lang="cs-CZ" sz="2200" dirty="0" smtClean="0"/>
              <a:t>(128 </a:t>
            </a:r>
            <a:r>
              <a:rPr lang="cs-CZ" sz="2200" dirty="0"/>
              <a:t>– </a:t>
            </a:r>
            <a:r>
              <a:rPr lang="cs-CZ" sz="2200" dirty="0" smtClean="0"/>
              <a:t>2.58*1.06 </a:t>
            </a:r>
            <a:r>
              <a:rPr lang="cs-CZ" sz="2200" dirty="0"/>
              <a:t>; </a:t>
            </a:r>
            <a:r>
              <a:rPr lang="cs-CZ" sz="2200" dirty="0" smtClean="0"/>
              <a:t>128 </a:t>
            </a:r>
            <a:r>
              <a:rPr lang="cs-CZ" sz="2200" dirty="0"/>
              <a:t>+ </a:t>
            </a:r>
            <a:r>
              <a:rPr lang="cs-CZ" sz="2200" dirty="0" smtClean="0"/>
              <a:t>2.58*1.06) </a:t>
            </a:r>
            <a:r>
              <a:rPr lang="cs-CZ" sz="2200" dirty="0"/>
              <a:t>= (</a:t>
            </a:r>
            <a:r>
              <a:rPr lang="cs-CZ" sz="2200" dirty="0" smtClean="0"/>
              <a:t>125.3 ; 130.7)</a:t>
            </a:r>
            <a:endParaRPr lang="cs-CZ" sz="2200" dirty="0"/>
          </a:p>
          <a:p>
            <a:pPr marL="0" indent="0">
              <a:buNone/>
            </a:pPr>
            <a:endParaRPr lang="en-GB" dirty="0"/>
          </a:p>
        </p:txBody>
      </p:sp>
    </p:spTree>
    <p:extLst>
      <p:ext uri="{BB962C8B-B14F-4D97-AF65-F5344CB8AC3E}">
        <p14:creationId xmlns:p14="http://schemas.microsoft.com/office/powerpoint/2010/main" val="650156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6724" y="621573"/>
            <a:ext cx="4958720" cy="835025"/>
          </a:xfrm>
        </p:spPr>
        <p:txBody>
          <a:bodyPr>
            <a:normAutofit/>
          </a:bodyPr>
          <a:lstStyle/>
          <a:p>
            <a:pPr algn="ctr"/>
            <a:r>
              <a:rPr lang="en-GB" sz="4000" dirty="0" err="1" smtClean="0"/>
              <a:t>Frequenc</a:t>
            </a:r>
            <a:r>
              <a:rPr lang="cs-CZ" sz="4000" dirty="0" smtClean="0"/>
              <a:t>y</a:t>
            </a:r>
            <a:r>
              <a:rPr lang="en-GB" sz="4000" dirty="0" smtClean="0"/>
              <a:t> distribution</a:t>
            </a:r>
            <a:endParaRPr lang="en-GB" sz="4000" dirty="0"/>
          </a:p>
        </p:txBody>
      </p:sp>
      <p:sp>
        <p:nvSpPr>
          <p:cNvPr id="3" name="Zástupný symbol pro obsah 2"/>
          <p:cNvSpPr>
            <a:spLocks noGrp="1"/>
          </p:cNvSpPr>
          <p:nvPr>
            <p:ph idx="1"/>
          </p:nvPr>
        </p:nvSpPr>
        <p:spPr>
          <a:xfrm>
            <a:off x="342900" y="1871662"/>
            <a:ext cx="5454020" cy="4543425"/>
          </a:xfrm>
        </p:spPr>
        <p:txBody>
          <a:bodyPr>
            <a:normAutofit/>
          </a:bodyPr>
          <a:lstStyle/>
          <a:p>
            <a:r>
              <a:rPr lang="en-GB" sz="2400" dirty="0" smtClean="0"/>
              <a:t>Normal</a:t>
            </a:r>
          </a:p>
          <a:p>
            <a:r>
              <a:rPr lang="en-GB" sz="2400" dirty="0" smtClean="0"/>
              <a:t>Uniform</a:t>
            </a:r>
          </a:p>
          <a:p>
            <a:r>
              <a:rPr lang="en-GB" sz="2400" dirty="0" smtClean="0"/>
              <a:t>Number of peaks: unimodal, bimodal, multimodal</a:t>
            </a:r>
          </a:p>
          <a:p>
            <a:r>
              <a:rPr lang="en-GB" sz="2400" dirty="0" smtClean="0"/>
              <a:t>Skewness:</a:t>
            </a:r>
          </a:p>
          <a:p>
            <a:pPr lvl="1"/>
            <a:r>
              <a:rPr lang="en-GB" dirty="0" smtClean="0"/>
              <a:t>positively skewed (right-skewed, floor effect)</a:t>
            </a:r>
          </a:p>
          <a:p>
            <a:pPr lvl="1"/>
            <a:r>
              <a:rPr lang="en-GB" dirty="0" smtClean="0"/>
              <a:t>negatively skewed (left-skewed, ceiling effect)</a:t>
            </a:r>
          </a:p>
          <a:p>
            <a:r>
              <a:rPr lang="en-GB" sz="2400" dirty="0" smtClean="0"/>
              <a:t>Kurtosis: leptokurtic, </a:t>
            </a:r>
            <a:r>
              <a:rPr lang="en-GB" sz="2400" dirty="0" err="1" smtClean="0"/>
              <a:t>platykurtic</a:t>
            </a:r>
            <a:endParaRPr lang="en-GB" sz="2400" dirty="0" smtClean="0"/>
          </a:p>
        </p:txBody>
      </p:sp>
      <p:pic>
        <p:nvPicPr>
          <p:cNvPr id="5" name="Obrázek 4"/>
          <p:cNvPicPr>
            <a:picLocks noChangeAspect="1"/>
          </p:cNvPicPr>
          <p:nvPr/>
        </p:nvPicPr>
        <p:blipFill>
          <a:blip r:embed="rId2"/>
          <a:stretch>
            <a:fillRect/>
          </a:stretch>
        </p:blipFill>
        <p:spPr>
          <a:xfrm>
            <a:off x="5796920" y="295274"/>
            <a:ext cx="5953125" cy="6256561"/>
          </a:xfrm>
          <a:prstGeom prst="rect">
            <a:avLst/>
          </a:prstGeom>
        </p:spPr>
      </p:pic>
    </p:spTree>
    <p:extLst>
      <p:ext uri="{BB962C8B-B14F-4D97-AF65-F5344CB8AC3E}">
        <p14:creationId xmlns:p14="http://schemas.microsoft.com/office/powerpoint/2010/main" val="2022177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74914"/>
            <a:ext cx="10515600" cy="5502049"/>
          </a:xfrm>
        </p:spPr>
        <p:txBody>
          <a:bodyPr>
            <a:normAutofit/>
          </a:bodyPr>
          <a:lstStyle/>
          <a:p>
            <a:pPr marL="0" indent="0">
              <a:buNone/>
            </a:pPr>
            <a:r>
              <a:rPr lang="en-GB" sz="2400" dirty="0" smtClean="0"/>
              <a:t>From a research study we know that the probability of having schizophrenia if one of your parents has it is p = 0.45. The study was conducted with 30 participants. Compute 90% confidence interval for probability of having schizophrenia if one of your parents has it.</a:t>
            </a:r>
          </a:p>
          <a:p>
            <a:pPr marL="0" indent="0">
              <a:buNone/>
            </a:pPr>
            <a:endParaRPr lang="cs-CZ" sz="2400" dirty="0"/>
          </a:p>
          <a:p>
            <a:pPr marL="0" indent="0">
              <a:buNone/>
            </a:pPr>
            <a:r>
              <a:rPr lang="cs-CZ" sz="2200" dirty="0"/>
              <a:t>p = </a:t>
            </a:r>
            <a:r>
              <a:rPr lang="cs-CZ" sz="2200" dirty="0" smtClean="0"/>
              <a:t>0.45</a:t>
            </a:r>
          </a:p>
          <a:p>
            <a:pPr marL="0" indent="0">
              <a:buNone/>
            </a:pPr>
            <a:r>
              <a:rPr lang="cs-CZ" sz="2200" dirty="0" smtClean="0"/>
              <a:t>N = 30</a:t>
            </a:r>
          </a:p>
          <a:p>
            <a:pPr marL="0" indent="0">
              <a:buNone/>
            </a:pPr>
            <a:r>
              <a:rPr lang="cs-CZ" sz="2200" dirty="0" smtClean="0"/>
              <a:t>s</a:t>
            </a:r>
            <a:r>
              <a:rPr lang="cs-CZ" sz="2200" baseline="-25000" dirty="0" smtClean="0"/>
              <a:t>p</a:t>
            </a:r>
            <a:r>
              <a:rPr lang="cs-CZ" sz="2200" dirty="0" smtClean="0"/>
              <a:t> = √((p*(1-p))/N) = √((0.45*(1-0.45))/30) = 0.09</a:t>
            </a:r>
          </a:p>
          <a:p>
            <a:pPr marL="0" indent="0">
              <a:buNone/>
            </a:pPr>
            <a:r>
              <a:rPr lang="cs-CZ" sz="2200" baseline="-25000" dirty="0"/>
              <a:t>1-</a:t>
            </a:r>
            <a:r>
              <a:rPr lang="el-GR" sz="2200" baseline="-25000" dirty="0"/>
              <a:t>α</a:t>
            </a:r>
            <a:r>
              <a:rPr lang="cs-CZ" sz="2200" baseline="-25000" dirty="0"/>
              <a:t>/2</a:t>
            </a:r>
            <a:r>
              <a:rPr lang="cs-CZ" sz="2200" dirty="0"/>
              <a:t>z = NORM.S.INV(1-</a:t>
            </a:r>
            <a:r>
              <a:rPr lang="el-GR" sz="2200" dirty="0"/>
              <a:t>α</a:t>
            </a:r>
            <a:r>
              <a:rPr lang="cs-CZ" sz="2200" dirty="0"/>
              <a:t>/2) = NORM.S.INV (0.995) = </a:t>
            </a:r>
            <a:r>
              <a:rPr lang="cs-CZ" sz="2200" dirty="0" smtClean="0"/>
              <a:t>1.64</a:t>
            </a:r>
          </a:p>
          <a:p>
            <a:pPr marL="0" indent="0">
              <a:buNone/>
            </a:pPr>
            <a:r>
              <a:rPr lang="cs-CZ" sz="2200" dirty="0" smtClean="0"/>
              <a:t>CI</a:t>
            </a:r>
            <a:r>
              <a:rPr lang="cs-CZ" sz="2200" baseline="-25000" dirty="0" smtClean="0"/>
              <a:t>90%</a:t>
            </a:r>
            <a:r>
              <a:rPr lang="cs-CZ" sz="2200" dirty="0" smtClean="0"/>
              <a:t> </a:t>
            </a:r>
            <a:r>
              <a:rPr lang="cs-CZ" sz="2200" dirty="0"/>
              <a:t>= </a:t>
            </a:r>
            <a:r>
              <a:rPr lang="cs-CZ" sz="2200" dirty="0" smtClean="0"/>
              <a:t>(p</a:t>
            </a:r>
            <a:r>
              <a:rPr lang="cs-CZ" sz="2200" baseline="-25000" dirty="0" smtClean="0"/>
              <a:t> </a:t>
            </a:r>
            <a:r>
              <a:rPr lang="cs-CZ" sz="2200" dirty="0"/>
              <a:t>-</a:t>
            </a:r>
            <a:r>
              <a:rPr lang="cs-CZ" sz="2200" baseline="-25000" dirty="0"/>
              <a:t> 1-</a:t>
            </a:r>
            <a:r>
              <a:rPr lang="el-GR" sz="2200" baseline="-25000" dirty="0"/>
              <a:t>α</a:t>
            </a:r>
            <a:r>
              <a:rPr lang="cs-CZ" sz="2200" baseline="-25000" dirty="0"/>
              <a:t>/2</a:t>
            </a:r>
            <a:r>
              <a:rPr lang="cs-CZ" sz="2200" dirty="0"/>
              <a:t>z * s</a:t>
            </a:r>
            <a:r>
              <a:rPr lang="cs-CZ" sz="2200" baseline="-25000" dirty="0"/>
              <a:t>p</a:t>
            </a:r>
            <a:r>
              <a:rPr lang="cs-CZ" sz="2200" baseline="-25000" dirty="0" smtClean="0"/>
              <a:t> </a:t>
            </a:r>
            <a:r>
              <a:rPr lang="cs-CZ" sz="2200" dirty="0"/>
              <a:t>;</a:t>
            </a:r>
            <a:r>
              <a:rPr lang="cs-CZ" sz="2200" baseline="-25000" dirty="0"/>
              <a:t> </a:t>
            </a:r>
            <a:r>
              <a:rPr lang="cs-CZ" sz="2200" dirty="0" smtClean="0"/>
              <a:t>p</a:t>
            </a:r>
            <a:r>
              <a:rPr lang="cs-CZ" sz="2200" baseline="-25000" dirty="0" smtClean="0"/>
              <a:t> </a:t>
            </a:r>
            <a:r>
              <a:rPr lang="cs-CZ" sz="2200" dirty="0"/>
              <a:t>-</a:t>
            </a:r>
            <a:r>
              <a:rPr lang="cs-CZ" sz="2200" baseline="-25000" dirty="0"/>
              <a:t> 1-</a:t>
            </a:r>
            <a:r>
              <a:rPr lang="el-GR" sz="2200" baseline="-25000" dirty="0"/>
              <a:t>α</a:t>
            </a:r>
            <a:r>
              <a:rPr lang="cs-CZ" sz="2200" baseline="-25000" dirty="0"/>
              <a:t>/2</a:t>
            </a:r>
            <a:r>
              <a:rPr lang="cs-CZ" sz="2200" dirty="0"/>
              <a:t>z * s</a:t>
            </a:r>
            <a:r>
              <a:rPr lang="cs-CZ" sz="2200" baseline="-25000" dirty="0"/>
              <a:t>p</a:t>
            </a:r>
            <a:r>
              <a:rPr lang="cs-CZ" sz="2200" dirty="0" smtClean="0"/>
              <a:t>) </a:t>
            </a:r>
            <a:r>
              <a:rPr lang="cs-CZ" sz="2200" dirty="0"/>
              <a:t>= </a:t>
            </a:r>
            <a:r>
              <a:rPr lang="cs-CZ" sz="2200" dirty="0" smtClean="0"/>
              <a:t>(0.45 </a:t>
            </a:r>
            <a:r>
              <a:rPr lang="cs-CZ" sz="2200" dirty="0"/>
              <a:t>– </a:t>
            </a:r>
            <a:r>
              <a:rPr lang="cs-CZ" sz="2200" dirty="0" smtClean="0"/>
              <a:t>1.64*0.09 </a:t>
            </a:r>
            <a:r>
              <a:rPr lang="cs-CZ" sz="2200" dirty="0"/>
              <a:t>; </a:t>
            </a:r>
            <a:r>
              <a:rPr lang="cs-CZ" sz="2200" dirty="0" smtClean="0"/>
              <a:t>0.45 </a:t>
            </a:r>
            <a:r>
              <a:rPr lang="cs-CZ" sz="2200" dirty="0"/>
              <a:t>+ </a:t>
            </a:r>
            <a:r>
              <a:rPr lang="cs-CZ" sz="2200" dirty="0" smtClean="0"/>
              <a:t>1.64*0.09) </a:t>
            </a:r>
            <a:br>
              <a:rPr lang="cs-CZ" sz="2200" dirty="0" smtClean="0"/>
            </a:br>
            <a:r>
              <a:rPr lang="cs-CZ" sz="2200" dirty="0" smtClean="0"/>
              <a:t>         = (0.3 ; 0.6) = (30% ; 60%)</a:t>
            </a:r>
            <a:endParaRPr lang="cs-CZ" sz="2200" dirty="0"/>
          </a:p>
          <a:p>
            <a:pPr marL="0" indent="0">
              <a:buNone/>
            </a:pPr>
            <a:endParaRPr lang="cs-CZ" sz="2200" dirty="0"/>
          </a:p>
          <a:p>
            <a:pPr marL="0" indent="0">
              <a:buNone/>
            </a:pPr>
            <a:endParaRPr lang="en-GB" sz="2200" dirty="0"/>
          </a:p>
        </p:txBody>
      </p:sp>
    </p:spTree>
    <p:extLst>
      <p:ext uri="{BB962C8B-B14F-4D97-AF65-F5344CB8AC3E}">
        <p14:creationId xmlns:p14="http://schemas.microsoft.com/office/powerpoint/2010/main" val="252339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52041"/>
            <a:ext cx="10515600" cy="763588"/>
          </a:xfrm>
        </p:spPr>
        <p:txBody>
          <a:bodyPr>
            <a:normAutofit/>
          </a:bodyPr>
          <a:lstStyle/>
          <a:p>
            <a:pPr algn="ctr"/>
            <a:r>
              <a:rPr lang="en-GB" sz="4000" dirty="0" smtClean="0"/>
              <a:t>Mode, median, mean</a:t>
            </a:r>
            <a:endParaRPr lang="en-GB" sz="4000" dirty="0"/>
          </a:p>
        </p:txBody>
      </p:sp>
      <p:sp>
        <p:nvSpPr>
          <p:cNvPr id="3" name="Zástupný symbol pro obsah 2"/>
          <p:cNvSpPr>
            <a:spLocks noGrp="1"/>
          </p:cNvSpPr>
          <p:nvPr>
            <p:ph idx="1"/>
          </p:nvPr>
        </p:nvSpPr>
        <p:spPr>
          <a:xfrm>
            <a:off x="495300" y="1371600"/>
            <a:ext cx="10515600" cy="5172075"/>
          </a:xfrm>
        </p:spPr>
        <p:txBody>
          <a:bodyPr/>
          <a:lstStyle/>
          <a:p>
            <a:r>
              <a:rPr lang="en-GB" dirty="0" smtClean="0"/>
              <a:t>MODE (MODUS): categorical typical value</a:t>
            </a:r>
          </a:p>
          <a:p>
            <a:pPr lvl="1"/>
            <a:r>
              <a:rPr lang="en-GB" dirty="0" smtClean="0"/>
              <a:t>The most frequent value, the value with the highest frequency</a:t>
            </a:r>
          </a:p>
          <a:p>
            <a:pPr lvl="1"/>
            <a:r>
              <a:rPr lang="en-GB" dirty="0" smtClean="0"/>
              <a:t>The only possibility for categorical data</a:t>
            </a:r>
          </a:p>
          <a:p>
            <a:r>
              <a:rPr lang="en-GB" dirty="0" smtClean="0"/>
              <a:t>MEDIAN: ordinal measure of central tendency</a:t>
            </a:r>
          </a:p>
          <a:p>
            <a:pPr lvl="1"/>
            <a:r>
              <a:rPr lang="en-GB" dirty="0" smtClean="0"/>
              <a:t>Value of the element in the middle of the rank-ordered sample</a:t>
            </a:r>
          </a:p>
          <a:p>
            <a:pPr lvl="1"/>
            <a:r>
              <a:rPr lang="en-GB" dirty="0" smtClean="0"/>
              <a:t>50. percentile (P</a:t>
            </a:r>
            <a:r>
              <a:rPr lang="en-GB" sz="1600" dirty="0" smtClean="0"/>
              <a:t>50</a:t>
            </a:r>
            <a:r>
              <a:rPr lang="en-GB" dirty="0" smtClean="0"/>
              <a:t>)</a:t>
            </a:r>
          </a:p>
          <a:p>
            <a:pPr lvl="1"/>
            <a:r>
              <a:rPr lang="en-GB" dirty="0" smtClean="0"/>
              <a:t>If the total number of values is even, median is the centre of the interval between the two middle values</a:t>
            </a:r>
          </a:p>
          <a:p>
            <a:pPr lvl="1"/>
            <a:r>
              <a:rPr lang="en-GB" dirty="0" smtClean="0"/>
              <a:t>Can be used for ordinal data and higher measurement levels</a:t>
            </a:r>
          </a:p>
          <a:p>
            <a:r>
              <a:rPr lang="en-GB" dirty="0" smtClean="0"/>
              <a:t>ARITHMETIC MEAN: deviation measure of central tendency</a:t>
            </a:r>
          </a:p>
          <a:p>
            <a:pPr lvl="1"/>
            <a:r>
              <a:rPr lang="en-GB" dirty="0" smtClean="0"/>
              <a:t>Only for interval and ratio data</a:t>
            </a:r>
          </a:p>
          <a:p>
            <a:pPr lvl="1"/>
            <a:r>
              <a:rPr lang="en-GB" dirty="0" smtClean="0"/>
              <a:t>Easily biased by extreme values</a:t>
            </a:r>
          </a:p>
          <a:p>
            <a:pPr lvl="1"/>
            <a:endParaRPr lang="cs-CZ" dirty="0"/>
          </a:p>
        </p:txBody>
      </p:sp>
      <p:graphicFrame>
        <p:nvGraphicFramePr>
          <p:cNvPr id="4" name="Object 4"/>
          <p:cNvGraphicFramePr>
            <a:graphicFrameLocks noChangeAspect="1"/>
          </p:cNvGraphicFramePr>
          <p:nvPr>
            <p:extLst/>
          </p:nvPr>
        </p:nvGraphicFramePr>
        <p:xfrm>
          <a:off x="10039350" y="1348385"/>
          <a:ext cx="1943100" cy="852487"/>
        </p:xfrm>
        <a:graphic>
          <a:graphicData uri="http://schemas.openxmlformats.org/presentationml/2006/ole">
            <mc:AlternateContent xmlns:mc="http://schemas.openxmlformats.org/markup-compatibility/2006">
              <mc:Choice xmlns:v="urn:schemas-microsoft-com:vml" Requires="v">
                <p:oleObj spid="_x0000_s1047" name="Rovnice" r:id="rId3" imgW="444307" imgH="241195" progId="Equation.3">
                  <p:embed/>
                </p:oleObj>
              </mc:Choice>
              <mc:Fallback>
                <p:oleObj name="Rovnice" r:id="rId3" imgW="44430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9350" y="1348385"/>
                        <a:ext cx="1943100"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nvPr>
        </p:nvGraphicFramePr>
        <p:xfrm>
          <a:off x="10039350" y="2555876"/>
          <a:ext cx="1570038" cy="828675"/>
        </p:xfrm>
        <a:graphic>
          <a:graphicData uri="http://schemas.openxmlformats.org/presentationml/2006/ole">
            <mc:AlternateContent xmlns:mc="http://schemas.openxmlformats.org/markup-compatibility/2006">
              <mc:Choice xmlns:v="urn:schemas-microsoft-com:vml" Requires="v">
                <p:oleObj spid="_x0000_s1048" name="Rovnice" r:id="rId5" imgW="457200" imgH="241300" progId="Equation.3">
                  <p:embed/>
                </p:oleObj>
              </mc:Choice>
              <mc:Fallback>
                <p:oleObj name="Rovnice" r:id="rId5" imgW="4572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9350" y="2555876"/>
                        <a:ext cx="1570038"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nvPr>
        </p:nvGraphicFramePr>
        <p:xfrm>
          <a:off x="9699625" y="4756150"/>
          <a:ext cx="2346325" cy="962025"/>
        </p:xfrm>
        <a:graphic>
          <a:graphicData uri="http://schemas.openxmlformats.org/presentationml/2006/ole">
            <mc:AlternateContent xmlns:mc="http://schemas.openxmlformats.org/markup-compatibility/2006">
              <mc:Choice xmlns:v="urn:schemas-microsoft-com:vml" Requires="v">
                <p:oleObj spid="_x0000_s1049" name="Rovnice" r:id="rId7" imgW="558800" imgH="228600" progId="Equation.3">
                  <p:embed/>
                </p:oleObj>
              </mc:Choice>
              <mc:Fallback>
                <p:oleObj name="Rovnice" r:id="rId7" imgW="558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25" y="4756150"/>
                        <a:ext cx="234632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2578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77900"/>
          </a:xfrm>
        </p:spPr>
        <p:txBody>
          <a:bodyPr>
            <a:normAutofit/>
          </a:bodyPr>
          <a:lstStyle/>
          <a:p>
            <a:pPr algn="ctr"/>
            <a:r>
              <a:rPr lang="en-GB" sz="4000" dirty="0" smtClean="0"/>
              <a:t>Counting mode, median and mean</a:t>
            </a:r>
            <a:endParaRPr lang="en-GB" sz="4000" dirty="0"/>
          </a:p>
        </p:txBody>
      </p:sp>
      <p:sp>
        <p:nvSpPr>
          <p:cNvPr id="3" name="Zástupný symbol pro obsah 2"/>
          <p:cNvSpPr>
            <a:spLocks noGrp="1"/>
          </p:cNvSpPr>
          <p:nvPr>
            <p:ph idx="1"/>
          </p:nvPr>
        </p:nvSpPr>
        <p:spPr>
          <a:xfrm>
            <a:off x="838200" y="1343026"/>
            <a:ext cx="10515600" cy="5172074"/>
          </a:xfrm>
        </p:spPr>
        <p:txBody>
          <a:bodyPr/>
          <a:lstStyle/>
          <a:p>
            <a:r>
              <a:rPr lang="en-GB" dirty="0" smtClean="0"/>
              <a:t>Mode</a:t>
            </a:r>
          </a:p>
          <a:p>
            <a:pPr lvl="1"/>
            <a:r>
              <a:rPr lang="en-GB" dirty="0" smtClean="0"/>
              <a:t>Read from frequency table</a:t>
            </a:r>
          </a:p>
          <a:p>
            <a:pPr lvl="1"/>
            <a:r>
              <a:rPr lang="en-GB" dirty="0" smtClean="0"/>
              <a:t>Excel: MODE(data)</a:t>
            </a:r>
          </a:p>
          <a:p>
            <a:r>
              <a:rPr lang="en-GB" dirty="0" smtClean="0"/>
              <a:t>Median</a:t>
            </a:r>
          </a:p>
          <a:p>
            <a:pPr lvl="1"/>
            <a:r>
              <a:rPr lang="en-GB" dirty="0" smtClean="0"/>
              <a:t>Categorical variables: read </a:t>
            </a:r>
            <a:r>
              <a:rPr lang="cs-CZ" dirty="0" err="1" smtClean="0"/>
              <a:t>from</a:t>
            </a:r>
            <a:r>
              <a:rPr lang="en-GB" dirty="0" smtClean="0"/>
              <a:t> frequency table (best from cumulative relative frequencies)</a:t>
            </a:r>
            <a:endParaRPr lang="cs-CZ" dirty="0" smtClean="0"/>
          </a:p>
          <a:p>
            <a:pPr lvl="1"/>
            <a:r>
              <a:rPr lang="en-GB" dirty="0" smtClean="0"/>
              <a:t>For odd N, Me is </a:t>
            </a:r>
            <a:r>
              <a:rPr lang="en-GB" dirty="0" err="1" smtClean="0"/>
              <a:t>X</a:t>
            </a:r>
            <a:r>
              <a:rPr lang="en-GB" sz="1600" dirty="0" err="1" smtClean="0"/>
              <a:t>k</a:t>
            </a:r>
            <a:r>
              <a:rPr lang="en-GB" sz="1600" dirty="0" smtClean="0"/>
              <a:t> </a:t>
            </a:r>
            <a:r>
              <a:rPr lang="en-GB" dirty="0" smtClean="0"/>
              <a:t>(k</a:t>
            </a:r>
            <a:r>
              <a:rPr lang="en-GB" sz="1600" dirty="0" smtClean="0"/>
              <a:t>th</a:t>
            </a:r>
            <a:r>
              <a:rPr lang="en-GB" dirty="0" smtClean="0"/>
              <a:t> element of rank-ordered sequence of variable values), where k = (N+1)/2</a:t>
            </a:r>
          </a:p>
          <a:p>
            <a:pPr lvl="1"/>
            <a:r>
              <a:rPr lang="en-GB" dirty="0" smtClean="0"/>
              <a:t>For even N, Me is the mean of </a:t>
            </a:r>
            <a:r>
              <a:rPr lang="en-GB" dirty="0" err="1" smtClean="0"/>
              <a:t>X</a:t>
            </a:r>
            <a:r>
              <a:rPr lang="en-GB" sz="1600" dirty="0" err="1" smtClean="0"/>
              <a:t>k</a:t>
            </a:r>
            <a:r>
              <a:rPr lang="en-GB" dirty="0" smtClean="0"/>
              <a:t> and X</a:t>
            </a:r>
            <a:r>
              <a:rPr lang="en-GB" sz="1600" dirty="0" smtClean="0"/>
              <a:t>k+1</a:t>
            </a:r>
            <a:r>
              <a:rPr lang="en-GB" dirty="0" smtClean="0"/>
              <a:t>, where k = N/2</a:t>
            </a:r>
          </a:p>
          <a:p>
            <a:pPr lvl="1"/>
            <a:r>
              <a:rPr lang="cs-CZ" dirty="0" smtClean="0"/>
              <a:t>Excel: MEDIAN(data), PERCENTIL(data;0.5)</a:t>
            </a:r>
            <a:endParaRPr lang="en-GB" dirty="0" smtClean="0"/>
          </a:p>
          <a:p>
            <a:r>
              <a:rPr lang="en-GB" dirty="0" smtClean="0"/>
              <a:t>Mean</a:t>
            </a:r>
            <a:endParaRPr lang="cs-CZ" dirty="0" smtClean="0"/>
          </a:p>
          <a:p>
            <a:pPr lvl="1"/>
            <a:r>
              <a:rPr lang="cs-CZ" dirty="0" smtClean="0"/>
              <a:t>Excel: PRŮMĚR(data), AVERAGEA(data)</a:t>
            </a:r>
            <a:endParaRPr lang="en-GB" dirty="0" smtClean="0"/>
          </a:p>
        </p:txBody>
      </p:sp>
    </p:spTree>
    <p:extLst>
      <p:ext uri="{BB962C8B-B14F-4D97-AF65-F5344CB8AC3E}">
        <p14:creationId xmlns:p14="http://schemas.microsoft.com/office/powerpoint/2010/main" val="213460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63613"/>
          </a:xfrm>
        </p:spPr>
        <p:txBody>
          <a:bodyPr>
            <a:normAutofit/>
          </a:bodyPr>
          <a:lstStyle/>
          <a:p>
            <a:pPr algn="ctr"/>
            <a:r>
              <a:rPr lang="en-GB" sz="4000" dirty="0" smtClean="0"/>
              <a:t>Group mean X Weighted mean</a:t>
            </a:r>
            <a:endParaRPr lang="en-GB" sz="4000" dirty="0"/>
          </a:p>
        </p:txBody>
      </p:sp>
      <p:sp>
        <p:nvSpPr>
          <p:cNvPr id="3" name="Zástupný symbol pro obsah 2"/>
          <p:cNvSpPr>
            <a:spLocks noGrp="1"/>
          </p:cNvSpPr>
          <p:nvPr>
            <p:ph idx="1"/>
          </p:nvPr>
        </p:nvSpPr>
        <p:spPr>
          <a:xfrm>
            <a:off x="838200" y="1328738"/>
            <a:ext cx="10515600" cy="5086350"/>
          </a:xfrm>
        </p:spPr>
        <p:txBody>
          <a:bodyPr/>
          <a:lstStyle/>
          <a:p>
            <a:r>
              <a:rPr lang="en-GB" dirty="0" smtClean="0"/>
              <a:t>Group mean: </a:t>
            </a:r>
            <a:r>
              <a:rPr lang="en-GB" sz="2400" dirty="0" smtClean="0"/>
              <a:t>A group of female teachers has average salary of 45 000 CZK and a group of male teacher has average salary of 50 000 CZK. What is the average salary of both groups?</a:t>
            </a:r>
          </a:p>
          <a:p>
            <a:pPr lvl="1"/>
            <a:r>
              <a:rPr lang="cs-CZ" dirty="0" smtClean="0"/>
              <a:t>(45 000 + 50 000) / 2 = 47 500</a:t>
            </a:r>
          </a:p>
          <a:p>
            <a:r>
              <a:rPr lang="en-GB" dirty="0" smtClean="0"/>
              <a:t>Weighted mean: </a:t>
            </a:r>
            <a:r>
              <a:rPr lang="en-GB" sz="2400" dirty="0" smtClean="0"/>
              <a:t>If </a:t>
            </a:r>
            <a:r>
              <a:rPr lang="en-GB" sz="2400" dirty="0"/>
              <a:t>the average salary of 10 female teachers is 45 000 CZK and the average salary of 40 male teachers is 50 000 CZK, what is the average salary of all 50 teachers</a:t>
            </a:r>
            <a:r>
              <a:rPr lang="en-GB" sz="2400" dirty="0" smtClean="0"/>
              <a:t>?</a:t>
            </a:r>
            <a:endParaRPr lang="cs-CZ" sz="2400" dirty="0" smtClean="0"/>
          </a:p>
          <a:p>
            <a:pPr lvl="1"/>
            <a:r>
              <a:rPr lang="cs-CZ" dirty="0" smtClean="0"/>
              <a:t>(10 x 45 000) + (40 x 50 000) / (10 + 40) = 49 000</a:t>
            </a:r>
          </a:p>
          <a:p>
            <a:r>
              <a:rPr lang="cs-CZ" dirty="0" smtClean="0"/>
              <a:t>More on </a:t>
            </a:r>
            <a:r>
              <a:rPr lang="cs-CZ" dirty="0" err="1" smtClean="0"/>
              <a:t>estimating</a:t>
            </a:r>
            <a:r>
              <a:rPr lang="cs-CZ" dirty="0" smtClean="0"/>
              <a:t> </a:t>
            </a:r>
            <a:r>
              <a:rPr lang="cs-CZ" dirty="0" err="1" smtClean="0"/>
              <a:t>mean</a:t>
            </a:r>
            <a:r>
              <a:rPr lang="cs-CZ" dirty="0" smtClean="0"/>
              <a:t>, </a:t>
            </a:r>
            <a:r>
              <a:rPr lang="cs-CZ" dirty="0" err="1" smtClean="0"/>
              <a:t>median</a:t>
            </a:r>
            <a:r>
              <a:rPr lang="cs-CZ" dirty="0" smtClean="0"/>
              <a:t> and mode </a:t>
            </a:r>
            <a:r>
              <a:rPr lang="cs-CZ" dirty="0" err="1" smtClean="0"/>
              <a:t>from</a:t>
            </a:r>
            <a:r>
              <a:rPr lang="cs-CZ" dirty="0" smtClean="0"/>
              <a:t> </a:t>
            </a:r>
            <a:r>
              <a:rPr lang="cs-CZ" dirty="0" err="1" smtClean="0"/>
              <a:t>group</a:t>
            </a:r>
            <a:r>
              <a:rPr lang="cs-CZ" dirty="0" smtClean="0"/>
              <a:t> </a:t>
            </a:r>
            <a:r>
              <a:rPr lang="cs-CZ" dirty="0" err="1" smtClean="0"/>
              <a:t>frequencies</a:t>
            </a:r>
            <a:r>
              <a:rPr lang="cs-CZ" dirty="0"/>
              <a:t> </a:t>
            </a:r>
            <a:r>
              <a:rPr lang="cs-CZ" dirty="0" err="1" smtClean="0"/>
              <a:t>with</a:t>
            </a:r>
            <a:r>
              <a:rPr lang="cs-CZ" dirty="0" smtClean="0"/>
              <a:t> </a:t>
            </a:r>
            <a:r>
              <a:rPr lang="cs-CZ" dirty="0" err="1" smtClean="0"/>
              <a:t>examples</a:t>
            </a:r>
            <a:r>
              <a:rPr lang="cs-CZ" dirty="0" smtClean="0"/>
              <a:t> </a:t>
            </a:r>
            <a:r>
              <a:rPr lang="cs-CZ" dirty="0" err="1" smtClean="0"/>
              <a:t>here</a:t>
            </a:r>
            <a:r>
              <a:rPr lang="cs-CZ" dirty="0"/>
              <a:t>: </a:t>
            </a:r>
            <a:r>
              <a:rPr lang="cs-CZ" dirty="0" smtClean="0"/>
              <a:t/>
            </a:r>
            <a:br>
              <a:rPr lang="cs-CZ" dirty="0" smtClean="0"/>
            </a:br>
            <a:r>
              <a:rPr lang="cs-CZ" sz="2400" dirty="0" smtClean="0"/>
              <a:t>http</a:t>
            </a:r>
            <a:r>
              <a:rPr lang="cs-CZ" sz="2400" dirty="0"/>
              <a:t>://www.mathsisfun.com/data/frequency-grouped-mean-median-mode.html</a:t>
            </a:r>
          </a:p>
          <a:p>
            <a:pPr lvl="1"/>
            <a:endParaRPr lang="cs-CZ" dirty="0"/>
          </a:p>
        </p:txBody>
      </p:sp>
    </p:spTree>
    <p:extLst>
      <p:ext uri="{BB962C8B-B14F-4D97-AF65-F5344CB8AC3E}">
        <p14:creationId xmlns:p14="http://schemas.microsoft.com/office/powerpoint/2010/main" val="2952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Segoe UI"/>
      <a:ea typeface=""/>
      <a:cs typeface=""/>
    </a:majorFont>
    <a:minorFont>
      <a:latin typeface="Segoe U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244</TotalTime>
  <Words>3810</Words>
  <Application>Microsoft Office PowerPoint</Application>
  <PresentationFormat>Širokoúhlá obrazovka</PresentationFormat>
  <Paragraphs>696</Paragraphs>
  <Slides>60</Slides>
  <Notes>0</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2</vt:i4>
      </vt:variant>
      <vt:variant>
        <vt:lpstr>Nadpisy snímků</vt:lpstr>
      </vt:variant>
      <vt:variant>
        <vt:i4>60</vt:i4>
      </vt:variant>
    </vt:vector>
  </HeadingPairs>
  <TitlesOfParts>
    <vt:vector size="71" baseType="lpstr">
      <vt:lpstr>Arial</vt:lpstr>
      <vt:lpstr>Calibri</vt:lpstr>
      <vt:lpstr>Calibri Light</vt:lpstr>
      <vt:lpstr>Cambria Math</vt:lpstr>
      <vt:lpstr>Segoe UI</vt:lpstr>
      <vt:lpstr>Symbol</vt:lpstr>
      <vt:lpstr>Times New Roman</vt:lpstr>
      <vt:lpstr>Wingdings</vt:lpstr>
      <vt:lpstr>Motiv Office</vt:lpstr>
      <vt:lpstr>Rovnice</vt:lpstr>
      <vt:lpstr>Graf</vt:lpstr>
      <vt:lpstr>Experimental Humanities II (HUMB002) 2016 STATISTICAL ANALYSIS </vt:lpstr>
      <vt:lpstr>Variables: Levels of measurement</vt:lpstr>
      <vt:lpstr>Frequency tables</vt:lpstr>
      <vt:lpstr>Bar chart vs. Histogram</vt:lpstr>
      <vt:lpstr>Bar chart vs. Histogram</vt:lpstr>
      <vt:lpstr>Frequency distribution</vt:lpstr>
      <vt:lpstr>Mode, median, mean</vt:lpstr>
      <vt:lpstr>Counting mode, median and mean</vt:lpstr>
      <vt:lpstr>Group mean X Weighted mean</vt:lpstr>
      <vt:lpstr>Relations between mode, median and mean</vt:lpstr>
      <vt:lpstr>Range, variance, standard deviation</vt:lpstr>
      <vt:lpstr>Counting measures of variability</vt:lpstr>
      <vt:lpstr>Boxplot (cz: krabicový graf s anténami)</vt:lpstr>
      <vt:lpstr>Prezentace aplikace PowerPoint</vt:lpstr>
      <vt:lpstr>Scores transformation</vt:lpstr>
      <vt:lpstr>Linear transformation – standardization</vt:lpstr>
      <vt:lpstr>Prezentace aplikace PowerPoint</vt:lpstr>
      <vt:lpstr>Counting quantiles in Excel</vt:lpstr>
      <vt:lpstr>Contingency table</vt:lpstr>
      <vt:lpstr>Scatterplot</vt:lpstr>
      <vt:lpstr>Different forms of associations</vt:lpstr>
      <vt:lpstr>Correlation (=standardized shared variance)</vt:lpstr>
      <vt:lpstr>Characteristics of Pearson’s correlation coefficient</vt:lpstr>
      <vt:lpstr>Characteristics of Pearson’s correlation coefficient</vt:lpstr>
      <vt:lpstr>Computing correlation</vt:lpstr>
      <vt:lpstr>Rank (ordinal) correlation coefficients</vt:lpstr>
      <vt:lpstr>Statistical prediction</vt:lpstr>
      <vt:lpstr>Linear regression</vt:lpstr>
      <vt:lpstr>Predicted values</vt:lpstr>
      <vt:lpstr>Distribution of residuals</vt:lpstr>
      <vt:lpstr>Linear regression: model fit</vt:lpstr>
      <vt:lpstr>Linear regression: assumptions</vt:lpstr>
      <vt:lpstr>Other regression types</vt:lpstr>
      <vt:lpstr>From description to inference</vt:lpstr>
      <vt:lpstr>Sampling distribution and standard error</vt:lpstr>
      <vt:lpstr>Sampling distribution of mean (estimate)</vt:lpstr>
      <vt:lpstr>Student's t-distribution</vt:lpstr>
      <vt:lpstr>Sampling distribution of other statistics</vt:lpstr>
      <vt:lpstr>Point vs. Interval estimates</vt:lpstr>
      <vt:lpstr>Computing confidence interval for mean 1</vt:lpstr>
      <vt:lpstr>Prezentace aplikace PowerPoint</vt:lpstr>
      <vt:lpstr>Computing confidence interval for mean 2</vt:lpstr>
      <vt:lpstr>Sampling distribution of relative frequencies p</vt:lpstr>
      <vt:lpstr>Sampling distribution of Pearson’s correlation r</vt:lpstr>
      <vt:lpstr>Confidence interval for correlation</vt:lpstr>
      <vt:lpstr>General procedure for computing CIs</vt:lpstr>
      <vt:lpstr>General procedure for computing CIs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Humanities II (HUMB002) 2016 STATISTICAL ANALYSIS</dc:title>
  <dc:creator>Pavla</dc:creator>
  <cp:lastModifiedBy>Pája</cp:lastModifiedBy>
  <cp:revision>28</cp:revision>
  <dcterms:created xsi:type="dcterms:W3CDTF">2016-04-24T18:13:05Z</dcterms:created>
  <dcterms:modified xsi:type="dcterms:W3CDTF">2016-04-26T09:14:59Z</dcterms:modified>
</cp:coreProperties>
</file>